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activeX/activeX2.xml" ContentType="application/vnd.ms-office.activeX+xml"/>
  <Override PartName="/ppt/notesSlides/notesSlide2.xml" ContentType="application/vnd.openxmlformats-officedocument.presentationml.notesSlide+xml"/>
  <Override PartName="/ppt/charts/chart11.xml" ContentType="application/vnd.openxmlformats-officedocument.drawingml.chart+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2.xml" ContentType="application/vnd.openxmlformats-officedocument.drawingml.chart+xml"/>
  <Override PartName="/ppt/drawings/drawing2.xml" ContentType="application/vnd.openxmlformats-officedocument.drawingml.chartshapes+xml"/>
  <Override PartName="/ppt/charts/chart13.xml" ContentType="application/vnd.openxmlformats-officedocument.drawingml.chart+xml"/>
  <Override PartName="/ppt/drawings/drawing3.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drawings/drawing4.xml" ContentType="application/vnd.openxmlformats-officedocument.drawingml.chartshapes+xml"/>
  <Override PartName="/ppt/charts/chart17.xml" ContentType="application/vnd.openxmlformats-officedocument.drawingml.chart+xml"/>
  <Override PartName="/ppt/drawings/drawing5.xml" ContentType="application/vnd.openxmlformats-officedocument.drawingml.chartshape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74" r:id="rId3"/>
    <p:sldId id="258" r:id="rId4"/>
    <p:sldId id="325" r:id="rId5"/>
    <p:sldId id="331" r:id="rId6"/>
    <p:sldId id="324" r:id="rId7"/>
    <p:sldId id="273" r:id="rId8"/>
    <p:sldId id="335" r:id="rId9"/>
    <p:sldId id="338" r:id="rId10"/>
    <p:sldId id="270" r:id="rId11"/>
    <p:sldId id="329" r:id="rId12"/>
    <p:sldId id="289" r:id="rId13"/>
    <p:sldId id="307" r:id="rId14"/>
    <p:sldId id="281" r:id="rId15"/>
    <p:sldId id="340" r:id="rId16"/>
    <p:sldId id="279" r:id="rId17"/>
    <p:sldId id="305" r:id="rId18"/>
    <p:sldId id="306" r:id="rId19"/>
    <p:sldId id="294" r:id="rId20"/>
    <p:sldId id="295" r:id="rId21"/>
    <p:sldId id="298" r:id="rId22"/>
    <p:sldId id="299" r:id="rId23"/>
    <p:sldId id="303" r:id="rId24"/>
    <p:sldId id="311" r:id="rId25"/>
    <p:sldId id="287" r:id="rId26"/>
    <p:sldId id="300" r:id="rId27"/>
    <p:sldId id="262" r:id="rId28"/>
    <p:sldId id="339" r:id="rId29"/>
    <p:sldId id="263" r:id="rId30"/>
    <p:sldId id="257" r:id="rId31"/>
    <p:sldId id="266" r:id="rId32"/>
    <p:sldId id="347" r:id="rId33"/>
    <p:sldId id="348" r:id="rId34"/>
    <p:sldId id="363" r:id="rId35"/>
    <p:sldId id="369" r:id="rId36"/>
    <p:sldId id="370" r:id="rId37"/>
    <p:sldId id="371" r:id="rId38"/>
    <p:sldId id="372" r:id="rId39"/>
    <p:sldId id="367" r:id="rId40"/>
    <p:sldId id="350" r:id="rId41"/>
    <p:sldId id="351" r:id="rId42"/>
    <p:sldId id="352" r:id="rId43"/>
    <p:sldId id="353" r:id="rId44"/>
    <p:sldId id="354" r:id="rId45"/>
    <p:sldId id="355" r:id="rId46"/>
    <p:sldId id="356" r:id="rId47"/>
    <p:sldId id="360" r:id="rId48"/>
    <p:sldId id="359" r:id="rId49"/>
    <p:sldId id="375" r:id="rId50"/>
    <p:sldId id="374" r:id="rId51"/>
    <p:sldId id="320" r:id="rId52"/>
    <p:sldId id="322" r:id="rId53"/>
    <p:sldId id="314" r:id="rId54"/>
    <p:sldId id="317" r:id="rId55"/>
    <p:sldId id="301" r:id="rId56"/>
    <p:sldId id="345" r:id="rId57"/>
    <p:sldId id="318" r:id="rId58"/>
    <p:sldId id="280" r:id="rId59"/>
    <p:sldId id="319" r:id="rId60"/>
    <p:sldId id="302" r:id="rId61"/>
    <p:sldId id="343" r:id="rId62"/>
    <p:sldId id="342" r:id="rId6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DAD"/>
    <a:srgbClr val="E1EB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56" autoAdjust="0"/>
    <p:restoredTop sz="94660"/>
  </p:normalViewPr>
  <p:slideViewPr>
    <p:cSldViewPr>
      <p:cViewPr varScale="1">
        <p:scale>
          <a:sx n="95" d="100"/>
          <a:sy n="95" d="100"/>
        </p:scale>
        <p:origin x="90"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978C9E23-D4B0-11CE-BF2D-00AA003F40D0}" ax:persistence="persistStorage" r:id="rId1"/>
</file>

<file path=ppt/activeX/activeX2.xml><?xml version="1.0" encoding="utf-8"?>
<ax:ocx xmlns:ax="http://schemas.microsoft.com/office/2006/activeX" xmlns:r="http://schemas.openxmlformats.org/officeDocument/2006/relationships" ax:classid="{978C9E23-D4B0-11CE-BF2D-00AA003F40D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2.xlsx"/><Relationship Id="rId1" Type="http://schemas.openxmlformats.org/officeDocument/2006/relationships/image" Target="../media/image65.jpeg"/></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3.xlsx"/><Relationship Id="rId1" Type="http://schemas.openxmlformats.org/officeDocument/2006/relationships/image" Target="../media/image65.jpeg"/></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65.jpe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65.jpeg"/></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6.xlsx"/><Relationship Id="rId1" Type="http://schemas.openxmlformats.org/officeDocument/2006/relationships/image" Target="../media/image65.jpeg"/></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7.xlsx"/><Relationship Id="rId1" Type="http://schemas.openxmlformats.org/officeDocument/2006/relationships/image" Target="../media/image65.jpe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image" Target="../media/image16.jpeg"/></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доходы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2014 год - факт</c:v>
                </c:pt>
                <c:pt idx="1">
                  <c:v>2015 год - факт</c:v>
                </c:pt>
                <c:pt idx="2">
                  <c:v>2016 год -ожидаемое</c:v>
                </c:pt>
                <c:pt idx="3">
                  <c:v>2017 год - проект</c:v>
                </c:pt>
              </c:strCache>
            </c:strRef>
          </c:cat>
          <c:val>
            <c:numRef>
              <c:f>Лист1!$B$2:$B$5</c:f>
              <c:numCache>
                <c:formatCode>General</c:formatCode>
                <c:ptCount val="4"/>
                <c:pt idx="0">
                  <c:v>858600.4</c:v>
                </c:pt>
                <c:pt idx="1">
                  <c:v>882193.9</c:v>
                </c:pt>
                <c:pt idx="2">
                  <c:v>869528.7</c:v>
                </c:pt>
                <c:pt idx="3">
                  <c:v>756898.1</c:v>
                </c:pt>
              </c:numCache>
            </c:numRef>
          </c:val>
        </c:ser>
        <c:ser>
          <c:idx val="1"/>
          <c:order val="1"/>
          <c:tx>
            <c:strRef>
              <c:f>Лист1!$C$1</c:f>
              <c:strCache>
                <c:ptCount val="1"/>
                <c:pt idx="0">
                  <c:v>расходы</c:v>
                </c:pt>
              </c:strCache>
            </c:strRef>
          </c:tx>
          <c:invertIfNegative val="0"/>
          <c:dLbls>
            <c:dLbl>
              <c:idx val="0"/>
              <c:layout>
                <c:manualLayout>
                  <c:x val="5.9339201147951402E-2"/>
                  <c:y val="0.19290391345406066"/>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9339201147951368E-2"/>
                  <c:y val="0.24250777691367625"/>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6.2635823433948662E-2"/>
                  <c:y val="0.2314846961448728"/>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9339201147951368E-2"/>
                  <c:y val="0.1873923730696589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2014 год - факт</c:v>
                </c:pt>
                <c:pt idx="1">
                  <c:v>2015 год - факт</c:v>
                </c:pt>
                <c:pt idx="2">
                  <c:v>2016 год -ожидаемое</c:v>
                </c:pt>
                <c:pt idx="3">
                  <c:v>2017 год - проект</c:v>
                </c:pt>
              </c:strCache>
            </c:strRef>
          </c:cat>
          <c:val>
            <c:numRef>
              <c:f>Лист1!$C$2:$C$5</c:f>
              <c:numCache>
                <c:formatCode>General</c:formatCode>
                <c:ptCount val="4"/>
                <c:pt idx="0">
                  <c:v>861809.3</c:v>
                </c:pt>
                <c:pt idx="1">
                  <c:v>885828</c:v>
                </c:pt>
                <c:pt idx="2">
                  <c:v>870887.8</c:v>
                </c:pt>
                <c:pt idx="3">
                  <c:v>756898.1</c:v>
                </c:pt>
              </c:numCache>
            </c:numRef>
          </c:val>
        </c:ser>
        <c:ser>
          <c:idx val="2"/>
          <c:order val="2"/>
          <c:tx>
            <c:strRef>
              <c:f>Лист1!$D$1</c:f>
              <c:strCache>
                <c:ptCount val="1"/>
                <c:pt idx="0">
                  <c:v>результат</c:v>
                </c:pt>
              </c:strCache>
            </c:strRef>
          </c:tx>
          <c:invertIfNegative val="0"/>
          <c:cat>
            <c:strRef>
              <c:f>Лист1!$A$2:$A$5</c:f>
              <c:strCache>
                <c:ptCount val="4"/>
                <c:pt idx="0">
                  <c:v>2014 год - факт</c:v>
                </c:pt>
                <c:pt idx="1">
                  <c:v>2015 год - факт</c:v>
                </c:pt>
                <c:pt idx="2">
                  <c:v>2016 год -ожидаемое</c:v>
                </c:pt>
                <c:pt idx="3">
                  <c:v>2017 год - проект</c:v>
                </c:pt>
              </c:strCache>
            </c:strRef>
          </c:cat>
          <c:val>
            <c:numRef>
              <c:f>Лист1!$D$2:$D$5</c:f>
              <c:numCache>
                <c:formatCode>General</c:formatCode>
                <c:ptCount val="4"/>
                <c:pt idx="0">
                  <c:v>-3208.9</c:v>
                </c:pt>
                <c:pt idx="1">
                  <c:v>-3634.1</c:v>
                </c:pt>
                <c:pt idx="2">
                  <c:v>-1359.1</c:v>
                </c:pt>
                <c:pt idx="3">
                  <c:v>0</c:v>
                </c:pt>
              </c:numCache>
            </c:numRef>
          </c:val>
        </c:ser>
        <c:dLbls>
          <c:showLegendKey val="0"/>
          <c:showVal val="0"/>
          <c:showCatName val="0"/>
          <c:showSerName val="0"/>
          <c:showPercent val="0"/>
          <c:showBubbleSize val="0"/>
        </c:dLbls>
        <c:gapWidth val="150"/>
        <c:axId val="223303408"/>
        <c:axId val="224780176"/>
      </c:barChart>
      <c:catAx>
        <c:axId val="223303408"/>
        <c:scaling>
          <c:orientation val="minMax"/>
        </c:scaling>
        <c:delete val="0"/>
        <c:axPos val="b"/>
        <c:numFmt formatCode="General" sourceLinked="0"/>
        <c:majorTickMark val="out"/>
        <c:minorTickMark val="none"/>
        <c:tickLblPos val="nextTo"/>
        <c:crossAx val="224780176"/>
        <c:crosses val="autoZero"/>
        <c:auto val="1"/>
        <c:lblAlgn val="ctr"/>
        <c:lblOffset val="100"/>
        <c:noMultiLvlLbl val="0"/>
      </c:catAx>
      <c:valAx>
        <c:axId val="224780176"/>
        <c:scaling>
          <c:orientation val="minMax"/>
        </c:scaling>
        <c:delete val="0"/>
        <c:axPos val="l"/>
        <c:majorGridlines/>
        <c:numFmt formatCode="General" sourceLinked="1"/>
        <c:majorTickMark val="out"/>
        <c:minorTickMark val="none"/>
        <c:tickLblPos val="nextTo"/>
        <c:crossAx val="223303408"/>
        <c:crosses val="autoZero"/>
        <c:crossBetween val="between"/>
      </c:valAx>
    </c:plotArea>
    <c:legend>
      <c:legendPos val="r"/>
      <c:overlay val="0"/>
    </c:legend>
    <c:plotVisOnly val="1"/>
    <c:dispBlanksAs val="gap"/>
    <c:showDLblsOverMax val="0"/>
  </c:chart>
  <c:spPr>
    <a:solidFill>
      <a:schemeClr val="accent3">
        <a:lumMod val="20000"/>
        <a:lumOff val="80000"/>
      </a:schemeClr>
    </a:solidFill>
  </c:spPr>
  <c:txPr>
    <a:bodyPr/>
    <a:lstStyle/>
    <a:p>
      <a:pPr>
        <a:defRPr sz="12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Лист1!$B$1</c:f>
              <c:strCache>
                <c:ptCount val="1"/>
                <c:pt idx="0">
                  <c:v>сумма</c:v>
                </c:pt>
              </c:strCache>
            </c:strRef>
          </c:tx>
          <c:spPr>
            <a:scene3d>
              <a:camera prst="orthographicFront"/>
              <a:lightRig rig="threePt" dir="t"/>
            </a:scene3d>
            <a:sp3d>
              <a:bevelT prst="angle"/>
            </a:sp3d>
          </c:spPr>
          <c:explosion val="6"/>
          <c:dPt>
            <c:idx val="0"/>
            <c:bubble3D val="0"/>
          </c:dPt>
          <c:dPt>
            <c:idx val="1"/>
            <c:bubble3D val="0"/>
          </c:dPt>
          <c:dPt>
            <c:idx val="2"/>
            <c:bubble3D val="0"/>
            <c:explosion val="5"/>
            <c:spPr>
              <a:effectLst>
                <a:innerShdw blurRad="63500" dist="50800" dir="8100000">
                  <a:prstClr val="black">
                    <a:alpha val="50000"/>
                  </a:prstClr>
                </a:innerShdw>
              </a:effectLst>
              <a:scene3d>
                <a:camera prst="orthographicFront"/>
                <a:lightRig rig="threePt" dir="t"/>
              </a:scene3d>
              <a:sp3d>
                <a:bevelT prst="angle"/>
              </a:sp3d>
            </c:spPr>
          </c:dPt>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3"/>
                <c:pt idx="0">
                  <c:v>2015 год -исполнение</c:v>
                </c:pt>
                <c:pt idx="1">
                  <c:v>2016 год - оценка (ожидаемое исполнение)</c:v>
                </c:pt>
                <c:pt idx="2">
                  <c:v>2017 - проект</c:v>
                </c:pt>
              </c:strCache>
            </c:strRef>
          </c:cat>
          <c:val>
            <c:numRef>
              <c:f>Лист1!$B$2:$B$5</c:f>
              <c:numCache>
                <c:formatCode>General</c:formatCode>
                <c:ptCount val="4"/>
                <c:pt idx="0">
                  <c:v>18212.7</c:v>
                </c:pt>
                <c:pt idx="1">
                  <c:v>14429.4</c:v>
                </c:pt>
                <c:pt idx="2">
                  <c:v>9166.2000000000007</c:v>
                </c:pt>
              </c:numCache>
            </c:numRef>
          </c:val>
        </c:ser>
        <c:dLbls>
          <c:showLegendKey val="0"/>
          <c:showVal val="0"/>
          <c:showCatName val="0"/>
          <c:showSerName val="0"/>
          <c:showPercent val="0"/>
          <c:showBubbleSize val="0"/>
          <c:showLeaderLines val="1"/>
        </c:dLbls>
        <c:firstSliceAng val="0"/>
      </c:pieChart>
      <c:spPr>
        <a:scene3d>
          <a:camera prst="orthographicFront"/>
          <a:lightRig rig="threePt" dir="t"/>
        </a:scene3d>
        <a:sp3d>
          <a:bevelT prst="angle"/>
        </a:sp3d>
      </c:spPr>
    </c:plotArea>
    <c:legend>
      <c:legendPos val="r"/>
      <c:layout>
        <c:manualLayout>
          <c:xMode val="edge"/>
          <c:yMode val="edge"/>
          <c:x val="0.62878578705908605"/>
          <c:y val="0.21313405653340109"/>
          <c:w val="0.26865749923135823"/>
          <c:h val="0.51129239608297494"/>
        </c:manualLayout>
      </c:layout>
      <c:overlay val="0"/>
      <c:txPr>
        <a:bodyPr/>
        <a:lstStyle/>
        <a:p>
          <a:pPr>
            <a:defRPr sz="1050"/>
          </a:pPr>
          <a:endParaRPr lang="ru-RU"/>
        </a:p>
      </c:txPr>
    </c:legend>
    <c:plotVisOnly val="1"/>
    <c:dispBlanksAs val="gap"/>
    <c:showDLblsOverMax val="0"/>
  </c:chart>
  <c:spPr>
    <a:gradFill>
      <a:gsLst>
        <a:gs pos="0">
          <a:srgbClr val="5E9EFF"/>
        </a:gs>
        <a:gs pos="39999">
          <a:srgbClr val="85C2FF"/>
        </a:gs>
        <a:gs pos="70000">
          <a:srgbClr val="C4D6EB"/>
        </a:gs>
        <a:gs pos="100000">
          <a:srgbClr val="FFEBFA"/>
        </a:gs>
      </a:gsLst>
      <a:lin ang="16200000" scaled="0"/>
    </a:gradFill>
    <a:effectLst>
      <a:innerShdw blurRad="114300">
        <a:prstClr val="black"/>
      </a:innerShdw>
    </a:effectLst>
    <a:scene3d>
      <a:camera prst="orthographicFront"/>
      <a:lightRig rig="threePt" dir="t"/>
    </a:scene3d>
    <a:sp3d>
      <a:bevelT w="152400" h="50800" prst="softRound"/>
    </a:sp3d>
  </c:spPr>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100"/>
      <c:rAngAx val="0"/>
      <c:perspective val="20"/>
    </c:view3D>
    <c:floor>
      <c:thickness val="0"/>
      <c:spPr>
        <a:solidFill>
          <a:schemeClr val="accent5">
            <a:lumMod val="20000"/>
            <a:lumOff val="80000"/>
          </a:schemeClr>
        </a:solidFill>
      </c:spPr>
    </c:floor>
    <c:sideWall>
      <c:thickness val="0"/>
    </c:sideWall>
    <c:backWall>
      <c:thickness val="0"/>
    </c:backWall>
    <c:plotArea>
      <c:layout/>
      <c:bar3DChart>
        <c:barDir val="col"/>
        <c:grouping val="clustered"/>
        <c:varyColors val="0"/>
        <c:ser>
          <c:idx val="0"/>
          <c:order val="0"/>
          <c:tx>
            <c:strRef>
              <c:f>Лист1!$B$1</c:f>
              <c:strCache>
                <c:ptCount val="1"/>
                <c:pt idx="0">
                  <c:v>дотации</c:v>
                </c:pt>
              </c:strCache>
            </c:strRef>
          </c:tx>
          <c:spPr>
            <a:gradFill>
              <a:gsLst>
                <a:gs pos="0">
                  <a:srgbClr val="03D4A8"/>
                </a:gs>
                <a:gs pos="25000">
                  <a:srgbClr val="21D6E0"/>
                </a:gs>
                <a:gs pos="75000">
                  <a:srgbClr val="0087E6"/>
                </a:gs>
                <a:gs pos="100000">
                  <a:srgbClr val="005CBF"/>
                </a:gs>
              </a:gsLst>
              <a:lin ang="5400000" scaled="0"/>
            </a:gradFill>
          </c:spPr>
          <c:invertIfNegative val="0"/>
          <c:dLbls>
            <c:spPr>
              <a:noFill/>
              <a:ln>
                <a:noFill/>
              </a:ln>
              <a:effectLst/>
            </c:spPr>
            <c:txPr>
              <a:bodyPr/>
              <a:lstStyle/>
              <a:p>
                <a:pPr>
                  <a:defRPr sz="1749" b="1" i="0" u="none" strike="noStrike" baseline="0">
                    <a:solidFill>
                      <a:srgbClr val="000000"/>
                    </a:solidFill>
                    <a:latin typeface="Calibri"/>
                    <a:ea typeface="Calibri"/>
                    <a:cs typeface="Calibri"/>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pt idx="0">
                  <c:v>2017</c:v>
                </c:pt>
              </c:numCache>
            </c:numRef>
          </c:cat>
          <c:val>
            <c:numRef>
              <c:f>Лист1!$B$2</c:f>
              <c:numCache>
                <c:formatCode>General</c:formatCode>
                <c:ptCount val="1"/>
                <c:pt idx="0">
                  <c:v>43088.3</c:v>
                </c:pt>
              </c:numCache>
            </c:numRef>
          </c:val>
        </c:ser>
        <c:ser>
          <c:idx val="1"/>
          <c:order val="1"/>
          <c:tx>
            <c:strRef>
              <c:f>Лист1!$C$1</c:f>
              <c:strCache>
                <c:ptCount val="1"/>
                <c:pt idx="0">
                  <c:v>субвенции</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invertIfNegative val="0"/>
          <c:dLbls>
            <c:spPr>
              <a:noFill/>
              <a:ln>
                <a:noFill/>
              </a:ln>
              <a:effectLst/>
            </c:spPr>
            <c:txPr>
              <a:bodyPr/>
              <a:lstStyle/>
              <a:p>
                <a:pPr>
                  <a:defRPr sz="1749" b="1" i="0" u="none" strike="noStrike" baseline="0">
                    <a:solidFill>
                      <a:srgbClr val="000000"/>
                    </a:solidFill>
                    <a:latin typeface="Calibri"/>
                    <a:ea typeface="Calibri"/>
                    <a:cs typeface="Calibri"/>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pt idx="0">
                  <c:v>2017</c:v>
                </c:pt>
              </c:numCache>
            </c:numRef>
          </c:cat>
          <c:val>
            <c:numRef>
              <c:f>Лист1!$C$2</c:f>
              <c:numCache>
                <c:formatCode>#,##0.0</c:formatCode>
                <c:ptCount val="1"/>
                <c:pt idx="0">
                  <c:v>499899.4</c:v>
                </c:pt>
              </c:numCache>
            </c:numRef>
          </c:val>
        </c:ser>
        <c:ser>
          <c:idx val="2"/>
          <c:order val="2"/>
          <c:tx>
            <c:strRef>
              <c:f>Лист1!$D$1</c:f>
              <c:strCache>
                <c:ptCount val="1"/>
                <c:pt idx="0">
                  <c:v>субсидии</c:v>
                </c:pt>
              </c:strCache>
            </c:strRef>
          </c:tx>
          <c:spPr>
            <a:gradFill>
              <a:gsLst>
                <a:gs pos="0">
                  <a:srgbClr val="FFF200"/>
                </a:gs>
                <a:gs pos="45000">
                  <a:srgbClr val="FF7A00"/>
                </a:gs>
                <a:gs pos="70000">
                  <a:srgbClr val="FF0300"/>
                </a:gs>
                <a:gs pos="100000">
                  <a:srgbClr val="4D0808"/>
                </a:gs>
              </a:gsLst>
              <a:lin ang="5400000" scaled="0"/>
            </a:gradFill>
          </c:spPr>
          <c:invertIfNegative val="0"/>
          <c:dLbls>
            <c:spPr>
              <a:noFill/>
              <a:ln>
                <a:noFill/>
              </a:ln>
              <a:effectLst/>
            </c:spPr>
            <c:txPr>
              <a:bodyPr/>
              <a:lstStyle/>
              <a:p>
                <a:pPr>
                  <a:defRPr sz="1749" b="1" i="0" u="none" strike="noStrike" baseline="0">
                    <a:solidFill>
                      <a:srgbClr val="000000"/>
                    </a:solidFill>
                    <a:latin typeface="Calibri"/>
                    <a:ea typeface="Calibri"/>
                    <a:cs typeface="Calibri"/>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pt idx="0">
                  <c:v>2017</c:v>
                </c:pt>
              </c:numCache>
            </c:numRef>
          </c:cat>
          <c:val>
            <c:numRef>
              <c:f>Лист1!$D$2</c:f>
              <c:numCache>
                <c:formatCode>#,##0.0</c:formatCode>
                <c:ptCount val="1"/>
                <c:pt idx="0">
                  <c:v>58365.7</c:v>
                </c:pt>
              </c:numCache>
            </c:numRef>
          </c:val>
        </c:ser>
        <c:ser>
          <c:idx val="3"/>
          <c:order val="3"/>
          <c:tx>
            <c:strRef>
              <c:f>Лист1!$E$1</c:f>
              <c:strCache>
                <c:ptCount val="1"/>
                <c:pt idx="0">
                  <c:v>Столбец1</c:v>
                </c:pt>
              </c:strCache>
            </c:strRef>
          </c:tx>
          <c:spPr>
            <a:solidFill>
              <a:schemeClr val="accent6">
                <a:lumMod val="75000"/>
              </a:schemeClr>
            </a:solidFill>
          </c:spPr>
          <c:invertIfNegative val="0"/>
          <c:dLbls>
            <c:spPr>
              <a:noFill/>
              <a:ln>
                <a:noFill/>
              </a:ln>
              <a:effectLst/>
            </c:spPr>
            <c:txPr>
              <a:bodyPr/>
              <a:lstStyle/>
              <a:p>
                <a:pPr>
                  <a:defRPr sz="1749" b="1" i="0" u="none" strike="noStrike" baseline="0">
                    <a:solidFill>
                      <a:srgbClr val="000000"/>
                    </a:solidFill>
                    <a:latin typeface="Calibri"/>
                    <a:ea typeface="Calibri"/>
                    <a:cs typeface="Calibri"/>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pt idx="0">
                  <c:v>2017</c:v>
                </c:pt>
              </c:numCache>
            </c:numRef>
          </c:cat>
          <c:val>
            <c:numRef>
              <c:f>Лист1!$E$2</c:f>
              <c:numCache>
                <c:formatCode>General</c:formatCode>
                <c:ptCount val="1"/>
              </c:numCache>
            </c:numRef>
          </c:val>
        </c:ser>
        <c:ser>
          <c:idx val="4"/>
          <c:order val="4"/>
          <c:tx>
            <c:strRef>
              <c:f>Лист1!$F$1</c:f>
              <c:strCache>
                <c:ptCount val="1"/>
                <c:pt idx="0">
                  <c:v>Столбец2</c:v>
                </c:pt>
              </c:strCache>
            </c:strRef>
          </c:tx>
          <c:invertIfNegative val="0"/>
          <c:dLbls>
            <c:spPr>
              <a:noFill/>
              <a:ln>
                <a:noFill/>
              </a:ln>
              <a:effectLst/>
            </c:spPr>
            <c:txPr>
              <a:bodyPr/>
              <a:lstStyle/>
              <a:p>
                <a:pPr>
                  <a:defRPr sz="1749" b="1" i="0" u="none" strike="noStrike" baseline="0">
                    <a:solidFill>
                      <a:srgbClr val="000000"/>
                    </a:solidFill>
                    <a:latin typeface="Calibri"/>
                    <a:ea typeface="Calibri"/>
                    <a:cs typeface="Calibri"/>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pt idx="0">
                  <c:v>2017</c:v>
                </c:pt>
              </c:numCache>
            </c:numRef>
          </c:cat>
          <c:val>
            <c:numRef>
              <c:f>Лист1!$F$2</c:f>
              <c:numCache>
                <c:formatCode>General</c:formatCode>
                <c:ptCount val="1"/>
              </c:numCache>
            </c:numRef>
          </c:val>
        </c:ser>
        <c:dLbls>
          <c:showLegendKey val="0"/>
          <c:showVal val="1"/>
          <c:showCatName val="0"/>
          <c:showSerName val="0"/>
          <c:showPercent val="0"/>
          <c:showBubbleSize val="0"/>
        </c:dLbls>
        <c:gapWidth val="0"/>
        <c:gapDepth val="122"/>
        <c:shape val="cylinder"/>
        <c:axId val="225742472"/>
        <c:axId val="225742864"/>
        <c:axId val="0"/>
      </c:bar3DChart>
      <c:catAx>
        <c:axId val="225742472"/>
        <c:scaling>
          <c:orientation val="minMax"/>
        </c:scaling>
        <c:delete val="1"/>
        <c:axPos val="b"/>
        <c:numFmt formatCode="General" sourceLinked="1"/>
        <c:majorTickMark val="out"/>
        <c:minorTickMark val="none"/>
        <c:tickLblPos val="none"/>
        <c:crossAx val="225742864"/>
        <c:crosses val="autoZero"/>
        <c:auto val="1"/>
        <c:lblAlgn val="ctr"/>
        <c:lblOffset val="100"/>
        <c:noMultiLvlLbl val="0"/>
      </c:catAx>
      <c:valAx>
        <c:axId val="225742864"/>
        <c:scaling>
          <c:orientation val="minMax"/>
        </c:scaling>
        <c:delete val="1"/>
        <c:axPos val="l"/>
        <c:numFmt formatCode="General" sourceLinked="1"/>
        <c:majorTickMark val="out"/>
        <c:minorTickMark val="none"/>
        <c:tickLblPos val="none"/>
        <c:crossAx val="225742472"/>
        <c:crosses val="autoZero"/>
        <c:crossBetween val="between"/>
      </c:valAx>
      <c:spPr>
        <a:noFill/>
        <a:ln w="25389">
          <a:noFill/>
        </a:ln>
      </c:spPr>
    </c:plotArea>
    <c:legend>
      <c:legendPos val="b"/>
      <c:legendEntry>
        <c:idx val="0"/>
        <c:txPr>
          <a:bodyPr/>
          <a:lstStyle/>
          <a:p>
            <a:pPr>
              <a:defRPr sz="1429" b="1" i="0" u="none" strike="noStrike" baseline="0">
                <a:solidFill>
                  <a:srgbClr val="000000"/>
                </a:solidFill>
                <a:latin typeface="Times New Roman"/>
                <a:ea typeface="Times New Roman"/>
                <a:cs typeface="Times New Roman"/>
              </a:defRPr>
            </a:pPr>
            <a:endParaRPr lang="ru-RU"/>
          </a:p>
        </c:txPr>
      </c:legendEntry>
      <c:legendEntry>
        <c:idx val="1"/>
        <c:txPr>
          <a:bodyPr/>
          <a:lstStyle/>
          <a:p>
            <a:pPr>
              <a:defRPr sz="1429" b="1" i="0" u="none" strike="noStrike" baseline="0">
                <a:solidFill>
                  <a:srgbClr val="000000"/>
                </a:solidFill>
                <a:latin typeface="Times New Roman"/>
                <a:ea typeface="Times New Roman"/>
                <a:cs typeface="Times New Roman"/>
              </a:defRPr>
            </a:pPr>
            <a:endParaRPr lang="ru-RU"/>
          </a:p>
        </c:txPr>
      </c:legendEntry>
      <c:legendEntry>
        <c:idx val="2"/>
        <c:txPr>
          <a:bodyPr/>
          <a:lstStyle/>
          <a:p>
            <a:pPr>
              <a:defRPr sz="1429" b="1" i="0" u="none" strike="noStrike" baseline="0">
                <a:solidFill>
                  <a:srgbClr val="000000"/>
                </a:solidFill>
                <a:latin typeface="Times New Roman"/>
                <a:ea typeface="Times New Roman"/>
                <a:cs typeface="Times New Roman"/>
              </a:defRPr>
            </a:pPr>
            <a:endParaRPr lang="ru-RU"/>
          </a:p>
        </c:txPr>
      </c:legendEntry>
      <c:legendEntry>
        <c:idx val="3"/>
        <c:delete val="1"/>
      </c:legendEntry>
      <c:legendEntry>
        <c:idx val="4"/>
        <c:delete val="1"/>
      </c:legendEntry>
      <c:layout>
        <c:manualLayout>
          <c:xMode val="edge"/>
          <c:yMode val="edge"/>
          <c:x val="0"/>
          <c:y val="0.90888744355110274"/>
          <c:w val="0.61625243256917517"/>
          <c:h val="9.111255644889725E-2"/>
        </c:manualLayout>
      </c:layout>
      <c:overlay val="0"/>
      <c:txPr>
        <a:bodyPr/>
        <a:lstStyle/>
        <a:p>
          <a:pPr>
            <a:defRPr sz="1249"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txPr>
    <a:bodyPr/>
    <a:lstStyle/>
    <a:p>
      <a:pPr>
        <a:defRPr sz="1749" b="0" i="0" u="none" strike="noStrike" baseline="0">
          <a:solidFill>
            <a:srgbClr val="000000"/>
          </a:solidFill>
          <a:latin typeface="Calibri"/>
          <a:ea typeface="Calibri"/>
          <a:cs typeface="Calibri"/>
        </a:defRPr>
      </a:pPr>
      <a:endParaRPr lang="ru-RU"/>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190"/>
      <c:rAngAx val="0"/>
    </c:view3D>
    <c:floor>
      <c:thickness val="0"/>
    </c:floor>
    <c:sideWall>
      <c:thickness val="0"/>
    </c:sideWall>
    <c:backWall>
      <c:thickness val="0"/>
    </c:backWall>
    <c:plotArea>
      <c:layout>
        <c:manualLayout>
          <c:layoutTarget val="inner"/>
          <c:xMode val="edge"/>
          <c:yMode val="edge"/>
          <c:x val="9.6503952391034126E-2"/>
          <c:y val="0.13466929600414768"/>
          <c:w val="0.79035348273671902"/>
          <c:h val="0.36913935488649413"/>
        </c:manualLayout>
      </c:layout>
      <c:pie3DChart>
        <c:varyColors val="1"/>
        <c:ser>
          <c:idx val="0"/>
          <c:order val="0"/>
          <c:tx>
            <c:strRef>
              <c:f>Лист1!$A$2</c:f>
              <c:strCache>
                <c:ptCount val="1"/>
                <c:pt idx="0">
                  <c:v>2017 год</c:v>
                </c:pt>
              </c:strCache>
            </c:strRef>
          </c:tx>
          <c:spPr>
            <a:solidFill>
              <a:srgbClr val="00FFFF"/>
            </a:solidFill>
            <a:ln>
              <a:solidFill>
                <a:schemeClr val="bg1"/>
              </a:solidFill>
            </a:ln>
            <a:scene3d>
              <a:camera prst="orthographicFront"/>
              <a:lightRig rig="threePt" dir="t"/>
            </a:scene3d>
            <a:sp3d prstMaterial="matte">
              <a:bevelT/>
            </a:sp3d>
          </c:spPr>
          <c:dPt>
            <c:idx val="0"/>
            <c:bubble3D val="0"/>
            <c:explosion val="11"/>
            <c:spPr>
              <a:gradFill>
                <a:gsLst>
                  <a:gs pos="0">
                    <a:srgbClr val="CCCCFF"/>
                  </a:gs>
                  <a:gs pos="0">
                    <a:srgbClr val="CCCCFF"/>
                  </a:gs>
                  <a:gs pos="17999">
                    <a:srgbClr val="99CCFF"/>
                  </a:gs>
                  <a:gs pos="36000">
                    <a:srgbClr val="9966FF"/>
                  </a:gs>
                  <a:gs pos="61000">
                    <a:srgbClr val="CC99FF"/>
                  </a:gs>
                  <a:gs pos="82001">
                    <a:srgbClr val="99CCFF"/>
                  </a:gs>
                  <a:gs pos="100000">
                    <a:srgbClr val="CCCCFF"/>
                  </a:gs>
                </a:gsLst>
                <a:lin ang="5400000" scaled="0"/>
              </a:gradFill>
              <a:ln>
                <a:solidFill>
                  <a:schemeClr val="bg1"/>
                </a:solidFill>
              </a:ln>
              <a:scene3d>
                <a:camera prst="orthographicFront"/>
                <a:lightRig rig="threePt" dir="t"/>
              </a:scene3d>
              <a:sp3d prstMaterial="matte">
                <a:bevelT/>
              </a:sp3d>
            </c:spPr>
          </c:dPt>
          <c:dPt>
            <c:idx val="1"/>
            <c:bubble3D val="0"/>
            <c:spPr>
              <a:blipFill>
                <a:blip xmlns:r="http://schemas.openxmlformats.org/officeDocument/2006/relationships" r:embed="rId1"/>
                <a:tile tx="0" ty="0" sx="100000" sy="100000" flip="none" algn="tl"/>
              </a:blipFill>
              <a:ln>
                <a:solidFill>
                  <a:schemeClr val="bg1"/>
                </a:solidFill>
              </a:ln>
              <a:scene3d>
                <a:camera prst="orthographicFront"/>
                <a:lightRig rig="threePt" dir="t"/>
              </a:scene3d>
              <a:sp3d prstMaterial="matte">
                <a:bevelT/>
              </a:sp3d>
            </c:spPr>
          </c:dPt>
          <c:dPt>
            <c:idx val="2"/>
            <c:bubble3D val="0"/>
            <c:explosion val="8"/>
            <c:spPr>
              <a:solidFill>
                <a:srgbClr val="00FF00"/>
              </a:solidFill>
              <a:ln>
                <a:solidFill>
                  <a:schemeClr val="bg1"/>
                </a:solidFill>
              </a:ln>
              <a:scene3d>
                <a:camera prst="orthographicFront"/>
                <a:lightRig rig="threePt" dir="t"/>
              </a:scene3d>
              <a:sp3d prstMaterial="matte">
                <a:bevelT/>
              </a:sp3d>
            </c:spPr>
          </c:dPt>
          <c:dPt>
            <c:idx val="3"/>
            <c:bubble3D val="0"/>
            <c:explosion val="13"/>
            <c:spPr>
              <a:solidFill>
                <a:srgbClr val="92D050"/>
              </a:solidFill>
              <a:ln>
                <a:solidFill>
                  <a:schemeClr val="bg1"/>
                </a:solidFill>
              </a:ln>
              <a:scene3d>
                <a:camera prst="orthographicFront"/>
                <a:lightRig rig="threePt" dir="t"/>
              </a:scene3d>
              <a:sp3d prstMaterial="matte">
                <a:bevelT/>
              </a:sp3d>
            </c:spPr>
          </c:dPt>
          <c:dPt>
            <c:idx val="4"/>
            <c:bubble3D val="0"/>
            <c:explosion val="11"/>
          </c:dPt>
          <c:dLbls>
            <c:dLbl>
              <c:idx val="1"/>
              <c:layout>
                <c:manualLayout>
                  <c:x val="-7.2536436280742467E-2"/>
                  <c:y val="5.558124400296131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12132319659955478"/>
                  <c:y val="1.1803354079490602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0.11623813286993276"/>
                  <c:y val="8.9082998836319295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3.4982093184614704E-2"/>
                  <c:y val="4.5970580977169439E-4"/>
                </c:manualLayout>
              </c:layout>
              <c:showLegendKey val="0"/>
              <c:showVal val="1"/>
              <c:showCatName val="0"/>
              <c:showSerName val="0"/>
              <c:showPercent val="0"/>
              <c:showBubbleSize val="0"/>
              <c:extLst>
                <c:ext xmlns:c15="http://schemas.microsoft.com/office/drawing/2012/chart" uri="{CE6537A1-D6FC-4f65-9D91-7224C49458BB}"/>
              </c:extLst>
            </c:dLbl>
            <c:spPr>
              <a:noFill/>
            </c:spPr>
            <c:txPr>
              <a:bodyPr/>
              <a:lstStyle/>
              <a:p>
                <a:pPr>
                  <a:defRPr sz="1100" b="1" baseline="0">
                    <a:solidFill>
                      <a:schemeClr val="tx2">
                        <a:lumMod val="50000"/>
                      </a:schemeClr>
                    </a:solidFill>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Лист1!$B$1:$F$1</c:f>
              <c:strCache>
                <c:ptCount val="5"/>
                <c:pt idx="0">
                  <c:v>Функционирование законодательных (представительных) органов гос.власти и представительных органов МО</c:v>
                </c:pt>
                <c:pt idx="1">
                  <c:v>Функционирование Прав-ва РФ, высших исполнительных органов гос.власти субъектов РФ, местных администраций</c:v>
                </c:pt>
                <c:pt idx="2">
                  <c:v>Обеспечение деятельности финансовых, налоговых и тамож.органов и  органов фин(фин-бюджетного) надзора</c:v>
                </c:pt>
                <c:pt idx="3">
                  <c:v>Резервные фонды</c:v>
                </c:pt>
                <c:pt idx="4">
                  <c:v>Другие общегосударственные вопросы</c:v>
                </c:pt>
              </c:strCache>
            </c:strRef>
          </c:cat>
          <c:val>
            <c:numRef>
              <c:f>Лист1!$B$2:$F$2</c:f>
              <c:numCache>
                <c:formatCode>General</c:formatCode>
                <c:ptCount val="5"/>
                <c:pt idx="0">
                  <c:v>2577.4</c:v>
                </c:pt>
                <c:pt idx="1">
                  <c:v>15205</c:v>
                </c:pt>
                <c:pt idx="2">
                  <c:v>8130.9</c:v>
                </c:pt>
                <c:pt idx="3">
                  <c:v>1000</c:v>
                </c:pt>
                <c:pt idx="4">
                  <c:v>9595.4</c:v>
                </c:pt>
              </c:numCache>
            </c:numRef>
          </c:val>
        </c:ser>
        <c:dLbls>
          <c:showLegendKey val="0"/>
          <c:showVal val="1"/>
          <c:showCatName val="0"/>
          <c:showSerName val="0"/>
          <c:showPercent val="0"/>
          <c:showBubbleSize val="0"/>
          <c:showLeaderLines val="1"/>
        </c:dLbls>
      </c:pie3DChart>
      <c:spPr>
        <a:noFill/>
        <a:ln w="25370">
          <a:noFill/>
        </a:ln>
      </c:spPr>
    </c:plotArea>
    <c:legend>
      <c:legendPos val="b"/>
      <c:layout>
        <c:manualLayout>
          <c:xMode val="edge"/>
          <c:yMode val="edge"/>
          <c:x val="7.62567261918487E-2"/>
          <c:y val="0.47783894382105691"/>
          <c:w val="0.82086444230442468"/>
          <c:h val="0.50520333599297051"/>
        </c:manualLayout>
      </c:layout>
      <c:overlay val="0"/>
      <c:txPr>
        <a:bodyPr/>
        <a:lstStyle/>
        <a:p>
          <a:pPr>
            <a:lnSpc>
              <a:spcPct val="100000"/>
            </a:lnSpc>
            <a:defRPr sz="1100" baseline="0"/>
          </a:pPr>
          <a:endParaRPr lang="ru-RU"/>
        </a:p>
      </c:txPr>
    </c:legend>
    <c:plotVisOnly val="1"/>
    <c:dispBlanksAs val="zero"/>
    <c:showDLblsOverMax val="0"/>
  </c:chart>
  <c:spPr>
    <a:solidFill>
      <a:schemeClr val="accent2">
        <a:lumMod val="20000"/>
        <a:lumOff val="80000"/>
      </a:schemeClr>
    </a:solidFill>
    <a:effectLst>
      <a:innerShdw blurRad="114300">
        <a:prstClr val="black"/>
      </a:innerShdw>
    </a:effectLst>
  </c:spPr>
  <c:txPr>
    <a:bodyPr/>
    <a:lstStyle/>
    <a:p>
      <a:pPr>
        <a:defRPr sz="1896"/>
      </a:pPr>
      <a:endParaRPr lang="ru-RU"/>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190"/>
      <c:rAngAx val="0"/>
    </c:view3D>
    <c:floor>
      <c:thickness val="0"/>
    </c:floor>
    <c:sideWall>
      <c:thickness val="0"/>
    </c:sideWall>
    <c:backWall>
      <c:thickness val="0"/>
    </c:backWall>
    <c:plotArea>
      <c:layout>
        <c:manualLayout>
          <c:layoutTarget val="inner"/>
          <c:xMode val="edge"/>
          <c:yMode val="edge"/>
          <c:x val="6.9882172421093666E-2"/>
          <c:y val="0.13702085317356275"/>
          <c:w val="0.86689110015029769"/>
          <c:h val="0.40441323473522106"/>
        </c:manualLayout>
      </c:layout>
      <c:pie3DChart>
        <c:varyColors val="1"/>
        <c:ser>
          <c:idx val="0"/>
          <c:order val="0"/>
          <c:tx>
            <c:strRef>
              <c:f>Лист1!$A$2</c:f>
              <c:strCache>
                <c:ptCount val="1"/>
                <c:pt idx="0">
                  <c:v>2017 год</c:v>
                </c:pt>
              </c:strCache>
            </c:strRef>
          </c:tx>
          <c:spPr>
            <a:solidFill>
              <a:srgbClr val="00FFFF"/>
            </a:solidFill>
            <a:ln>
              <a:solidFill>
                <a:schemeClr val="bg1"/>
              </a:solidFill>
            </a:ln>
            <a:scene3d>
              <a:camera prst="orthographicFront"/>
              <a:lightRig rig="threePt" dir="t"/>
            </a:scene3d>
            <a:sp3d prstMaterial="matte">
              <a:bevelT/>
            </a:sp3d>
          </c:spPr>
          <c:explosion val="4"/>
          <c:dPt>
            <c:idx val="0"/>
            <c:bubble3D val="0"/>
            <c:explosion val="7"/>
            <c:spPr>
              <a:gradFill>
                <a:gsLst>
                  <a:gs pos="0">
                    <a:srgbClr val="CCCCFF"/>
                  </a:gs>
                  <a:gs pos="0">
                    <a:srgbClr val="CCCCFF"/>
                  </a:gs>
                  <a:gs pos="17999">
                    <a:srgbClr val="99CCFF"/>
                  </a:gs>
                  <a:gs pos="36000">
                    <a:srgbClr val="9966FF"/>
                  </a:gs>
                  <a:gs pos="61000">
                    <a:srgbClr val="CC99FF"/>
                  </a:gs>
                  <a:gs pos="82001">
                    <a:srgbClr val="99CCFF"/>
                  </a:gs>
                  <a:gs pos="100000">
                    <a:srgbClr val="CCCCFF"/>
                  </a:gs>
                </a:gsLst>
                <a:lin ang="5400000" scaled="0"/>
              </a:gradFill>
              <a:ln>
                <a:solidFill>
                  <a:schemeClr val="bg1"/>
                </a:solidFill>
              </a:ln>
              <a:scene3d>
                <a:camera prst="orthographicFront"/>
                <a:lightRig rig="threePt" dir="t"/>
              </a:scene3d>
              <a:sp3d prstMaterial="matte">
                <a:bevelT/>
              </a:sp3d>
            </c:spPr>
          </c:dPt>
          <c:dPt>
            <c:idx val="1"/>
            <c:bubble3D val="0"/>
            <c:explosion val="11"/>
            <c:spPr>
              <a:blipFill>
                <a:blip xmlns:r="http://schemas.openxmlformats.org/officeDocument/2006/relationships" r:embed="rId1"/>
                <a:tile tx="0" ty="0" sx="100000" sy="100000" flip="none" algn="tl"/>
              </a:blipFill>
              <a:ln>
                <a:solidFill>
                  <a:schemeClr val="bg1"/>
                </a:solidFill>
              </a:ln>
              <a:scene3d>
                <a:camera prst="orthographicFront"/>
                <a:lightRig rig="threePt" dir="t"/>
              </a:scene3d>
              <a:sp3d prstMaterial="matte">
                <a:bevelT/>
              </a:sp3d>
            </c:spPr>
          </c:dPt>
          <c:dPt>
            <c:idx val="2"/>
            <c:bubble3D val="0"/>
            <c:explosion val="13"/>
            <c:spPr>
              <a:solidFill>
                <a:srgbClr val="00FF00"/>
              </a:solidFill>
              <a:ln>
                <a:solidFill>
                  <a:schemeClr val="bg1"/>
                </a:solidFill>
              </a:ln>
              <a:scene3d>
                <a:camera prst="orthographicFront"/>
                <a:lightRig rig="threePt" dir="t"/>
              </a:scene3d>
              <a:sp3d prstMaterial="matte">
                <a:bevelT/>
              </a:sp3d>
            </c:spPr>
          </c:dPt>
          <c:dPt>
            <c:idx val="3"/>
            <c:bubble3D val="0"/>
            <c:spPr>
              <a:solidFill>
                <a:srgbClr val="92D050"/>
              </a:solidFill>
              <a:ln>
                <a:solidFill>
                  <a:schemeClr val="bg1"/>
                </a:solidFill>
              </a:ln>
              <a:scene3d>
                <a:camera prst="orthographicFront"/>
                <a:lightRig rig="threePt" dir="t"/>
              </a:scene3d>
              <a:sp3d prstMaterial="matte">
                <a:bevelT/>
              </a:sp3d>
            </c:spPr>
          </c:dPt>
          <c:dPt>
            <c:idx val="4"/>
            <c:bubble3D val="0"/>
            <c:explosion val="13"/>
          </c:dPt>
          <c:dLbls>
            <c:dLbl>
              <c:idx val="0"/>
              <c:layout>
                <c:manualLayout>
                  <c:x val="0.16698483879413981"/>
                  <c:y val="-9.99653659369973E-2"/>
                </c:manualLayout>
              </c:layout>
              <c:spPr>
                <a:noFill/>
              </c:spPr>
              <c:txPr>
                <a:bodyPr/>
                <a:lstStyle/>
                <a:p>
                  <a:pPr>
                    <a:defRPr sz="1200" b="1" baseline="0">
                      <a:solidFill>
                        <a:schemeClr val="tx2">
                          <a:lumMod val="50000"/>
                        </a:schemeClr>
                      </a:solidFill>
                    </a:defRPr>
                  </a:pPr>
                  <a:endParaRPr lang="ru-RU"/>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7.2536436280742467E-2"/>
                  <c:y val="5.5581244002961314E-2"/>
                </c:manualLayout>
              </c:layout>
              <c:tx>
                <c:rich>
                  <a:bodyPr/>
                  <a:lstStyle/>
                  <a:p>
                    <a:r>
                      <a:rPr lang="en-US" sz="1200" dirty="0"/>
                      <a:t>263749,1</a:t>
                    </a:r>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12132319659955478"/>
                  <c:y val="1.1803354079490602E-3"/>
                </c:manualLayout>
              </c:layout>
              <c:spPr>
                <a:noFill/>
              </c:spPr>
              <c:txPr>
                <a:bodyPr/>
                <a:lstStyle/>
                <a:p>
                  <a:pPr>
                    <a:defRPr sz="1200" b="1" baseline="0">
                      <a:solidFill>
                        <a:schemeClr val="tx2">
                          <a:lumMod val="50000"/>
                        </a:schemeClr>
                      </a:solidFill>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0.11623813286993276"/>
                  <c:y val="8.9082998836319295E-3"/>
                </c:manualLayout>
              </c:layout>
              <c:spPr>
                <a:noFill/>
              </c:spPr>
              <c:txPr>
                <a:bodyPr/>
                <a:lstStyle/>
                <a:p>
                  <a:pPr>
                    <a:defRPr sz="1200" b="1" baseline="0">
                      <a:solidFill>
                        <a:schemeClr val="tx2">
                          <a:lumMod val="50000"/>
                        </a:schemeClr>
                      </a:solidFill>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3.4982093184614704E-2"/>
                  <c:y val="4.5970580977169439E-4"/>
                </c:manualLayout>
              </c:layout>
              <c:spPr>
                <a:noFill/>
              </c:spPr>
              <c:txPr>
                <a:bodyPr/>
                <a:lstStyle/>
                <a:p>
                  <a:pPr>
                    <a:defRPr sz="1200" b="1" baseline="0">
                      <a:solidFill>
                        <a:schemeClr val="tx2">
                          <a:lumMod val="50000"/>
                        </a:schemeClr>
                      </a:solidFill>
                    </a:defRPr>
                  </a:pPr>
                  <a:endParaRPr lang="ru-RU"/>
                </a:p>
              </c:txPr>
              <c:showLegendKey val="0"/>
              <c:showVal val="1"/>
              <c:showCatName val="0"/>
              <c:showSerName val="0"/>
              <c:showPercent val="0"/>
              <c:showBubbleSize val="0"/>
              <c:extLst>
                <c:ext xmlns:c15="http://schemas.microsoft.com/office/drawing/2012/chart" uri="{CE6537A1-D6FC-4f65-9D91-7224C49458BB}"/>
              </c:extLst>
            </c:dLbl>
            <c:spPr>
              <a:noFill/>
            </c:spPr>
            <c:txPr>
              <a:bodyPr/>
              <a:lstStyle/>
              <a:p>
                <a:pPr>
                  <a:defRPr sz="1400" b="1" baseline="0">
                    <a:solidFill>
                      <a:schemeClr val="tx2">
                        <a:lumMod val="50000"/>
                      </a:schemeClr>
                    </a:solidFill>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Лист1!$B$1:$F$1</c:f>
              <c:strCache>
                <c:ptCount val="5"/>
                <c:pt idx="0">
                  <c:v>Дошкольное образование</c:v>
                </c:pt>
                <c:pt idx="1">
                  <c:v>Общее образование</c:v>
                </c:pt>
                <c:pt idx="2">
                  <c:v>Дополнительное образование детей</c:v>
                </c:pt>
                <c:pt idx="3">
                  <c:v>Молодежная политика </c:v>
                </c:pt>
                <c:pt idx="4">
                  <c:v>Другие вопросы в области образования</c:v>
                </c:pt>
              </c:strCache>
            </c:strRef>
          </c:cat>
          <c:val>
            <c:numRef>
              <c:f>Лист1!$B$2:$F$2</c:f>
              <c:numCache>
                <c:formatCode>General</c:formatCode>
                <c:ptCount val="5"/>
                <c:pt idx="0">
                  <c:v>98881.9</c:v>
                </c:pt>
                <c:pt idx="1">
                  <c:v>263749.09999999998</c:v>
                </c:pt>
                <c:pt idx="2">
                  <c:v>49827.7</c:v>
                </c:pt>
                <c:pt idx="3">
                  <c:v>1112.5</c:v>
                </c:pt>
                <c:pt idx="4">
                  <c:v>8682.5</c:v>
                </c:pt>
              </c:numCache>
            </c:numRef>
          </c:val>
        </c:ser>
        <c:dLbls>
          <c:showLegendKey val="0"/>
          <c:showVal val="1"/>
          <c:showCatName val="0"/>
          <c:showSerName val="0"/>
          <c:showPercent val="0"/>
          <c:showBubbleSize val="0"/>
          <c:showLeaderLines val="1"/>
        </c:dLbls>
      </c:pie3DChart>
      <c:spPr>
        <a:noFill/>
        <a:ln w="25370">
          <a:noFill/>
        </a:ln>
      </c:spPr>
    </c:plotArea>
    <c:legend>
      <c:legendPos val="b"/>
      <c:layout>
        <c:manualLayout>
          <c:xMode val="edge"/>
          <c:yMode val="edge"/>
          <c:x val="0.10287850616178915"/>
          <c:y val="0.55863479477123068"/>
          <c:w val="0.82086444230442468"/>
          <c:h val="0.40192388990748762"/>
        </c:manualLayout>
      </c:layout>
      <c:overlay val="0"/>
      <c:txPr>
        <a:bodyPr/>
        <a:lstStyle/>
        <a:p>
          <a:pPr>
            <a:defRPr sz="1200" baseline="0"/>
          </a:pPr>
          <a:endParaRPr lang="ru-RU"/>
        </a:p>
      </c:txPr>
    </c:legend>
    <c:plotVisOnly val="1"/>
    <c:dispBlanksAs val="zero"/>
    <c:showDLblsOverMax val="0"/>
  </c:chart>
  <c:spPr>
    <a:solidFill>
      <a:schemeClr val="accent2">
        <a:lumMod val="20000"/>
        <a:lumOff val="80000"/>
      </a:schemeClr>
    </a:solidFill>
    <a:effectLst>
      <a:innerShdw blurRad="114300">
        <a:prstClr val="black"/>
      </a:innerShdw>
    </a:effectLst>
  </c:spPr>
  <c:txPr>
    <a:bodyPr/>
    <a:lstStyle/>
    <a:p>
      <a:pPr>
        <a:defRPr sz="1896"/>
      </a:pPr>
      <a:endParaRPr lang="ru-RU"/>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190"/>
      <c:rAngAx val="0"/>
    </c:view3D>
    <c:floor>
      <c:thickness val="0"/>
    </c:floor>
    <c:sideWall>
      <c:thickness val="0"/>
    </c:sideWall>
    <c:backWall>
      <c:thickness val="0"/>
    </c:backWall>
    <c:plotArea>
      <c:layout>
        <c:manualLayout>
          <c:layoutTarget val="inner"/>
          <c:xMode val="edge"/>
          <c:yMode val="edge"/>
          <c:x val="1.9596588033428383E-2"/>
          <c:y val="0.12466943563647755"/>
          <c:w val="0.9437061005567281"/>
          <c:h val="0.43726061403013511"/>
        </c:manualLayout>
      </c:layout>
      <c:pie3DChart>
        <c:varyColors val="1"/>
        <c:ser>
          <c:idx val="0"/>
          <c:order val="0"/>
          <c:tx>
            <c:strRef>
              <c:f>Лист1!$A$2</c:f>
              <c:strCache>
                <c:ptCount val="1"/>
                <c:pt idx="0">
                  <c:v>2017 год</c:v>
                </c:pt>
              </c:strCache>
            </c:strRef>
          </c:tx>
          <c:spPr>
            <a:solidFill>
              <a:srgbClr val="00FFFF"/>
            </a:solidFill>
            <a:ln>
              <a:solidFill>
                <a:schemeClr val="bg1"/>
              </a:solidFill>
            </a:ln>
            <a:scene3d>
              <a:camera prst="orthographicFront"/>
              <a:lightRig rig="threePt" dir="t"/>
            </a:scene3d>
            <a:sp3d prstMaterial="matte">
              <a:bevelT/>
            </a:sp3d>
          </c:spPr>
          <c:dPt>
            <c:idx val="0"/>
            <c:bubble3D val="0"/>
            <c:explosion val="53"/>
            <c:spPr>
              <a:gradFill>
                <a:gsLst>
                  <a:gs pos="0">
                    <a:srgbClr val="CCCCFF"/>
                  </a:gs>
                  <a:gs pos="0">
                    <a:srgbClr val="CCCCFF"/>
                  </a:gs>
                  <a:gs pos="17999">
                    <a:srgbClr val="99CCFF"/>
                  </a:gs>
                  <a:gs pos="36000">
                    <a:srgbClr val="9966FF"/>
                  </a:gs>
                  <a:gs pos="61000">
                    <a:srgbClr val="CC99FF"/>
                  </a:gs>
                  <a:gs pos="82001">
                    <a:srgbClr val="99CCFF"/>
                  </a:gs>
                  <a:gs pos="100000">
                    <a:srgbClr val="CCCCFF"/>
                  </a:gs>
                </a:gsLst>
                <a:lin ang="5400000" scaled="0"/>
              </a:gradFill>
              <a:ln>
                <a:solidFill>
                  <a:schemeClr val="bg1"/>
                </a:solidFill>
              </a:ln>
              <a:scene3d>
                <a:camera prst="orthographicFront"/>
                <a:lightRig rig="threePt" dir="t"/>
              </a:scene3d>
              <a:sp3d prstMaterial="matte">
                <a:bevelT/>
              </a:sp3d>
            </c:spPr>
          </c:dPt>
          <c:dPt>
            <c:idx val="1"/>
            <c:bubble3D val="0"/>
            <c:explosion val="12"/>
            <c:spPr>
              <a:blipFill>
                <a:blip xmlns:r="http://schemas.openxmlformats.org/officeDocument/2006/relationships" r:embed="rId1"/>
                <a:tile tx="0" ty="0" sx="100000" sy="100000" flip="none" algn="tl"/>
              </a:blipFill>
              <a:ln>
                <a:solidFill>
                  <a:schemeClr val="bg1"/>
                </a:solidFill>
              </a:ln>
              <a:scene3d>
                <a:camera prst="orthographicFront"/>
                <a:lightRig rig="threePt" dir="t"/>
              </a:scene3d>
              <a:sp3d prstMaterial="matte">
                <a:bevelT/>
              </a:sp3d>
            </c:spPr>
          </c:dPt>
          <c:dPt>
            <c:idx val="2"/>
            <c:bubble3D val="0"/>
            <c:spPr>
              <a:solidFill>
                <a:srgbClr val="00FF00"/>
              </a:solidFill>
              <a:ln>
                <a:solidFill>
                  <a:schemeClr val="bg1"/>
                </a:solidFill>
              </a:ln>
              <a:scene3d>
                <a:camera prst="orthographicFront"/>
                <a:lightRig rig="threePt" dir="t"/>
              </a:scene3d>
              <a:sp3d prstMaterial="matte">
                <a:bevelT/>
              </a:sp3d>
            </c:spPr>
          </c:dPt>
          <c:dLbls>
            <c:dLbl>
              <c:idx val="0"/>
              <c:layout>
                <c:manualLayout>
                  <c:x val="0.17679825698379192"/>
                  <c:y val="4.023501893183039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1575287930970631E-2"/>
                  <c:y val="1.215048928497434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18895611392972797"/>
                  <c:y val="-3.477466467689776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8.6288715242403113E-2"/>
                  <c:y val="3.6200462917146001E-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aseline="0"/>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Лист1!$B$1:$D$1</c:f>
              <c:strCache>
                <c:ptCount val="3"/>
                <c:pt idx="0">
                  <c:v>Культура</c:v>
                </c:pt>
                <c:pt idx="1">
                  <c:v>Кинематография</c:v>
                </c:pt>
                <c:pt idx="2">
                  <c:v>Другие вопросы в области культуры</c:v>
                </c:pt>
              </c:strCache>
            </c:strRef>
          </c:cat>
          <c:val>
            <c:numRef>
              <c:f>Лист1!$B$2:$D$2</c:f>
              <c:numCache>
                <c:formatCode>General</c:formatCode>
                <c:ptCount val="3"/>
                <c:pt idx="0">
                  <c:v>22640.7</c:v>
                </c:pt>
                <c:pt idx="1">
                  <c:v>1349.7</c:v>
                </c:pt>
                <c:pt idx="2">
                  <c:v>2231.3000000000002</c:v>
                </c:pt>
              </c:numCache>
            </c:numRef>
          </c:val>
        </c:ser>
        <c:dLbls>
          <c:showLegendKey val="0"/>
          <c:showVal val="1"/>
          <c:showCatName val="0"/>
          <c:showSerName val="0"/>
          <c:showPercent val="0"/>
          <c:showBubbleSize val="0"/>
          <c:showLeaderLines val="1"/>
        </c:dLbls>
      </c:pie3DChart>
      <c:spPr>
        <a:noFill/>
        <a:ln w="25370">
          <a:noFill/>
        </a:ln>
      </c:spPr>
    </c:plotArea>
    <c:legend>
      <c:legendPos val="b"/>
      <c:layout>
        <c:manualLayout>
          <c:xMode val="edge"/>
          <c:yMode val="edge"/>
          <c:x val="0.12549454381611921"/>
          <c:y val="0.64127551401392557"/>
          <c:w val="0.82086444230442468"/>
          <c:h val="0.22692035719754863"/>
        </c:manualLayout>
      </c:layout>
      <c:overlay val="0"/>
      <c:txPr>
        <a:bodyPr/>
        <a:lstStyle/>
        <a:p>
          <a:pPr>
            <a:defRPr sz="1459" baseline="0"/>
          </a:pPr>
          <a:endParaRPr lang="ru-RU"/>
        </a:p>
      </c:txPr>
    </c:legend>
    <c:plotVisOnly val="1"/>
    <c:dispBlanksAs val="zero"/>
    <c:showDLblsOverMax val="0"/>
  </c:chart>
  <c:spPr>
    <a:solidFill>
      <a:schemeClr val="accent6">
        <a:lumMod val="20000"/>
        <a:lumOff val="80000"/>
      </a:schemeClr>
    </a:solidFill>
  </c:spPr>
  <c:txPr>
    <a:bodyPr/>
    <a:lstStyle/>
    <a:p>
      <a:pPr>
        <a:defRPr sz="1896"/>
      </a:pPr>
      <a:endParaRPr lang="ru-RU"/>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190"/>
      <c:rAngAx val="0"/>
    </c:view3D>
    <c:floor>
      <c:thickness val="0"/>
    </c:floor>
    <c:sideWall>
      <c:thickness val="0"/>
    </c:sideWall>
    <c:backWall>
      <c:thickness val="0"/>
    </c:backWall>
    <c:plotArea>
      <c:layout>
        <c:manualLayout>
          <c:layoutTarget val="inner"/>
          <c:xMode val="edge"/>
          <c:yMode val="edge"/>
          <c:x val="8.2915661466804361E-2"/>
          <c:y val="0.17264448320679587"/>
          <c:w val="0.8653198653198656"/>
          <c:h val="0.39967373572593845"/>
        </c:manualLayout>
      </c:layout>
      <c:pie3DChart>
        <c:varyColors val="1"/>
        <c:ser>
          <c:idx val="0"/>
          <c:order val="0"/>
          <c:tx>
            <c:strRef>
              <c:f>Лист1!$A$2</c:f>
              <c:strCache>
                <c:ptCount val="1"/>
                <c:pt idx="0">
                  <c:v>2017 год</c:v>
                </c:pt>
              </c:strCache>
            </c:strRef>
          </c:tx>
          <c:spPr>
            <a:solidFill>
              <a:srgbClr val="00FFFF"/>
            </a:solidFill>
            <a:ln>
              <a:solidFill>
                <a:schemeClr val="bg1"/>
              </a:solidFill>
            </a:ln>
            <a:scene3d>
              <a:camera prst="orthographicFront"/>
              <a:lightRig rig="threePt" dir="t"/>
            </a:scene3d>
            <a:sp3d prstMaterial="matte">
              <a:bevelT/>
            </a:sp3d>
          </c:spPr>
          <c:explosion val="7"/>
          <c:dPt>
            <c:idx val="0"/>
            <c:bubble3D val="0"/>
            <c:explosion val="0"/>
            <c:spPr>
              <a:gradFill>
                <a:gsLst>
                  <a:gs pos="0">
                    <a:srgbClr val="CCCCFF"/>
                  </a:gs>
                  <a:gs pos="0">
                    <a:srgbClr val="CCCCFF"/>
                  </a:gs>
                  <a:gs pos="17999">
                    <a:srgbClr val="99CCFF"/>
                  </a:gs>
                  <a:gs pos="36000">
                    <a:srgbClr val="9966FF"/>
                  </a:gs>
                  <a:gs pos="61000">
                    <a:srgbClr val="CC99FF"/>
                  </a:gs>
                  <a:gs pos="82001">
                    <a:srgbClr val="99CCFF"/>
                  </a:gs>
                  <a:gs pos="100000">
                    <a:srgbClr val="CCCCFF"/>
                  </a:gs>
                </a:gsLst>
                <a:lin ang="5400000" scaled="0"/>
              </a:gradFill>
              <a:ln>
                <a:solidFill>
                  <a:schemeClr val="bg1"/>
                </a:solidFill>
              </a:ln>
              <a:scene3d>
                <a:camera prst="orthographicFront"/>
                <a:lightRig rig="threePt" dir="t"/>
              </a:scene3d>
              <a:sp3d prstMaterial="matte">
                <a:bevelT/>
              </a:sp3d>
            </c:spPr>
          </c:dPt>
          <c:dPt>
            <c:idx val="1"/>
            <c:bubble3D val="0"/>
            <c:explosion val="0"/>
            <c:spPr>
              <a:blipFill>
                <a:blip xmlns:r="http://schemas.openxmlformats.org/officeDocument/2006/relationships" r:embed="rId1"/>
                <a:tile tx="0" ty="0" sx="100000" sy="100000" flip="none" algn="tl"/>
              </a:blipFill>
              <a:ln>
                <a:solidFill>
                  <a:schemeClr val="bg1"/>
                </a:solidFill>
              </a:ln>
              <a:scene3d>
                <a:camera prst="orthographicFront"/>
                <a:lightRig rig="threePt" dir="t"/>
              </a:scene3d>
              <a:sp3d prstMaterial="matte">
                <a:bevelT/>
              </a:sp3d>
            </c:spPr>
          </c:dPt>
          <c:dLbls>
            <c:dLbl>
              <c:idx val="0"/>
              <c:layout>
                <c:manualLayout>
                  <c:x val="0.19671064459617096"/>
                  <c:y val="-0.1246763925455311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13759208815376317"/>
                  <c:y val="8.791344516073154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18895611392972797"/>
                  <c:y val="-3.477466467689776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8.6288715242403113E-2"/>
                  <c:y val="3.6200462917146001E-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aseline="0"/>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Лист1!$B$1:$C$1</c:f>
              <c:strCache>
                <c:ptCount val="2"/>
                <c:pt idx="0">
                  <c:v>Физическая культура</c:v>
                </c:pt>
                <c:pt idx="1">
                  <c:v>Другие  вопросы в области физ.культуры и спорта</c:v>
                </c:pt>
              </c:strCache>
            </c:strRef>
          </c:cat>
          <c:val>
            <c:numRef>
              <c:f>Лист1!$B$2:$C$2</c:f>
              <c:numCache>
                <c:formatCode>General</c:formatCode>
                <c:ptCount val="2"/>
                <c:pt idx="0">
                  <c:v>350</c:v>
                </c:pt>
                <c:pt idx="1">
                  <c:v>1602.4</c:v>
                </c:pt>
              </c:numCache>
            </c:numRef>
          </c:val>
        </c:ser>
        <c:dLbls>
          <c:showLegendKey val="0"/>
          <c:showVal val="1"/>
          <c:showCatName val="0"/>
          <c:showSerName val="0"/>
          <c:showPercent val="0"/>
          <c:showBubbleSize val="0"/>
          <c:showLeaderLines val="1"/>
        </c:dLbls>
      </c:pie3DChart>
      <c:spPr>
        <a:noFill/>
        <a:ln w="25370">
          <a:noFill/>
        </a:ln>
      </c:spPr>
    </c:plotArea>
    <c:legend>
      <c:legendPos val="b"/>
      <c:layout>
        <c:manualLayout>
          <c:xMode val="edge"/>
          <c:yMode val="edge"/>
          <c:x val="0.135450855656784"/>
          <c:y val="0.61935571834425807"/>
          <c:w val="0.82086444230442468"/>
          <c:h val="0.26793269455398866"/>
        </c:manualLayout>
      </c:layout>
      <c:overlay val="0"/>
      <c:txPr>
        <a:bodyPr/>
        <a:lstStyle/>
        <a:p>
          <a:pPr>
            <a:defRPr sz="1459" baseline="0"/>
          </a:pPr>
          <a:endParaRPr lang="ru-RU"/>
        </a:p>
      </c:txPr>
    </c:legend>
    <c:plotVisOnly val="1"/>
    <c:dispBlanksAs val="zero"/>
    <c:showDLblsOverMax val="0"/>
  </c:chart>
  <c:spPr>
    <a:solidFill>
      <a:schemeClr val="accent2">
        <a:lumMod val="20000"/>
        <a:lumOff val="80000"/>
      </a:schemeClr>
    </a:solidFill>
    <a:effectLst>
      <a:innerShdw blurRad="114300">
        <a:prstClr val="black"/>
      </a:innerShdw>
    </a:effectLst>
  </c:spPr>
  <c:txPr>
    <a:bodyPr/>
    <a:lstStyle/>
    <a:p>
      <a:pPr>
        <a:defRPr sz="1896"/>
      </a:pPr>
      <a:endParaRPr lang="ru-RU"/>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190"/>
      <c:rAngAx val="0"/>
    </c:view3D>
    <c:floor>
      <c:thickness val="0"/>
    </c:floor>
    <c:sideWall>
      <c:thickness val="0"/>
    </c:sideWall>
    <c:backWall>
      <c:thickness val="0"/>
    </c:backWall>
    <c:plotArea>
      <c:layout>
        <c:manualLayout>
          <c:layoutTarget val="inner"/>
          <c:xMode val="edge"/>
          <c:yMode val="edge"/>
          <c:x val="0.19768220197755804"/>
          <c:y val="0.19983351766884941"/>
          <c:w val="0.64181674258415733"/>
          <c:h val="0.29766012731587038"/>
        </c:manualLayout>
      </c:layout>
      <c:pie3DChart>
        <c:varyColors val="1"/>
        <c:ser>
          <c:idx val="0"/>
          <c:order val="0"/>
          <c:tx>
            <c:strRef>
              <c:f>Лист1!$A$2</c:f>
              <c:strCache>
                <c:ptCount val="1"/>
                <c:pt idx="0">
                  <c:v>2017 год</c:v>
                </c:pt>
              </c:strCache>
            </c:strRef>
          </c:tx>
          <c:spPr>
            <a:solidFill>
              <a:srgbClr val="00FFFF"/>
            </a:solidFill>
            <a:ln>
              <a:solidFill>
                <a:schemeClr val="bg1"/>
              </a:solidFill>
            </a:ln>
            <a:scene3d>
              <a:camera prst="orthographicFront"/>
              <a:lightRig rig="threePt" dir="t"/>
            </a:scene3d>
            <a:sp3d prstMaterial="matte">
              <a:bevelT/>
            </a:sp3d>
          </c:spPr>
          <c:dPt>
            <c:idx val="0"/>
            <c:bubble3D val="0"/>
            <c:spPr>
              <a:gradFill>
                <a:gsLst>
                  <a:gs pos="0">
                    <a:srgbClr val="CCCCFF"/>
                  </a:gs>
                  <a:gs pos="0">
                    <a:srgbClr val="CCCCFF"/>
                  </a:gs>
                  <a:gs pos="17999">
                    <a:srgbClr val="99CCFF"/>
                  </a:gs>
                  <a:gs pos="36000">
                    <a:srgbClr val="9966FF"/>
                  </a:gs>
                  <a:gs pos="61000">
                    <a:srgbClr val="CC99FF"/>
                  </a:gs>
                  <a:gs pos="82001">
                    <a:srgbClr val="99CCFF"/>
                  </a:gs>
                  <a:gs pos="100000">
                    <a:srgbClr val="CCCCFF"/>
                  </a:gs>
                </a:gsLst>
                <a:lin ang="5400000" scaled="0"/>
              </a:gradFill>
              <a:ln>
                <a:solidFill>
                  <a:schemeClr val="bg1"/>
                </a:solidFill>
              </a:ln>
              <a:scene3d>
                <a:camera prst="orthographicFront"/>
                <a:lightRig rig="threePt" dir="t"/>
              </a:scene3d>
              <a:sp3d prstMaterial="matte">
                <a:bevelT/>
              </a:sp3d>
            </c:spPr>
          </c:dPt>
          <c:dPt>
            <c:idx val="1"/>
            <c:bubble3D val="0"/>
            <c:spPr>
              <a:blipFill>
                <a:blip xmlns:r="http://schemas.openxmlformats.org/officeDocument/2006/relationships" r:embed="rId1"/>
                <a:tile tx="0" ty="0" sx="100000" sy="100000" flip="none" algn="tl"/>
              </a:blipFill>
              <a:ln>
                <a:solidFill>
                  <a:schemeClr val="bg1"/>
                </a:solidFill>
              </a:ln>
              <a:scene3d>
                <a:camera prst="orthographicFront"/>
                <a:lightRig rig="threePt" dir="t"/>
              </a:scene3d>
              <a:sp3d prstMaterial="matte">
                <a:bevelT/>
              </a:sp3d>
            </c:spPr>
          </c:dPt>
          <c:dLbls>
            <c:dLbl>
              <c:idx val="0"/>
              <c:layout>
                <c:manualLayout>
                  <c:x val="-1.6638612481212778E-2"/>
                  <c:y val="8.6351635630569964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0538745170872006E-2"/>
                  <c:y val="7.03716916946916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15307523482715757"/>
                  <c:y val="-9.9888236666525618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0.11623813286993276"/>
                  <c:y val="8.9082998836319295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3.4982093184614704E-2"/>
                  <c:y val="4.5970580977169439E-4"/>
                </c:manualLayout>
              </c:layout>
              <c:showLegendKey val="0"/>
              <c:showVal val="1"/>
              <c:showCatName val="0"/>
              <c:showSerName val="0"/>
              <c:showPercent val="0"/>
              <c:showBubbleSize val="0"/>
              <c:extLst>
                <c:ext xmlns:c15="http://schemas.microsoft.com/office/drawing/2012/chart" uri="{CE6537A1-D6FC-4f65-9D91-7224C49458BB}"/>
              </c:extLst>
            </c:dLbl>
            <c:spPr>
              <a:noFill/>
            </c:spPr>
            <c:txPr>
              <a:bodyPr/>
              <a:lstStyle/>
              <a:p>
                <a:pPr>
                  <a:defRPr sz="1400" b="1" baseline="0">
                    <a:solidFill>
                      <a:schemeClr val="tx2">
                        <a:lumMod val="50000"/>
                      </a:schemeClr>
                    </a:solidFill>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Лист1!$B$1:$C$1</c:f>
              <c:strCache>
                <c:ptCount val="2"/>
                <c:pt idx="0">
                  <c:v>Стационарная медицинская помощь</c:v>
                </c:pt>
                <c:pt idx="1">
                  <c:v>Другие вопросы в области здравоохранения</c:v>
                </c:pt>
              </c:strCache>
            </c:strRef>
          </c:cat>
          <c:val>
            <c:numRef>
              <c:f>Лист1!$B$2:$C$2</c:f>
              <c:numCache>
                <c:formatCode>General</c:formatCode>
                <c:ptCount val="2"/>
                <c:pt idx="0">
                  <c:v>11461.6</c:v>
                </c:pt>
                <c:pt idx="1">
                  <c:v>103.7</c:v>
                </c:pt>
              </c:numCache>
            </c:numRef>
          </c:val>
        </c:ser>
        <c:dLbls>
          <c:showLegendKey val="0"/>
          <c:showVal val="1"/>
          <c:showCatName val="0"/>
          <c:showSerName val="0"/>
          <c:showPercent val="0"/>
          <c:showBubbleSize val="0"/>
          <c:showLeaderLines val="1"/>
        </c:dLbls>
      </c:pie3DChart>
      <c:spPr>
        <a:noFill/>
        <a:ln w="25370">
          <a:noFill/>
        </a:ln>
      </c:spPr>
    </c:plotArea>
    <c:legend>
      <c:legendPos val="b"/>
      <c:layout>
        <c:manualLayout>
          <c:xMode val="edge"/>
          <c:yMode val="edge"/>
          <c:x val="0.10953395115427425"/>
          <c:y val="0.64192038076016245"/>
          <c:w val="0.82086444230442468"/>
          <c:h val="0.19126057752842274"/>
        </c:manualLayout>
      </c:layout>
      <c:overlay val="0"/>
      <c:txPr>
        <a:bodyPr/>
        <a:lstStyle/>
        <a:p>
          <a:pPr>
            <a:defRPr sz="1400" baseline="0"/>
          </a:pPr>
          <a:endParaRPr lang="ru-RU"/>
        </a:p>
      </c:txPr>
    </c:legend>
    <c:plotVisOnly val="1"/>
    <c:dispBlanksAs val="zero"/>
    <c:showDLblsOverMax val="0"/>
  </c:chart>
  <c:spPr>
    <a:solidFill>
      <a:schemeClr val="accent2">
        <a:lumMod val="20000"/>
        <a:lumOff val="80000"/>
      </a:schemeClr>
    </a:solidFill>
    <a:effectLst>
      <a:innerShdw blurRad="114300">
        <a:prstClr val="black"/>
      </a:innerShdw>
    </a:effectLst>
  </c:spPr>
  <c:txPr>
    <a:bodyPr/>
    <a:lstStyle/>
    <a:p>
      <a:pPr>
        <a:defRPr sz="1896"/>
      </a:pPr>
      <a:endParaRPr lang="ru-RU"/>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190"/>
      <c:rAngAx val="0"/>
    </c:view3D>
    <c:floor>
      <c:thickness val="0"/>
    </c:floor>
    <c:sideWall>
      <c:thickness val="0"/>
    </c:sideWall>
    <c:backWall>
      <c:thickness val="0"/>
    </c:backWall>
    <c:plotArea>
      <c:layout>
        <c:manualLayout>
          <c:layoutTarget val="inner"/>
          <c:xMode val="edge"/>
          <c:yMode val="edge"/>
          <c:x val="6.9882172421093666E-2"/>
          <c:y val="0.13702091515497605"/>
          <c:w val="0.86689110015029769"/>
          <c:h val="0.40441323473522106"/>
        </c:manualLayout>
      </c:layout>
      <c:pie3DChart>
        <c:varyColors val="1"/>
        <c:ser>
          <c:idx val="0"/>
          <c:order val="0"/>
          <c:tx>
            <c:strRef>
              <c:f>Лист1!$A$2</c:f>
              <c:strCache>
                <c:ptCount val="1"/>
                <c:pt idx="0">
                  <c:v>2017 год</c:v>
                </c:pt>
              </c:strCache>
            </c:strRef>
          </c:tx>
          <c:spPr>
            <a:solidFill>
              <a:srgbClr val="00FFFF"/>
            </a:solidFill>
            <a:ln>
              <a:solidFill>
                <a:schemeClr val="bg1"/>
              </a:solidFill>
            </a:ln>
            <a:scene3d>
              <a:camera prst="orthographicFront"/>
              <a:lightRig rig="threePt" dir="t"/>
            </a:scene3d>
            <a:sp3d prstMaterial="matte">
              <a:bevelT/>
            </a:sp3d>
          </c:spPr>
          <c:explosion val="7"/>
          <c:dPt>
            <c:idx val="0"/>
            <c:bubble3D val="0"/>
            <c:explosion val="0"/>
            <c:spPr>
              <a:gradFill>
                <a:gsLst>
                  <a:gs pos="0">
                    <a:srgbClr val="CCCCFF"/>
                  </a:gs>
                  <a:gs pos="0">
                    <a:srgbClr val="CCCCFF"/>
                  </a:gs>
                  <a:gs pos="17999">
                    <a:srgbClr val="99CCFF"/>
                  </a:gs>
                  <a:gs pos="36000">
                    <a:srgbClr val="9966FF"/>
                  </a:gs>
                  <a:gs pos="61000">
                    <a:srgbClr val="CC99FF"/>
                  </a:gs>
                  <a:gs pos="82001">
                    <a:srgbClr val="99CCFF"/>
                  </a:gs>
                  <a:gs pos="100000">
                    <a:srgbClr val="CCCCFF"/>
                  </a:gs>
                </a:gsLst>
                <a:lin ang="5400000" scaled="0"/>
              </a:gradFill>
              <a:ln>
                <a:solidFill>
                  <a:schemeClr val="bg1"/>
                </a:solidFill>
              </a:ln>
              <a:scene3d>
                <a:camera prst="orthographicFront"/>
                <a:lightRig rig="threePt" dir="t"/>
              </a:scene3d>
              <a:sp3d prstMaterial="matte">
                <a:bevelT/>
              </a:sp3d>
            </c:spPr>
          </c:dPt>
          <c:dPt>
            <c:idx val="1"/>
            <c:bubble3D val="0"/>
            <c:explosion val="0"/>
            <c:spPr>
              <a:blipFill>
                <a:blip xmlns:r="http://schemas.openxmlformats.org/officeDocument/2006/relationships" r:embed="rId1"/>
                <a:tile tx="0" ty="0" sx="100000" sy="100000" flip="none" algn="tl"/>
              </a:blipFill>
              <a:ln>
                <a:solidFill>
                  <a:schemeClr val="bg1"/>
                </a:solidFill>
              </a:ln>
              <a:scene3d>
                <a:camera prst="orthographicFront"/>
                <a:lightRig rig="threePt" dir="t"/>
              </a:scene3d>
              <a:sp3d prstMaterial="matte">
                <a:bevelT/>
              </a:sp3d>
            </c:spPr>
          </c:dPt>
          <c:dPt>
            <c:idx val="2"/>
            <c:bubble3D val="0"/>
            <c:explosion val="0"/>
            <c:spPr>
              <a:solidFill>
                <a:srgbClr val="00FF00"/>
              </a:solidFill>
              <a:ln>
                <a:solidFill>
                  <a:schemeClr val="bg1"/>
                </a:solidFill>
              </a:ln>
              <a:scene3d>
                <a:camera prst="orthographicFront"/>
                <a:lightRig rig="threePt" dir="t"/>
              </a:scene3d>
              <a:sp3d prstMaterial="matte">
                <a:bevelT/>
              </a:sp3d>
            </c:spPr>
          </c:dPt>
          <c:dPt>
            <c:idx val="3"/>
            <c:bubble3D val="0"/>
            <c:explosion val="0"/>
            <c:spPr>
              <a:solidFill>
                <a:srgbClr val="92D050"/>
              </a:solidFill>
              <a:ln>
                <a:solidFill>
                  <a:schemeClr val="bg1"/>
                </a:solidFill>
              </a:ln>
              <a:scene3d>
                <a:camera prst="orthographicFront"/>
                <a:lightRig rig="threePt" dir="t"/>
              </a:scene3d>
              <a:sp3d prstMaterial="matte">
                <a:bevelT/>
              </a:sp3d>
            </c:spPr>
          </c:dPt>
          <c:dLbls>
            <c:dLbl>
              <c:idx val="0"/>
              <c:layout>
                <c:manualLayout>
                  <c:x val="-1.6638612481212778E-2"/>
                  <c:y val="8.6351635630569964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0538745170872006E-2"/>
                  <c:y val="7.03716916946916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15307523482715757"/>
                  <c:y val="-9.9888236666525618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0.11623813286993276"/>
                  <c:y val="8.9082998836319295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3.4982093184614704E-2"/>
                  <c:y val="4.5970580977169439E-4"/>
                </c:manualLayout>
              </c:layout>
              <c:showLegendKey val="0"/>
              <c:showVal val="1"/>
              <c:showCatName val="0"/>
              <c:showSerName val="0"/>
              <c:showPercent val="0"/>
              <c:showBubbleSize val="0"/>
              <c:extLst>
                <c:ext xmlns:c15="http://schemas.microsoft.com/office/drawing/2012/chart" uri="{CE6537A1-D6FC-4f65-9D91-7224C49458BB}"/>
              </c:extLst>
            </c:dLbl>
            <c:spPr>
              <a:noFill/>
            </c:spPr>
            <c:txPr>
              <a:bodyPr/>
              <a:lstStyle/>
              <a:p>
                <a:pPr>
                  <a:defRPr sz="1400" b="1" baseline="0">
                    <a:solidFill>
                      <a:schemeClr val="tx2">
                        <a:lumMod val="50000"/>
                      </a:schemeClr>
                    </a:solidFill>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Лист1!$B$1:$E$1</c:f>
              <c:strCache>
                <c:ptCount val="4"/>
                <c:pt idx="0">
                  <c:v>Пенсионное обеспечение </c:v>
                </c:pt>
                <c:pt idx="1">
                  <c:v>Социальное обеспечение населения</c:v>
                </c:pt>
                <c:pt idx="2">
                  <c:v>Охрана семьи и детства</c:v>
                </c:pt>
                <c:pt idx="3">
                  <c:v>Другие вопросы в области социальной политики</c:v>
                </c:pt>
              </c:strCache>
            </c:strRef>
          </c:cat>
          <c:val>
            <c:numRef>
              <c:f>Лист1!$B$2:$E$2</c:f>
              <c:numCache>
                <c:formatCode>General</c:formatCode>
                <c:ptCount val="4"/>
                <c:pt idx="0">
                  <c:v>2492.4</c:v>
                </c:pt>
                <c:pt idx="1">
                  <c:v>151660</c:v>
                </c:pt>
                <c:pt idx="2">
                  <c:v>49513.599999999999</c:v>
                </c:pt>
                <c:pt idx="3">
                  <c:v>11605.8</c:v>
                </c:pt>
              </c:numCache>
            </c:numRef>
          </c:val>
        </c:ser>
        <c:dLbls>
          <c:showLegendKey val="0"/>
          <c:showVal val="1"/>
          <c:showCatName val="0"/>
          <c:showSerName val="0"/>
          <c:showPercent val="0"/>
          <c:showBubbleSize val="0"/>
          <c:showLeaderLines val="1"/>
        </c:dLbls>
      </c:pie3DChart>
      <c:spPr>
        <a:noFill/>
        <a:ln w="25370">
          <a:noFill/>
        </a:ln>
      </c:spPr>
    </c:plotArea>
    <c:legend>
      <c:legendPos val="b"/>
      <c:layout>
        <c:manualLayout>
          <c:xMode val="edge"/>
          <c:yMode val="edge"/>
          <c:x val="0.10287850616178915"/>
          <c:y val="0.55863479477123068"/>
          <c:w val="0.82086444230442468"/>
          <c:h val="0.40192388990748762"/>
        </c:manualLayout>
      </c:layout>
      <c:overlay val="0"/>
      <c:txPr>
        <a:bodyPr/>
        <a:lstStyle/>
        <a:p>
          <a:pPr>
            <a:defRPr sz="1400" baseline="0"/>
          </a:pPr>
          <a:endParaRPr lang="ru-RU"/>
        </a:p>
      </c:txPr>
    </c:legend>
    <c:plotVisOnly val="1"/>
    <c:dispBlanksAs val="zero"/>
    <c:showDLblsOverMax val="0"/>
  </c:chart>
  <c:spPr>
    <a:solidFill>
      <a:schemeClr val="accent2">
        <a:lumMod val="20000"/>
        <a:lumOff val="80000"/>
      </a:schemeClr>
    </a:solidFill>
    <a:effectLst>
      <a:innerShdw blurRad="114300">
        <a:prstClr val="black"/>
      </a:innerShdw>
    </a:effectLst>
  </c:spPr>
  <c:txPr>
    <a:bodyPr/>
    <a:lstStyle/>
    <a:p>
      <a:pPr>
        <a:defRPr sz="1896"/>
      </a:pPr>
      <a:endParaRPr lang="ru-RU"/>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НДФЛ</c:v>
                </c:pt>
              </c:strCache>
            </c:strRef>
          </c:tx>
          <c:invertIfNegative val="0"/>
          <c:dLbls>
            <c:spPr>
              <a:noFill/>
              <a:ln>
                <a:noFill/>
              </a:ln>
              <a:effectLst/>
            </c:spPr>
            <c:txPr>
              <a:bodyPr/>
              <a:lstStyle/>
              <a:p>
                <a:pPr>
                  <a:defRPr sz="12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3"/>
                <c:pt idx="0">
                  <c:v>2015 год </c:v>
                </c:pt>
                <c:pt idx="1">
                  <c:v>2016 год</c:v>
                </c:pt>
                <c:pt idx="2">
                  <c:v>2017 год (проект)</c:v>
                </c:pt>
              </c:strCache>
            </c:strRef>
          </c:cat>
          <c:val>
            <c:numRef>
              <c:f>Лист1!$B$2:$B$5</c:f>
              <c:numCache>
                <c:formatCode>General</c:formatCode>
                <c:ptCount val="4"/>
                <c:pt idx="0">
                  <c:v>58728.5</c:v>
                </c:pt>
                <c:pt idx="1">
                  <c:v>65158.7</c:v>
                </c:pt>
                <c:pt idx="2">
                  <c:v>72022.5</c:v>
                </c:pt>
              </c:numCache>
            </c:numRef>
          </c:val>
        </c:ser>
        <c:ser>
          <c:idx val="1"/>
          <c:order val="1"/>
          <c:tx>
            <c:strRef>
              <c:f>Лист1!$C$1</c:f>
              <c:strCache>
                <c:ptCount val="1"/>
                <c:pt idx="0">
                  <c:v>Акцизы</c:v>
                </c:pt>
              </c:strCache>
            </c:strRef>
          </c:tx>
          <c:invertIfNegative val="0"/>
          <c:dLbls>
            <c:spPr>
              <a:noFill/>
              <a:ln>
                <a:noFill/>
              </a:ln>
              <a:effectLst/>
            </c:spPr>
            <c:txPr>
              <a:bodyPr/>
              <a:lstStyle/>
              <a:p>
                <a:pPr>
                  <a:defRPr sz="12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3"/>
                <c:pt idx="0">
                  <c:v>2015 год </c:v>
                </c:pt>
                <c:pt idx="1">
                  <c:v>2016 год</c:v>
                </c:pt>
                <c:pt idx="2">
                  <c:v>2017 год (проект)</c:v>
                </c:pt>
              </c:strCache>
            </c:strRef>
          </c:cat>
          <c:val>
            <c:numRef>
              <c:f>Лист1!$C$2:$C$5</c:f>
              <c:numCache>
                <c:formatCode>General</c:formatCode>
                <c:ptCount val="4"/>
                <c:pt idx="0">
                  <c:v>0</c:v>
                </c:pt>
                <c:pt idx="1">
                  <c:v>14991</c:v>
                </c:pt>
                <c:pt idx="2">
                  <c:v>0</c:v>
                </c:pt>
              </c:numCache>
            </c:numRef>
          </c:val>
        </c:ser>
        <c:ser>
          <c:idx val="2"/>
          <c:order val="2"/>
          <c:tx>
            <c:strRef>
              <c:f>Лист1!$D$1</c:f>
              <c:strCache>
                <c:ptCount val="1"/>
                <c:pt idx="0">
                  <c:v>Налог на совокупный доход</c:v>
                </c:pt>
              </c:strCache>
            </c:strRef>
          </c:tx>
          <c:invertIfNegative val="0"/>
          <c:dLbls>
            <c:spPr>
              <a:noFill/>
              <a:ln>
                <a:noFill/>
              </a:ln>
              <a:effectLst/>
            </c:spPr>
            <c:txPr>
              <a:bodyPr/>
              <a:lstStyle/>
              <a:p>
                <a:pPr>
                  <a:defRPr sz="12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3"/>
                <c:pt idx="0">
                  <c:v>2015 год </c:v>
                </c:pt>
                <c:pt idx="1">
                  <c:v>2016 год</c:v>
                </c:pt>
                <c:pt idx="2">
                  <c:v>2017 год (проект)</c:v>
                </c:pt>
              </c:strCache>
            </c:strRef>
          </c:cat>
          <c:val>
            <c:numRef>
              <c:f>Лист1!$D$2:$D$5</c:f>
              <c:numCache>
                <c:formatCode>General</c:formatCode>
                <c:ptCount val="4"/>
                <c:pt idx="0">
                  <c:v>7115.1</c:v>
                </c:pt>
                <c:pt idx="1">
                  <c:v>6546.2</c:v>
                </c:pt>
                <c:pt idx="2">
                  <c:v>7414.7</c:v>
                </c:pt>
              </c:numCache>
            </c:numRef>
          </c:val>
        </c:ser>
        <c:ser>
          <c:idx val="3"/>
          <c:order val="3"/>
          <c:tx>
            <c:strRef>
              <c:f>Лист1!$E$1</c:f>
              <c:strCache>
                <c:ptCount val="1"/>
                <c:pt idx="0">
                  <c:v>Налог на имущество </c:v>
                </c:pt>
              </c:strCache>
            </c:strRef>
          </c:tx>
          <c:invertIfNegative val="0"/>
          <c:dLbls>
            <c:spPr>
              <a:noFill/>
              <a:ln>
                <a:noFill/>
              </a:ln>
              <a:effectLst/>
            </c:spPr>
            <c:txPr>
              <a:bodyPr/>
              <a:lstStyle/>
              <a:p>
                <a:pPr>
                  <a:defRPr sz="12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3"/>
                <c:pt idx="0">
                  <c:v>2015 год </c:v>
                </c:pt>
                <c:pt idx="1">
                  <c:v>2016 год</c:v>
                </c:pt>
                <c:pt idx="2">
                  <c:v>2017 год (проект)</c:v>
                </c:pt>
              </c:strCache>
            </c:strRef>
          </c:cat>
          <c:val>
            <c:numRef>
              <c:f>Лист1!$E$2:$E$5</c:f>
              <c:numCache>
                <c:formatCode>General</c:formatCode>
                <c:ptCount val="4"/>
                <c:pt idx="0">
                  <c:v>49890.7</c:v>
                </c:pt>
                <c:pt idx="1">
                  <c:v>55428.6</c:v>
                </c:pt>
                <c:pt idx="2">
                  <c:v>63341.3</c:v>
                </c:pt>
              </c:numCache>
            </c:numRef>
          </c:val>
        </c:ser>
        <c:ser>
          <c:idx val="4"/>
          <c:order val="4"/>
          <c:tx>
            <c:strRef>
              <c:f>Лист1!$F$1</c:f>
              <c:strCache>
                <c:ptCount val="1"/>
                <c:pt idx="0">
                  <c:v>Госпошлина</c:v>
                </c:pt>
              </c:strCache>
            </c:strRef>
          </c:tx>
          <c:invertIfNegative val="0"/>
          <c:dLbls>
            <c:spPr>
              <a:noFill/>
              <a:ln>
                <a:noFill/>
              </a:ln>
              <a:effectLst/>
            </c:spPr>
            <c:txPr>
              <a:bodyPr/>
              <a:lstStyle/>
              <a:p>
                <a:pPr>
                  <a:defRPr sz="12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3"/>
                <c:pt idx="0">
                  <c:v>2015 год </c:v>
                </c:pt>
                <c:pt idx="1">
                  <c:v>2016 год</c:v>
                </c:pt>
                <c:pt idx="2">
                  <c:v>2017 год (проект)</c:v>
                </c:pt>
              </c:strCache>
            </c:strRef>
          </c:cat>
          <c:val>
            <c:numRef>
              <c:f>Лист1!$F$2:$F$5</c:f>
              <c:numCache>
                <c:formatCode>General</c:formatCode>
                <c:ptCount val="4"/>
                <c:pt idx="0">
                  <c:v>2500</c:v>
                </c:pt>
                <c:pt idx="1">
                  <c:v>2000</c:v>
                </c:pt>
                <c:pt idx="2">
                  <c:v>3600</c:v>
                </c:pt>
              </c:numCache>
            </c:numRef>
          </c:val>
        </c:ser>
        <c:dLbls>
          <c:showLegendKey val="0"/>
          <c:showVal val="0"/>
          <c:showCatName val="0"/>
          <c:showSerName val="0"/>
          <c:showPercent val="0"/>
          <c:showBubbleSize val="0"/>
        </c:dLbls>
        <c:gapWidth val="150"/>
        <c:shape val="cylinder"/>
        <c:axId val="224781352"/>
        <c:axId val="224781744"/>
        <c:axId val="0"/>
      </c:bar3DChart>
      <c:catAx>
        <c:axId val="224781352"/>
        <c:scaling>
          <c:orientation val="minMax"/>
        </c:scaling>
        <c:delete val="0"/>
        <c:axPos val="b"/>
        <c:numFmt formatCode="General" sourceLinked="0"/>
        <c:majorTickMark val="out"/>
        <c:minorTickMark val="none"/>
        <c:tickLblPos val="nextTo"/>
        <c:txPr>
          <a:bodyPr/>
          <a:lstStyle/>
          <a:p>
            <a:pPr>
              <a:defRPr sz="1400"/>
            </a:pPr>
            <a:endParaRPr lang="ru-RU"/>
          </a:p>
        </c:txPr>
        <c:crossAx val="224781744"/>
        <c:crosses val="autoZero"/>
        <c:auto val="1"/>
        <c:lblAlgn val="ctr"/>
        <c:lblOffset val="100"/>
        <c:noMultiLvlLbl val="0"/>
      </c:catAx>
      <c:valAx>
        <c:axId val="224781744"/>
        <c:scaling>
          <c:orientation val="minMax"/>
        </c:scaling>
        <c:delete val="0"/>
        <c:axPos val="l"/>
        <c:majorGridlines/>
        <c:numFmt formatCode="General" sourceLinked="1"/>
        <c:majorTickMark val="out"/>
        <c:minorTickMark val="none"/>
        <c:tickLblPos val="nextTo"/>
        <c:txPr>
          <a:bodyPr/>
          <a:lstStyle/>
          <a:p>
            <a:pPr>
              <a:defRPr sz="1400"/>
            </a:pPr>
            <a:endParaRPr lang="ru-RU"/>
          </a:p>
        </c:txPr>
        <c:crossAx val="224781352"/>
        <c:crosses val="autoZero"/>
        <c:crossBetween val="between"/>
      </c:valAx>
    </c:plotArea>
    <c:legend>
      <c:legendPos val="r"/>
      <c:layout>
        <c:manualLayout>
          <c:xMode val="edge"/>
          <c:yMode val="edge"/>
          <c:x val="0.65238493648565976"/>
          <c:y val="0.14894241143653375"/>
          <c:w val="0.33809391006033562"/>
          <c:h val="0.66127280917418252"/>
        </c:manualLayout>
      </c:layout>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manualLayout>
          <c:layoutTarget val="inner"/>
          <c:xMode val="edge"/>
          <c:yMode val="edge"/>
          <c:x val="9.617996162630621E-2"/>
          <c:y val="6.4503620555448643E-2"/>
          <c:w val="0.56685631761792443"/>
          <c:h val="0.74783841582443333"/>
        </c:manualLayout>
      </c:layout>
      <c:bar3DChart>
        <c:barDir val="col"/>
        <c:grouping val="clustered"/>
        <c:varyColors val="0"/>
        <c:ser>
          <c:idx val="0"/>
          <c:order val="0"/>
          <c:tx>
            <c:strRef>
              <c:f>Лист1!$B$1</c:f>
              <c:strCache>
                <c:ptCount val="1"/>
                <c:pt idx="0">
                  <c:v>Доходы от использования муниц.имущества</c:v>
                </c:pt>
              </c:strCache>
            </c:strRef>
          </c:tx>
          <c:invertIfNegative val="0"/>
          <c:dLbls>
            <c:spPr>
              <a:noFill/>
              <a:ln>
                <a:noFill/>
              </a:ln>
              <a:effectLst/>
            </c:spPr>
            <c:txPr>
              <a:bodyPr/>
              <a:lstStyle/>
              <a:p>
                <a:pPr>
                  <a:defRPr sz="11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3"/>
                <c:pt idx="0">
                  <c:v>2015 год</c:v>
                </c:pt>
                <c:pt idx="1">
                  <c:v>2016 год</c:v>
                </c:pt>
                <c:pt idx="2">
                  <c:v>2017 (проект)</c:v>
                </c:pt>
              </c:strCache>
            </c:strRef>
          </c:cat>
          <c:val>
            <c:numRef>
              <c:f>Лист1!$B$2:$B$5</c:f>
              <c:numCache>
                <c:formatCode>General</c:formatCode>
                <c:ptCount val="4"/>
                <c:pt idx="0">
                  <c:v>3691</c:v>
                </c:pt>
                <c:pt idx="1">
                  <c:v>7073</c:v>
                </c:pt>
                <c:pt idx="2">
                  <c:v>6995</c:v>
                </c:pt>
              </c:numCache>
            </c:numRef>
          </c:val>
        </c:ser>
        <c:ser>
          <c:idx val="1"/>
          <c:order val="1"/>
          <c:tx>
            <c:strRef>
              <c:f>Лист1!$C$1</c:f>
              <c:strCache>
                <c:ptCount val="1"/>
                <c:pt idx="0">
                  <c:v>Платежи при пользовании природными ресурсами</c:v>
                </c:pt>
              </c:strCache>
            </c:strRef>
          </c:tx>
          <c:invertIfNegative val="0"/>
          <c:dLbls>
            <c:dLbl>
              <c:idx val="0"/>
              <c:layout>
                <c:manualLayout>
                  <c:x val="-1.714689426417362E-2"/>
                  <c:y val="5.612065321788976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6764257084109875E-3"/>
                  <c:y val="-3.086635926983936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558808569470329E-3"/>
                  <c:y val="-2.525429394805039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3"/>
                <c:pt idx="0">
                  <c:v>2015 год</c:v>
                </c:pt>
                <c:pt idx="1">
                  <c:v>2016 год</c:v>
                </c:pt>
                <c:pt idx="2">
                  <c:v>2017 (проект)</c:v>
                </c:pt>
              </c:strCache>
            </c:strRef>
          </c:cat>
          <c:val>
            <c:numRef>
              <c:f>Лист1!$C$2:$C$5</c:f>
              <c:numCache>
                <c:formatCode>General</c:formatCode>
                <c:ptCount val="4"/>
                <c:pt idx="0">
                  <c:v>429.7</c:v>
                </c:pt>
                <c:pt idx="1">
                  <c:v>175.9</c:v>
                </c:pt>
                <c:pt idx="2">
                  <c:v>250.2</c:v>
                </c:pt>
              </c:numCache>
            </c:numRef>
          </c:val>
        </c:ser>
        <c:ser>
          <c:idx val="2"/>
          <c:order val="2"/>
          <c:tx>
            <c:strRef>
              <c:f>Лист1!$D$1</c:f>
              <c:strCache>
                <c:ptCount val="1"/>
                <c:pt idx="0">
                  <c:v>Доходы от проажи матер.и нематер.активов</c:v>
                </c:pt>
              </c:strCache>
            </c:strRef>
          </c:tx>
          <c:invertIfNegative val="0"/>
          <c:dLbls>
            <c:dLbl>
              <c:idx val="1"/>
              <c:layout>
                <c:manualLayout>
                  <c:x val="1.558808569470329E-3"/>
                  <c:y val="2.806032660894488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6.2352342778812598E-3"/>
                  <c:y val="2.525429394805039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3"/>
                <c:pt idx="0">
                  <c:v>2015 год</c:v>
                </c:pt>
                <c:pt idx="1">
                  <c:v>2016 год</c:v>
                </c:pt>
                <c:pt idx="2">
                  <c:v>2017 (проект)</c:v>
                </c:pt>
              </c:strCache>
            </c:strRef>
          </c:cat>
          <c:val>
            <c:numRef>
              <c:f>Лист1!$D$2:$D$5</c:f>
              <c:numCache>
                <c:formatCode>General</c:formatCode>
                <c:ptCount val="4"/>
                <c:pt idx="0">
                  <c:v>750</c:v>
                </c:pt>
                <c:pt idx="1">
                  <c:v>147</c:v>
                </c:pt>
                <c:pt idx="2">
                  <c:v>136</c:v>
                </c:pt>
              </c:numCache>
            </c:numRef>
          </c:val>
        </c:ser>
        <c:ser>
          <c:idx val="3"/>
          <c:order val="3"/>
          <c:tx>
            <c:strRef>
              <c:f>Лист1!$E$1</c:f>
              <c:strCache>
                <c:ptCount val="1"/>
                <c:pt idx="0">
                  <c:v>Штрафы,сакции ивозмещения ущерба</c:v>
                </c:pt>
              </c:strCache>
            </c:strRef>
          </c:tx>
          <c:invertIfNegative val="0"/>
          <c:dLbls>
            <c:spPr>
              <a:noFill/>
              <a:ln>
                <a:noFill/>
              </a:ln>
              <a:effectLst/>
            </c:spPr>
            <c:txPr>
              <a:bodyPr/>
              <a:lstStyle/>
              <a:p>
                <a:pPr>
                  <a:defRPr sz="11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3"/>
                <c:pt idx="0">
                  <c:v>2015 год</c:v>
                </c:pt>
                <c:pt idx="1">
                  <c:v>2016 год</c:v>
                </c:pt>
                <c:pt idx="2">
                  <c:v>2017 (проект)</c:v>
                </c:pt>
              </c:strCache>
            </c:strRef>
          </c:cat>
          <c:val>
            <c:numRef>
              <c:f>Лист1!$E$2:$E$5</c:f>
              <c:numCache>
                <c:formatCode>General</c:formatCode>
                <c:ptCount val="4"/>
                <c:pt idx="0">
                  <c:v>2100</c:v>
                </c:pt>
                <c:pt idx="1">
                  <c:v>1500</c:v>
                </c:pt>
                <c:pt idx="2">
                  <c:v>1600</c:v>
                </c:pt>
              </c:numCache>
            </c:numRef>
          </c:val>
        </c:ser>
        <c:dLbls>
          <c:showLegendKey val="0"/>
          <c:showVal val="0"/>
          <c:showCatName val="0"/>
          <c:showSerName val="0"/>
          <c:showPercent val="0"/>
          <c:showBubbleSize val="0"/>
        </c:dLbls>
        <c:gapWidth val="150"/>
        <c:shape val="cylinder"/>
        <c:axId val="224782528"/>
        <c:axId val="224782920"/>
        <c:axId val="0"/>
      </c:bar3DChart>
      <c:catAx>
        <c:axId val="224782528"/>
        <c:scaling>
          <c:orientation val="minMax"/>
        </c:scaling>
        <c:delete val="0"/>
        <c:axPos val="b"/>
        <c:numFmt formatCode="General" sourceLinked="0"/>
        <c:majorTickMark val="out"/>
        <c:minorTickMark val="none"/>
        <c:tickLblPos val="nextTo"/>
        <c:txPr>
          <a:bodyPr/>
          <a:lstStyle/>
          <a:p>
            <a:pPr>
              <a:defRPr sz="1400"/>
            </a:pPr>
            <a:endParaRPr lang="ru-RU"/>
          </a:p>
        </c:txPr>
        <c:crossAx val="224782920"/>
        <c:crosses val="autoZero"/>
        <c:auto val="1"/>
        <c:lblAlgn val="ctr"/>
        <c:lblOffset val="100"/>
        <c:noMultiLvlLbl val="0"/>
      </c:catAx>
      <c:valAx>
        <c:axId val="224782920"/>
        <c:scaling>
          <c:orientation val="minMax"/>
        </c:scaling>
        <c:delete val="0"/>
        <c:axPos val="l"/>
        <c:majorGridlines/>
        <c:numFmt formatCode="General" sourceLinked="1"/>
        <c:majorTickMark val="out"/>
        <c:minorTickMark val="none"/>
        <c:tickLblPos val="nextTo"/>
        <c:txPr>
          <a:bodyPr/>
          <a:lstStyle/>
          <a:p>
            <a:pPr>
              <a:defRPr sz="1400"/>
            </a:pPr>
            <a:endParaRPr lang="ru-RU"/>
          </a:p>
        </c:txPr>
        <c:crossAx val="224782528"/>
        <c:crosses val="autoZero"/>
        <c:crossBetween val="between"/>
      </c:valAx>
    </c:plotArea>
    <c:legend>
      <c:legendPos val="r"/>
      <c:layout>
        <c:manualLayout>
          <c:xMode val="edge"/>
          <c:yMode val="edge"/>
          <c:x val="0.67171749282702575"/>
          <c:y val="7.8568914505045662E-2"/>
          <c:w val="0.31737084718668196"/>
          <c:h val="0.81199581172006929"/>
        </c:manualLayout>
      </c:layout>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75"/>
      <c:rotY val="0"/>
      <c:rAngAx val="0"/>
    </c:view3D>
    <c:floor>
      <c:thickness val="0"/>
    </c:floor>
    <c:sideWall>
      <c:thickness val="0"/>
    </c:sideWall>
    <c:backWall>
      <c:thickness val="0"/>
    </c:backWall>
    <c:plotArea>
      <c:layout>
        <c:manualLayout>
          <c:layoutTarget val="inner"/>
          <c:xMode val="edge"/>
          <c:yMode val="edge"/>
          <c:x val="0.19547012137540273"/>
          <c:y val="0.18540185788109997"/>
          <c:w val="0.28604495333851793"/>
          <c:h val="0.6933191847808251"/>
        </c:manualLayout>
      </c:layout>
      <c:pie3DChart>
        <c:varyColors val="1"/>
        <c:ser>
          <c:idx val="0"/>
          <c:order val="0"/>
          <c:tx>
            <c:strRef>
              <c:f>Лист1!$B$1</c:f>
              <c:strCache>
                <c:ptCount val="1"/>
                <c:pt idx="0">
                  <c:v>сумма</c:v>
                </c:pt>
              </c:strCache>
            </c:strRef>
          </c:tx>
          <c:spPr>
            <a:scene3d>
              <a:camera prst="orthographicFront"/>
              <a:lightRig rig="threePt" dir="t"/>
            </a:scene3d>
            <a:sp3d>
              <a:bevelT w="165100" prst="coolSlant"/>
            </a:sp3d>
          </c:spPr>
          <c:explosion val="25"/>
          <c:dPt>
            <c:idx val="0"/>
            <c:bubble3D val="0"/>
            <c:explosion val="7"/>
          </c:dPt>
          <c:dPt>
            <c:idx val="2"/>
            <c:bubble3D val="0"/>
            <c:explosion val="10"/>
            <c:spPr>
              <a:effectLst>
                <a:innerShdw blurRad="63500" dist="50800" dir="8100000">
                  <a:prstClr val="black">
                    <a:alpha val="50000"/>
                  </a:prstClr>
                </a:innerShdw>
              </a:effectLst>
              <a:scene3d>
                <a:camera prst="orthographicFront"/>
                <a:lightRig rig="threePt" dir="t"/>
              </a:scene3d>
              <a:sp3d>
                <a:bevelT w="165100" prst="coolSlant"/>
              </a:sp3d>
            </c:spPr>
          </c:dPt>
          <c:dLbls>
            <c:dLbl>
              <c:idx val="0"/>
              <c:layout>
                <c:manualLayout>
                  <c:x val="-8.514001916453727E-2"/>
                  <c:y val="0.1084463829045991"/>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700981140984335E-2"/>
                  <c:y val="-0.13981779671357511"/>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9.9301640095544944E-2"/>
                  <c:y val="0.10755859208999421"/>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3"/>
                <c:pt idx="0">
                  <c:v>2015 год -исполнение</c:v>
                </c:pt>
                <c:pt idx="1">
                  <c:v>2016 год - оценка (ожидаемое исполнение)</c:v>
                </c:pt>
                <c:pt idx="2">
                  <c:v>2017 - проект</c:v>
                </c:pt>
              </c:strCache>
            </c:strRef>
          </c:cat>
          <c:val>
            <c:numRef>
              <c:f>Лист1!$B$2:$B$5</c:f>
              <c:numCache>
                <c:formatCode>General</c:formatCode>
                <c:ptCount val="4"/>
                <c:pt idx="0">
                  <c:v>71012.5</c:v>
                </c:pt>
                <c:pt idx="1">
                  <c:v>74960.2</c:v>
                </c:pt>
                <c:pt idx="2">
                  <c:v>72022.5</c:v>
                </c:pt>
              </c:numCache>
            </c:numRef>
          </c:val>
        </c:ser>
        <c:dLbls>
          <c:showLegendKey val="0"/>
          <c:showVal val="0"/>
          <c:showCatName val="0"/>
          <c:showSerName val="0"/>
          <c:showPercent val="0"/>
          <c:showBubbleSize val="0"/>
          <c:showLeaderLines val="1"/>
        </c:dLbls>
      </c:pie3DChart>
      <c:spPr>
        <a:scene3d>
          <a:camera prst="orthographicFront"/>
          <a:lightRig rig="threePt" dir="t"/>
        </a:scene3d>
        <a:sp3d>
          <a:bevelT prst="angle"/>
        </a:sp3d>
      </c:spPr>
    </c:plotArea>
    <c:legend>
      <c:legendPos val="r"/>
      <c:layout>
        <c:manualLayout>
          <c:xMode val="edge"/>
          <c:yMode val="edge"/>
          <c:x val="0.67472337128486448"/>
          <c:y val="0.1841555847091286"/>
          <c:w val="0.28779828936755947"/>
          <c:h val="0.80649989102472941"/>
        </c:manualLayout>
      </c:layout>
      <c:overlay val="0"/>
      <c:txPr>
        <a:bodyPr/>
        <a:lstStyle/>
        <a:p>
          <a:pPr>
            <a:defRPr sz="1400"/>
          </a:pPr>
          <a:endParaRPr lang="ru-RU"/>
        </a:p>
      </c:txPr>
    </c:legend>
    <c:plotVisOnly val="1"/>
    <c:dispBlanksAs val="gap"/>
    <c:showDLblsOverMax val="0"/>
  </c:chart>
  <c:spPr>
    <a:blipFill>
      <a:blip xmlns:r="http://schemas.openxmlformats.org/officeDocument/2006/relationships" r:embed="rId1"/>
      <a:tile tx="0" ty="0" sx="100000" sy="100000" flip="none" algn="tl"/>
    </a:blipFill>
    <a:scene3d>
      <a:camera prst="orthographicFront"/>
      <a:lightRig rig="threePt" dir="t"/>
    </a:scene3d>
    <a:sp3d>
      <a:bevelT w="152400" h="50800" prst="softRound"/>
    </a:sp3d>
  </c:spPr>
  <c:txPr>
    <a:bodyPr/>
    <a:lstStyle/>
    <a:p>
      <a:pPr>
        <a:defRPr sz="1800"/>
      </a:pPr>
      <a:endParaRPr lang="ru-RU"/>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Лист1!$B$1</c:f>
              <c:strCache>
                <c:ptCount val="1"/>
                <c:pt idx="0">
                  <c:v>сумма</c:v>
                </c:pt>
              </c:strCache>
            </c:strRef>
          </c:tx>
          <c:spPr>
            <a:scene3d>
              <a:camera prst="orthographicFront"/>
              <a:lightRig rig="threePt" dir="t"/>
            </a:scene3d>
            <a:sp3d>
              <a:bevelT w="152400" h="50800" prst="softRound"/>
            </a:sp3d>
          </c:spPr>
          <c:dPt>
            <c:idx val="0"/>
            <c:bubble3D val="0"/>
            <c:explosion val="2"/>
          </c:dPt>
          <c:dPt>
            <c:idx val="1"/>
            <c:bubble3D val="0"/>
            <c:explosion val="6"/>
          </c:dPt>
          <c:dPt>
            <c:idx val="2"/>
            <c:bubble3D val="0"/>
            <c:explosion val="5"/>
            <c:spPr>
              <a:effectLst>
                <a:innerShdw blurRad="63500" dist="50800" dir="8100000">
                  <a:prstClr val="black">
                    <a:alpha val="50000"/>
                  </a:prstClr>
                </a:innerShdw>
              </a:effectLst>
              <a:scene3d>
                <a:camera prst="orthographicFront"/>
                <a:lightRig rig="threePt" dir="t"/>
              </a:scene3d>
              <a:sp3d>
                <a:bevelT w="152400" h="50800" prst="softRound"/>
              </a:sp3d>
            </c:spPr>
          </c:dPt>
          <c:dLbls>
            <c:spPr>
              <a:noFill/>
              <a:ln>
                <a:noFill/>
              </a:ln>
              <a:effectLst/>
            </c:spPr>
            <c:txPr>
              <a:bodyPr/>
              <a:lstStyle/>
              <a:p>
                <a:pPr>
                  <a:defRPr sz="140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3"/>
                <c:pt idx="0">
                  <c:v>2015 год -исполнение</c:v>
                </c:pt>
                <c:pt idx="1">
                  <c:v>2016 год - оценка (ожидаемое исполнение)</c:v>
                </c:pt>
                <c:pt idx="2">
                  <c:v>2017 - проект</c:v>
                </c:pt>
              </c:strCache>
            </c:strRef>
          </c:cat>
          <c:val>
            <c:numRef>
              <c:f>Лист1!$B$2:$B$5</c:f>
              <c:numCache>
                <c:formatCode>General</c:formatCode>
                <c:ptCount val="4"/>
                <c:pt idx="0">
                  <c:v>53862.400000000001</c:v>
                </c:pt>
                <c:pt idx="1">
                  <c:v>63341.3</c:v>
                </c:pt>
                <c:pt idx="2">
                  <c:v>61242.5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3764507647298452"/>
          <c:y val="0.2337521878134122"/>
          <c:w val="0.31076697496574451"/>
          <c:h val="0.57981068594583041"/>
        </c:manualLayout>
      </c:layout>
      <c:overlay val="0"/>
      <c:txPr>
        <a:bodyPr/>
        <a:lstStyle/>
        <a:p>
          <a:pPr>
            <a:defRPr sz="1400"/>
          </a:pPr>
          <a:endParaRPr lang="ru-RU"/>
        </a:p>
      </c:txPr>
    </c:legend>
    <c:plotVisOnly val="1"/>
    <c:dispBlanksAs val="gap"/>
    <c:showDLblsOverMax val="0"/>
  </c:chart>
  <c:spPr>
    <a:solidFill>
      <a:schemeClr val="accent3">
        <a:lumMod val="20000"/>
        <a:lumOff val="80000"/>
      </a:schemeClr>
    </a:solidFill>
    <a:effectLst>
      <a:innerShdw blurRad="114300">
        <a:prstClr val="black"/>
      </a:innerShdw>
    </a:effectLst>
  </c:spPr>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Лист1!$B$1</c:f>
              <c:strCache>
                <c:ptCount val="1"/>
                <c:pt idx="0">
                  <c:v>сумма</c:v>
                </c:pt>
              </c:strCache>
            </c:strRef>
          </c:tx>
          <c:spPr>
            <a:scene3d>
              <a:camera prst="orthographicFront"/>
              <a:lightRig rig="threePt" dir="t"/>
            </a:scene3d>
            <a:sp3d>
              <a:bevelT prst="angle"/>
            </a:sp3d>
          </c:spPr>
          <c:dPt>
            <c:idx val="0"/>
            <c:bubble3D val="0"/>
            <c:explosion val="2"/>
          </c:dPt>
          <c:dPt>
            <c:idx val="1"/>
            <c:bubble3D val="0"/>
            <c:explosion val="6"/>
          </c:dPt>
          <c:dPt>
            <c:idx val="2"/>
            <c:bubble3D val="0"/>
            <c:explosion val="5"/>
            <c:spPr>
              <a:effectLst>
                <a:innerShdw blurRad="63500" dist="50800" dir="8100000">
                  <a:prstClr val="black">
                    <a:alpha val="50000"/>
                  </a:prstClr>
                </a:innerShdw>
              </a:effectLst>
              <a:scene3d>
                <a:camera prst="orthographicFront"/>
                <a:lightRig rig="threePt" dir="t"/>
              </a:scene3d>
              <a:sp3d>
                <a:bevelT prst="angle"/>
              </a:sp3d>
            </c:spPr>
          </c:dPt>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3"/>
                <c:pt idx="0">
                  <c:v>2015 год -исполнение</c:v>
                </c:pt>
                <c:pt idx="1">
                  <c:v>2016 год - оценка (ожидаемое исполнение)</c:v>
                </c:pt>
                <c:pt idx="2">
                  <c:v>2017 - проект</c:v>
                </c:pt>
              </c:strCache>
            </c:strRef>
          </c:cat>
          <c:val>
            <c:numRef>
              <c:f>Лист1!$B$2:$B$5</c:f>
              <c:numCache>
                <c:formatCode>General</c:formatCode>
                <c:ptCount val="4"/>
                <c:pt idx="0">
                  <c:v>6136.2</c:v>
                </c:pt>
                <c:pt idx="1">
                  <c:v>6485.5</c:v>
                </c:pt>
                <c:pt idx="2">
                  <c:v>7115.7</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175455042032371"/>
          <c:y val="0.13124827828351493"/>
          <c:w val="0.31076697496574451"/>
          <c:h val="0.75065059100988718"/>
        </c:manualLayout>
      </c:layout>
      <c:overlay val="0"/>
      <c:txPr>
        <a:bodyPr/>
        <a:lstStyle/>
        <a:p>
          <a:pPr>
            <a:defRPr sz="1050"/>
          </a:pPr>
          <a:endParaRPr lang="ru-RU"/>
        </a:p>
      </c:txPr>
    </c:legend>
    <c:plotVisOnly val="1"/>
    <c:dispBlanksAs val="gap"/>
    <c:showDLblsOverMax val="0"/>
  </c:chart>
  <c:spPr>
    <a:gradFill>
      <a:gsLst>
        <a:gs pos="0">
          <a:srgbClr val="8488C4"/>
        </a:gs>
        <a:gs pos="53000">
          <a:srgbClr val="D4DEFF"/>
        </a:gs>
        <a:gs pos="83000">
          <a:srgbClr val="D4DEFF"/>
        </a:gs>
        <a:gs pos="100000">
          <a:srgbClr val="96AB94"/>
        </a:gs>
      </a:gsLst>
      <a:lin ang="16200000" scaled="0"/>
    </a:gradFill>
    <a:effectLst>
      <a:innerShdw blurRad="114300">
        <a:prstClr val="black"/>
      </a:innerShdw>
    </a:effectLst>
    <a:scene3d>
      <a:camera prst="orthographicFront"/>
      <a:lightRig rig="threePt" dir="t"/>
    </a:scene3d>
    <a:sp3d>
      <a:bevelT w="152400" h="50800" prst="softRound"/>
    </a:sp3d>
  </c:spPr>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Лист1!$B$1</c:f>
              <c:strCache>
                <c:ptCount val="1"/>
                <c:pt idx="0">
                  <c:v>сумма</c:v>
                </c:pt>
              </c:strCache>
            </c:strRef>
          </c:tx>
          <c:spPr>
            <a:scene3d>
              <a:camera prst="orthographicFront"/>
              <a:lightRig rig="threePt" dir="t"/>
            </a:scene3d>
            <a:sp3d>
              <a:bevelT prst="angle"/>
            </a:sp3d>
          </c:spPr>
          <c:explosion val="6"/>
          <c:dPt>
            <c:idx val="0"/>
            <c:bubble3D val="0"/>
          </c:dPt>
          <c:dPt>
            <c:idx val="1"/>
            <c:bubble3D val="0"/>
          </c:dPt>
          <c:dPt>
            <c:idx val="2"/>
            <c:bubble3D val="0"/>
            <c:explosion val="5"/>
            <c:spPr>
              <a:effectLst>
                <a:innerShdw blurRad="63500" dist="50800" dir="8100000">
                  <a:prstClr val="black">
                    <a:alpha val="50000"/>
                  </a:prstClr>
                </a:innerShdw>
              </a:effectLst>
              <a:scene3d>
                <a:camera prst="orthographicFront"/>
                <a:lightRig rig="threePt" dir="t"/>
              </a:scene3d>
              <a:sp3d>
                <a:bevelT prst="angle"/>
              </a:sp3d>
            </c:spPr>
          </c:dPt>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3"/>
                <c:pt idx="0">
                  <c:v>2015 год -исполнение</c:v>
                </c:pt>
                <c:pt idx="1">
                  <c:v>2016 год - оценка (ожидаемое исполнение)</c:v>
                </c:pt>
                <c:pt idx="2">
                  <c:v>2017 - проект</c:v>
                </c:pt>
              </c:strCache>
            </c:strRef>
          </c:cat>
          <c:val>
            <c:numRef>
              <c:f>Лист1!$B$2:$B$5</c:f>
              <c:numCache>
                <c:formatCode>General</c:formatCode>
                <c:ptCount val="4"/>
                <c:pt idx="0">
                  <c:v>558.5</c:v>
                </c:pt>
                <c:pt idx="1">
                  <c:v>548.79999999999995</c:v>
                </c:pt>
                <c:pt idx="2">
                  <c:v>299</c:v>
                </c:pt>
              </c:numCache>
            </c:numRef>
          </c:val>
        </c:ser>
        <c:dLbls>
          <c:showLegendKey val="0"/>
          <c:showVal val="0"/>
          <c:showCatName val="0"/>
          <c:showSerName val="0"/>
          <c:showPercent val="0"/>
          <c:showBubbleSize val="0"/>
          <c:showLeaderLines val="1"/>
        </c:dLbls>
        <c:firstSliceAng val="0"/>
      </c:pieChart>
      <c:spPr>
        <a:scene3d>
          <a:camera prst="orthographicFront"/>
          <a:lightRig rig="threePt" dir="t"/>
        </a:scene3d>
        <a:sp3d>
          <a:bevelT prst="angle"/>
        </a:sp3d>
      </c:spPr>
    </c:plotArea>
    <c:legend>
      <c:legendPos val="r"/>
      <c:layout>
        <c:manualLayout>
          <c:xMode val="edge"/>
          <c:yMode val="edge"/>
          <c:x val="0.65175455042032371"/>
          <c:y val="0.13124827828351493"/>
          <c:w val="0.31076697496574451"/>
          <c:h val="0.75065059100988718"/>
        </c:manualLayout>
      </c:layout>
      <c:overlay val="0"/>
      <c:txPr>
        <a:bodyPr/>
        <a:lstStyle/>
        <a:p>
          <a:pPr>
            <a:defRPr sz="1050"/>
          </a:pPr>
          <a:endParaRPr lang="ru-RU"/>
        </a:p>
      </c:txPr>
    </c:legend>
    <c:plotVisOnly val="1"/>
    <c:dispBlanksAs val="gap"/>
    <c:showDLblsOverMax val="0"/>
  </c:chart>
  <c:spPr>
    <a:gradFill>
      <a:gsLst>
        <a:gs pos="0">
          <a:srgbClr val="5E9EFF"/>
        </a:gs>
        <a:gs pos="39999">
          <a:srgbClr val="85C2FF"/>
        </a:gs>
        <a:gs pos="70000">
          <a:srgbClr val="C4D6EB"/>
        </a:gs>
        <a:gs pos="100000">
          <a:srgbClr val="FFEBFA"/>
        </a:gs>
      </a:gsLst>
      <a:lin ang="16200000" scaled="0"/>
    </a:gradFill>
    <a:effectLst>
      <a:innerShdw blurRad="114300">
        <a:prstClr val="black"/>
      </a:innerShdw>
    </a:effectLst>
    <a:scene3d>
      <a:camera prst="orthographicFront"/>
      <a:lightRig rig="threePt" dir="t"/>
    </a:scene3d>
    <a:sp3d>
      <a:bevelT w="152400" h="50800" prst="softRound"/>
    </a:sp3d>
  </c:spPr>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Лист1!$B$1</c:f>
              <c:strCache>
                <c:ptCount val="1"/>
                <c:pt idx="0">
                  <c:v>сумма</c:v>
                </c:pt>
              </c:strCache>
            </c:strRef>
          </c:tx>
          <c:spPr>
            <a:scene3d>
              <a:camera prst="orthographicFront"/>
              <a:lightRig rig="threePt" dir="t"/>
            </a:scene3d>
            <a:sp3d>
              <a:bevelT prst="angle"/>
            </a:sp3d>
          </c:spPr>
          <c:dPt>
            <c:idx val="0"/>
            <c:bubble3D val="0"/>
            <c:explosion val="2"/>
          </c:dPt>
          <c:dPt>
            <c:idx val="1"/>
            <c:bubble3D val="0"/>
            <c:explosion val="6"/>
          </c:dPt>
          <c:dPt>
            <c:idx val="2"/>
            <c:bubble3D val="0"/>
            <c:explosion val="5"/>
            <c:spPr>
              <a:effectLst>
                <a:innerShdw blurRad="63500" dist="50800" dir="8100000">
                  <a:prstClr val="black">
                    <a:alpha val="50000"/>
                  </a:prstClr>
                </a:innerShdw>
              </a:effectLst>
              <a:scene3d>
                <a:camera prst="orthographicFront"/>
                <a:lightRig rig="threePt" dir="t"/>
              </a:scene3d>
              <a:sp3d>
                <a:bevelT prst="angle"/>
              </a:sp3d>
            </c:spPr>
          </c:dPt>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3"/>
                <c:pt idx="0">
                  <c:v>2015 год -исполнение</c:v>
                </c:pt>
                <c:pt idx="1">
                  <c:v>2016 год - оценка (ожидаемое исполнение)</c:v>
                </c:pt>
                <c:pt idx="2">
                  <c:v>2017 - проект</c:v>
                </c:pt>
              </c:strCache>
            </c:strRef>
          </c:cat>
          <c:val>
            <c:numRef>
              <c:f>Лист1!$B$2:$B$5</c:f>
              <c:numCache>
                <c:formatCode>General</c:formatCode>
                <c:ptCount val="4"/>
                <c:pt idx="0">
                  <c:v>0</c:v>
                </c:pt>
                <c:pt idx="1">
                  <c:v>17553.900000000001</c:v>
                </c:pt>
                <c:pt idx="2">
                  <c:v>6832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175455042032371"/>
          <c:y val="0.13124827828351493"/>
          <c:w val="0.31076697496574451"/>
          <c:h val="0.75065059100988718"/>
        </c:manualLayout>
      </c:layout>
      <c:overlay val="0"/>
      <c:txPr>
        <a:bodyPr/>
        <a:lstStyle/>
        <a:p>
          <a:pPr>
            <a:defRPr sz="1050"/>
          </a:pPr>
          <a:endParaRPr lang="ru-RU"/>
        </a:p>
      </c:txPr>
    </c:legend>
    <c:plotVisOnly val="1"/>
    <c:dispBlanksAs val="gap"/>
    <c:showDLblsOverMax val="0"/>
  </c:chart>
  <c:spPr>
    <a:gradFill>
      <a:gsLst>
        <a:gs pos="0">
          <a:srgbClr val="5E9EFF"/>
        </a:gs>
        <a:gs pos="39999">
          <a:srgbClr val="85C2FF"/>
        </a:gs>
        <a:gs pos="70000">
          <a:srgbClr val="C4D6EB"/>
        </a:gs>
        <a:gs pos="100000">
          <a:srgbClr val="FFEBFA"/>
        </a:gs>
      </a:gsLst>
      <a:lin ang="16200000" scaled="0"/>
    </a:gradFill>
    <a:effectLst>
      <a:innerShdw blurRad="114300">
        <a:prstClr val="black"/>
      </a:innerShdw>
    </a:effectLst>
    <a:scene3d>
      <a:camera prst="orthographicFront"/>
      <a:lightRig rig="threePt" dir="t"/>
    </a:scene3d>
    <a:sp3d>
      <a:bevelT w="152400" h="50800" prst="softRound"/>
    </a:sp3d>
  </c:spPr>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Лист1!$B$1</c:f>
              <c:strCache>
                <c:ptCount val="1"/>
                <c:pt idx="0">
                  <c:v>сумма</c:v>
                </c:pt>
              </c:strCache>
            </c:strRef>
          </c:tx>
          <c:spPr>
            <a:scene3d>
              <a:camera prst="orthographicFront"/>
              <a:lightRig rig="threePt" dir="t"/>
            </a:scene3d>
            <a:sp3d>
              <a:bevelT prst="angle"/>
            </a:sp3d>
          </c:spPr>
          <c:explosion val="6"/>
          <c:dPt>
            <c:idx val="0"/>
            <c:bubble3D val="0"/>
          </c:dPt>
          <c:dPt>
            <c:idx val="1"/>
            <c:bubble3D val="0"/>
          </c:dPt>
          <c:dPt>
            <c:idx val="2"/>
            <c:bubble3D val="0"/>
            <c:explosion val="5"/>
            <c:spPr>
              <a:effectLst>
                <a:innerShdw blurRad="63500" dist="50800" dir="8100000">
                  <a:prstClr val="black">
                    <a:alpha val="50000"/>
                  </a:prstClr>
                </a:innerShdw>
              </a:effectLst>
              <a:scene3d>
                <a:camera prst="orthographicFront"/>
                <a:lightRig rig="threePt" dir="t"/>
              </a:scene3d>
              <a:sp3d>
                <a:bevelT prst="angle"/>
              </a:sp3d>
            </c:spPr>
          </c:dPt>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3"/>
                <c:pt idx="0">
                  <c:v>2015 год -исполнение</c:v>
                </c:pt>
                <c:pt idx="1">
                  <c:v>2016 год - оценка (ожидаемое исполнение)</c:v>
                </c:pt>
                <c:pt idx="2">
                  <c:v>2017 - проект</c:v>
                </c:pt>
              </c:strCache>
            </c:strRef>
          </c:cat>
          <c:val>
            <c:numRef>
              <c:f>Лист1!$B$2:$B$5</c:f>
              <c:numCache>
                <c:formatCode>General</c:formatCode>
                <c:ptCount val="4"/>
                <c:pt idx="0">
                  <c:v>1923.5</c:v>
                </c:pt>
                <c:pt idx="1">
                  <c:v>3500</c:v>
                </c:pt>
                <c:pt idx="2">
                  <c:v>3600</c:v>
                </c:pt>
              </c:numCache>
            </c:numRef>
          </c:val>
        </c:ser>
        <c:dLbls>
          <c:showLegendKey val="0"/>
          <c:showVal val="0"/>
          <c:showCatName val="0"/>
          <c:showSerName val="0"/>
          <c:showPercent val="0"/>
          <c:showBubbleSize val="0"/>
          <c:showLeaderLines val="1"/>
        </c:dLbls>
        <c:firstSliceAng val="0"/>
      </c:pieChart>
      <c:spPr>
        <a:scene3d>
          <a:camera prst="orthographicFront"/>
          <a:lightRig rig="threePt" dir="t"/>
        </a:scene3d>
        <a:sp3d>
          <a:bevelT prst="angle"/>
        </a:sp3d>
      </c:spPr>
    </c:plotArea>
    <c:legend>
      <c:legendPos val="r"/>
      <c:layout>
        <c:manualLayout>
          <c:xMode val="edge"/>
          <c:yMode val="edge"/>
          <c:x val="0.65175455042032371"/>
          <c:y val="0.13124827828351493"/>
          <c:w val="0.31076697496574451"/>
          <c:h val="0.75065059100988718"/>
        </c:manualLayout>
      </c:layout>
      <c:overlay val="0"/>
      <c:txPr>
        <a:bodyPr/>
        <a:lstStyle/>
        <a:p>
          <a:pPr>
            <a:defRPr sz="1050"/>
          </a:pPr>
          <a:endParaRPr lang="ru-RU"/>
        </a:p>
      </c:txPr>
    </c:legend>
    <c:plotVisOnly val="1"/>
    <c:dispBlanksAs val="gap"/>
    <c:showDLblsOverMax val="0"/>
  </c:chart>
  <c:spPr>
    <a:gradFill>
      <a:gsLst>
        <a:gs pos="0">
          <a:srgbClr val="8488C4"/>
        </a:gs>
        <a:gs pos="53000">
          <a:srgbClr val="D4DEFF"/>
        </a:gs>
        <a:gs pos="83000">
          <a:srgbClr val="D4DEFF"/>
        </a:gs>
        <a:gs pos="100000">
          <a:srgbClr val="96AB94"/>
        </a:gs>
      </a:gsLst>
      <a:lin ang="16200000" scaled="0"/>
    </a:gradFill>
    <a:effectLst>
      <a:innerShdw blurRad="114300">
        <a:prstClr val="black"/>
      </a:innerShdw>
    </a:effectLst>
    <a:scene3d>
      <a:camera prst="orthographicFront"/>
      <a:lightRig rig="threePt" dir="t"/>
    </a:scene3d>
    <a:sp3d>
      <a:bevelT w="152400" h="50800" prst="softRound"/>
    </a:sp3d>
  </c:spPr>
  <c:txPr>
    <a:bodyPr/>
    <a:lstStyle/>
    <a:p>
      <a:pPr>
        <a:defRPr sz="1800"/>
      </a:pPr>
      <a:endParaRPr lang="ru-RU"/>
    </a:p>
  </c:txPr>
  <c:externalData r:id="rId1">
    <c:autoUpdate val="0"/>
  </c:externalData>
</c:chartSpace>
</file>

<file path=ppt/diagrams/_rels/data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6F66CF-7D7E-412B-ACFF-73FA4A5710E3}" type="doc">
      <dgm:prSet loTypeId="urn:microsoft.com/office/officeart/2005/8/layout/radial6" loCatId="cycle" qsTypeId="urn:microsoft.com/office/officeart/2005/8/quickstyle/simple1#3" qsCatId="simple" csTypeId="urn:microsoft.com/office/officeart/2005/8/colors/colorful3" csCatId="colorful" phldr="1"/>
      <dgm:spPr/>
      <dgm:t>
        <a:bodyPr/>
        <a:lstStyle/>
        <a:p>
          <a:endParaRPr lang="ru-RU"/>
        </a:p>
      </dgm:t>
    </dgm:pt>
    <dgm:pt modelId="{34BE101E-7B06-4AB2-9CC8-650D2E14A328}">
      <dgm:prSet phldrT="[Текст]" custT="1"/>
      <dgm:spPr>
        <a:solidFill>
          <a:schemeClr val="accent2">
            <a:lumMod val="40000"/>
            <a:lumOff val="60000"/>
          </a:schemeClr>
        </a:solidFill>
      </dgm:spPr>
      <dgm:t>
        <a:bodyPr/>
        <a:lstStyle/>
        <a:p>
          <a:pPr algn="ctr"/>
          <a:r>
            <a:rPr lang="ru-RU" sz="1000" b="1" dirty="0" smtClean="0">
              <a:solidFill>
                <a:schemeClr val="tx1"/>
              </a:solidFill>
            </a:rPr>
            <a:t>Глава Администрация муниципального района</a:t>
          </a:r>
        </a:p>
        <a:p>
          <a:pPr algn="ctr"/>
          <a:r>
            <a:rPr lang="ru-RU" sz="1000" dirty="0" smtClean="0">
              <a:solidFill>
                <a:schemeClr val="tx1"/>
              </a:solidFill>
            </a:rPr>
            <a:t>   - руководит подготовкой вопросов формирования проекта районного бюджета; </a:t>
          </a:r>
        </a:p>
        <a:p>
          <a:pPr algn="ctr"/>
          <a:r>
            <a:rPr lang="ru-RU" sz="1000" dirty="0" smtClean="0">
              <a:solidFill>
                <a:schemeClr val="tx1"/>
              </a:solidFill>
            </a:rPr>
            <a:t>  -  выносит на рассмотрение Совета;</a:t>
          </a:r>
        </a:p>
        <a:p>
          <a:pPr algn="ctr"/>
          <a:r>
            <a:rPr lang="ru-RU" sz="1000" dirty="0" smtClean="0">
              <a:solidFill>
                <a:schemeClr val="tx1"/>
              </a:solidFill>
            </a:rPr>
            <a:t>  -  инициирует публичные слушания;</a:t>
          </a:r>
        </a:p>
        <a:p>
          <a:pPr algn="ctr"/>
          <a:r>
            <a:rPr lang="ru-RU" sz="1000" dirty="0" smtClean="0">
              <a:solidFill>
                <a:schemeClr val="tx1"/>
              </a:solidFill>
            </a:rPr>
            <a:t>Контролирует исполнение;</a:t>
          </a:r>
        </a:p>
        <a:p>
          <a:pPr algn="ctr"/>
          <a:r>
            <a:rPr lang="ru-RU" sz="1000" dirty="0" smtClean="0">
              <a:solidFill>
                <a:schemeClr val="tx1"/>
              </a:solidFill>
            </a:rPr>
            <a:t>Утверждает квартальную отчетность</a:t>
          </a:r>
        </a:p>
      </dgm:t>
    </dgm:pt>
    <dgm:pt modelId="{9B93B7E7-62A0-4408-8F77-3CA0B4AB977C}" type="parTrans" cxnId="{87D99FA7-633B-460C-912D-BADBAAA19ABA}">
      <dgm:prSet/>
      <dgm:spPr/>
      <dgm:t>
        <a:bodyPr/>
        <a:lstStyle/>
        <a:p>
          <a:endParaRPr lang="ru-RU"/>
        </a:p>
      </dgm:t>
    </dgm:pt>
    <dgm:pt modelId="{428CA93B-C0E8-4139-B292-C15430994F62}" type="sibTrans" cxnId="{87D99FA7-633B-460C-912D-BADBAAA19ABA}">
      <dgm:prSet/>
      <dgm:spPr/>
      <dgm:t>
        <a:bodyPr/>
        <a:lstStyle/>
        <a:p>
          <a:endParaRPr lang="ru-RU"/>
        </a:p>
      </dgm:t>
    </dgm:pt>
    <dgm:pt modelId="{AD086328-42E6-4038-8968-4EA045F7CF0E}">
      <dgm:prSet phldrT="[Текст]" custT="1"/>
      <dgm:spPr>
        <a:solidFill>
          <a:schemeClr val="accent6">
            <a:lumMod val="40000"/>
            <a:lumOff val="60000"/>
          </a:schemeClr>
        </a:solidFill>
      </dgm:spPr>
      <dgm:t>
        <a:bodyPr/>
        <a:lstStyle/>
        <a:p>
          <a:pPr algn="ctr"/>
          <a:r>
            <a:rPr lang="ru-RU" sz="1000" b="1" dirty="0" smtClean="0">
              <a:solidFill>
                <a:schemeClr val="tx1"/>
              </a:solidFill>
            </a:rPr>
            <a:t>Совет  </a:t>
          </a:r>
          <a:r>
            <a:rPr lang="ru-RU" sz="1000" b="1" dirty="0" err="1" smtClean="0">
              <a:solidFill>
                <a:schemeClr val="tx1"/>
              </a:solidFill>
            </a:rPr>
            <a:t>Зеленчукского</a:t>
          </a:r>
          <a:r>
            <a:rPr lang="ru-RU" sz="1000" b="1" dirty="0" smtClean="0">
              <a:solidFill>
                <a:schemeClr val="tx1"/>
              </a:solidFill>
            </a:rPr>
            <a:t> района</a:t>
          </a:r>
        </a:p>
        <a:p>
          <a:pPr algn="l"/>
          <a:r>
            <a:rPr lang="ru-RU" sz="1000" dirty="0" smtClean="0">
              <a:solidFill>
                <a:schemeClr val="tx1"/>
              </a:solidFill>
            </a:rPr>
            <a:t>- рассматривает и утверждает бюджет;</a:t>
          </a:r>
        </a:p>
        <a:p>
          <a:pPr algn="l"/>
          <a:r>
            <a:rPr lang="ru-RU" sz="1000" dirty="0" smtClean="0">
              <a:solidFill>
                <a:schemeClr val="tx1"/>
              </a:solidFill>
            </a:rPr>
            <a:t>- устанавливает, изменяет и отменяет местные налоги;</a:t>
          </a:r>
        </a:p>
        <a:p>
          <a:pPr algn="l"/>
          <a:r>
            <a:rPr lang="ru-RU" sz="1000" dirty="0" smtClean="0">
              <a:solidFill>
                <a:schemeClr val="tx1"/>
              </a:solidFill>
            </a:rPr>
            <a:t>- Рассматривает  и утверждает внесение изменений в бюджет.</a:t>
          </a:r>
        </a:p>
        <a:p>
          <a:pPr algn="l"/>
          <a:r>
            <a:rPr lang="ru-RU" sz="1000" dirty="0" smtClean="0">
              <a:solidFill>
                <a:schemeClr val="tx1"/>
              </a:solidFill>
            </a:rPr>
            <a:t>- Утверждает годовую отчетность</a:t>
          </a:r>
          <a:endParaRPr lang="ru-RU" sz="1000" dirty="0">
            <a:solidFill>
              <a:schemeClr val="tx1"/>
            </a:solidFill>
          </a:endParaRPr>
        </a:p>
      </dgm:t>
    </dgm:pt>
    <dgm:pt modelId="{6C2D5477-08B7-4FE1-B563-88E987AE78FE}" type="parTrans" cxnId="{3EFF7720-2FFB-4CD6-AD6E-AEACF19F1A46}">
      <dgm:prSet/>
      <dgm:spPr/>
      <dgm:t>
        <a:bodyPr/>
        <a:lstStyle/>
        <a:p>
          <a:endParaRPr lang="ru-RU"/>
        </a:p>
      </dgm:t>
    </dgm:pt>
    <dgm:pt modelId="{36E4F3B6-8DD8-4DE5-A120-B51436573A5D}" type="sibTrans" cxnId="{3EFF7720-2FFB-4CD6-AD6E-AEACF19F1A46}">
      <dgm:prSet/>
      <dgm:spPr/>
      <dgm:t>
        <a:bodyPr/>
        <a:lstStyle/>
        <a:p>
          <a:endParaRPr lang="ru-RU"/>
        </a:p>
      </dgm:t>
    </dgm:pt>
    <dgm:pt modelId="{457D5479-3190-4159-BAE4-C5C8ADB2286C}">
      <dgm:prSet phldrT="[Текст]" custT="1"/>
      <dgm:spPr>
        <a:solidFill>
          <a:schemeClr val="accent2">
            <a:lumMod val="20000"/>
            <a:lumOff val="80000"/>
          </a:schemeClr>
        </a:solidFill>
      </dgm:spPr>
      <dgm:t>
        <a:bodyPr/>
        <a:lstStyle/>
        <a:p>
          <a:pPr algn="ctr"/>
          <a:r>
            <a:rPr lang="ru-RU" sz="1000" b="1" dirty="0" smtClean="0">
              <a:solidFill>
                <a:schemeClr val="tx1"/>
              </a:solidFill>
            </a:rPr>
            <a:t>Финансовое управление Администрация ЗМР</a:t>
          </a:r>
        </a:p>
        <a:p>
          <a:pPr algn="l"/>
          <a:r>
            <a:rPr lang="ru-RU" sz="1000" dirty="0" smtClean="0">
              <a:solidFill>
                <a:schemeClr val="tx1"/>
              </a:solidFill>
            </a:rPr>
            <a:t>  Составляет и исполняет бюджет:</a:t>
          </a:r>
        </a:p>
        <a:p>
          <a:pPr algn="l"/>
          <a:r>
            <a:rPr lang="ru-RU" sz="1000" dirty="0" smtClean="0">
              <a:solidFill>
                <a:schemeClr val="tx1"/>
              </a:solidFill>
            </a:rPr>
            <a:t>- доводит лимиты бюджетных ассигнований до ГРБС;</a:t>
          </a:r>
        </a:p>
        <a:p>
          <a:pPr algn="l"/>
          <a:r>
            <a:rPr lang="ru-RU" sz="1000" dirty="0" smtClean="0">
              <a:solidFill>
                <a:schemeClr val="tx1"/>
              </a:solidFill>
            </a:rPr>
            <a:t>- проводит финансирование получателям БС</a:t>
          </a:r>
        </a:p>
        <a:p>
          <a:pPr algn="l"/>
          <a:r>
            <a:rPr lang="ru-RU" sz="1000" dirty="0" smtClean="0">
              <a:solidFill>
                <a:schemeClr val="tx1"/>
              </a:solidFill>
            </a:rPr>
            <a:t>- принимает отчетность от ГРБС;</a:t>
          </a:r>
        </a:p>
        <a:p>
          <a:pPr algn="l"/>
          <a:r>
            <a:rPr lang="ru-RU" sz="1000" dirty="0" smtClean="0">
              <a:solidFill>
                <a:schemeClr val="tx1"/>
              </a:solidFill>
            </a:rPr>
            <a:t>- составляет сводную отчетность районного бюджета;</a:t>
          </a:r>
        </a:p>
        <a:p>
          <a:pPr algn="l"/>
          <a:r>
            <a:rPr lang="ru-RU" sz="1000" dirty="0" smtClean="0">
              <a:solidFill>
                <a:schemeClr val="tx1"/>
              </a:solidFill>
            </a:rPr>
            <a:t>- составляет консолидированную отчетность по МР; </a:t>
          </a:r>
        </a:p>
        <a:p>
          <a:pPr algn="l"/>
          <a:r>
            <a:rPr lang="ru-RU" sz="1000" dirty="0" smtClean="0">
              <a:solidFill>
                <a:schemeClr val="tx1"/>
              </a:solidFill>
            </a:rPr>
            <a:t>   Осуществляет муниципальные заимствования.</a:t>
          </a:r>
          <a:endParaRPr lang="ru-RU" sz="1000" dirty="0">
            <a:solidFill>
              <a:schemeClr val="tx1"/>
            </a:solidFill>
          </a:endParaRPr>
        </a:p>
      </dgm:t>
    </dgm:pt>
    <dgm:pt modelId="{A04F5FCC-EDCD-4414-B36C-74564DCDC617}" type="parTrans" cxnId="{5378E6A3-E9C3-4CBB-8825-D73E25E6671C}">
      <dgm:prSet/>
      <dgm:spPr/>
      <dgm:t>
        <a:bodyPr/>
        <a:lstStyle/>
        <a:p>
          <a:endParaRPr lang="ru-RU"/>
        </a:p>
      </dgm:t>
    </dgm:pt>
    <dgm:pt modelId="{16E43C0E-5025-4B02-A12B-E8750D6E003A}" type="sibTrans" cxnId="{5378E6A3-E9C3-4CBB-8825-D73E25E6671C}">
      <dgm:prSet/>
      <dgm:spPr/>
      <dgm:t>
        <a:bodyPr/>
        <a:lstStyle/>
        <a:p>
          <a:endParaRPr lang="ru-RU"/>
        </a:p>
      </dgm:t>
    </dgm:pt>
    <dgm:pt modelId="{2806752B-5BD3-4C1F-9E01-F135D9C826FE}">
      <dgm:prSet phldrT="[Текст]" custT="1"/>
      <dgm:spPr>
        <a:solidFill>
          <a:schemeClr val="accent4">
            <a:lumMod val="20000"/>
            <a:lumOff val="80000"/>
          </a:schemeClr>
        </a:solidFill>
      </dgm:spPr>
      <dgm:t>
        <a:bodyPr/>
        <a:lstStyle/>
        <a:p>
          <a:pPr algn="ctr"/>
          <a:r>
            <a:rPr lang="ru-RU" sz="1000" b="1" dirty="0" smtClean="0">
              <a:solidFill>
                <a:schemeClr val="tx1"/>
              </a:solidFill>
            </a:rPr>
            <a:t>Контрольно - счетный орган ЗМР</a:t>
          </a:r>
        </a:p>
        <a:p>
          <a:pPr algn="l"/>
          <a:r>
            <a:rPr lang="ru-RU" sz="1000" dirty="0" smtClean="0">
              <a:solidFill>
                <a:schemeClr val="tx1"/>
              </a:solidFill>
            </a:rPr>
            <a:t>- проводит экспертизу проекта бюджета;</a:t>
          </a:r>
        </a:p>
        <a:p>
          <a:pPr algn="l"/>
          <a:r>
            <a:rPr lang="ru-RU" sz="1000" dirty="0" smtClean="0">
              <a:solidFill>
                <a:schemeClr val="tx1"/>
              </a:solidFill>
            </a:rPr>
            <a:t>- контролирует исполнение местного бюджета.</a:t>
          </a:r>
          <a:endParaRPr lang="ru-RU" sz="1000" dirty="0">
            <a:solidFill>
              <a:schemeClr val="tx1"/>
            </a:solidFill>
          </a:endParaRPr>
        </a:p>
      </dgm:t>
    </dgm:pt>
    <dgm:pt modelId="{D6678E5B-3401-49B6-A5B6-9E2C17C44DC6}" type="parTrans" cxnId="{BF4AE5FD-CC48-45D2-B14C-C544F99986E1}">
      <dgm:prSet/>
      <dgm:spPr/>
      <dgm:t>
        <a:bodyPr/>
        <a:lstStyle/>
        <a:p>
          <a:endParaRPr lang="ru-RU"/>
        </a:p>
      </dgm:t>
    </dgm:pt>
    <dgm:pt modelId="{80368796-B66A-4FEA-928C-F467B493B30E}" type="sibTrans" cxnId="{BF4AE5FD-CC48-45D2-B14C-C544F99986E1}">
      <dgm:prSet/>
      <dgm:spPr/>
      <dgm:t>
        <a:bodyPr/>
        <a:lstStyle/>
        <a:p>
          <a:endParaRPr lang="ru-RU"/>
        </a:p>
      </dgm:t>
    </dgm:pt>
    <dgm:pt modelId="{7B448054-BD1F-4DB8-B808-A907AB9AE9F6}">
      <dgm:prSet phldrT="[Текст]"/>
      <dgm:spPr>
        <a:solidFill>
          <a:schemeClr val="accent1">
            <a:lumMod val="60000"/>
            <a:lumOff val="40000"/>
          </a:schemeClr>
        </a:solidFill>
      </dgm:spPr>
      <dgm:t>
        <a:bodyPr/>
        <a:lstStyle/>
        <a:p>
          <a:pPr algn="ctr"/>
          <a:r>
            <a:rPr lang="ru-RU" b="1" dirty="0" smtClean="0">
              <a:solidFill>
                <a:schemeClr val="tx1"/>
              </a:solidFill>
            </a:rPr>
            <a:t>Получатели бюджетных средств</a:t>
          </a:r>
        </a:p>
        <a:p>
          <a:pPr algn="l"/>
          <a:r>
            <a:rPr lang="ru-RU" dirty="0" smtClean="0">
              <a:solidFill>
                <a:schemeClr val="tx1"/>
              </a:solidFill>
            </a:rPr>
            <a:t>- составляют и исполняют бюджетную смету;</a:t>
          </a:r>
        </a:p>
        <a:p>
          <a:pPr algn="l"/>
          <a:r>
            <a:rPr lang="ru-RU" dirty="0" smtClean="0">
              <a:solidFill>
                <a:schemeClr val="tx1"/>
              </a:solidFill>
            </a:rPr>
            <a:t>- ведут бюджетный учет;</a:t>
          </a:r>
        </a:p>
        <a:p>
          <a:pPr algn="l"/>
          <a:r>
            <a:rPr lang="ru-RU" dirty="0" smtClean="0">
              <a:solidFill>
                <a:schemeClr val="tx1"/>
              </a:solidFill>
            </a:rPr>
            <a:t>- формируют и предоставляют главному распорядителю бюджетных средств бюджетную отчетность.</a:t>
          </a:r>
          <a:endParaRPr lang="ru-RU" dirty="0">
            <a:solidFill>
              <a:schemeClr val="tx1"/>
            </a:solidFill>
          </a:endParaRPr>
        </a:p>
      </dgm:t>
    </dgm:pt>
    <dgm:pt modelId="{80C2BF13-EC7D-41E1-B4DA-BD20982257E1}" type="parTrans" cxnId="{1C407AB0-8A3F-43AA-B5D7-C5557F0D6E66}">
      <dgm:prSet/>
      <dgm:spPr/>
      <dgm:t>
        <a:bodyPr/>
        <a:lstStyle/>
        <a:p>
          <a:endParaRPr lang="ru-RU"/>
        </a:p>
      </dgm:t>
    </dgm:pt>
    <dgm:pt modelId="{41397CD7-34BF-43EB-8507-012806C04D8F}" type="sibTrans" cxnId="{1C407AB0-8A3F-43AA-B5D7-C5557F0D6E66}">
      <dgm:prSet/>
      <dgm:spPr>
        <a:solidFill>
          <a:schemeClr val="accent4">
            <a:lumMod val="60000"/>
            <a:lumOff val="40000"/>
          </a:schemeClr>
        </a:solidFill>
      </dgm:spPr>
      <dgm:t>
        <a:bodyPr/>
        <a:lstStyle/>
        <a:p>
          <a:endParaRPr lang="ru-RU"/>
        </a:p>
      </dgm:t>
    </dgm:pt>
    <dgm:pt modelId="{212AE3C7-0F2E-4C48-9038-4E1DFEECE648}">
      <dgm:prSet phldrT="[Текст]" custT="1"/>
      <dgm:spPr>
        <a:solidFill>
          <a:schemeClr val="accent1">
            <a:lumMod val="20000"/>
            <a:lumOff val="80000"/>
          </a:schemeClr>
        </a:solidFill>
      </dgm:spPr>
      <dgm:t>
        <a:bodyPr/>
        <a:lstStyle/>
        <a:p>
          <a:pPr algn="ctr"/>
          <a:r>
            <a:rPr lang="ru-RU" sz="1000" b="1" dirty="0" smtClean="0">
              <a:solidFill>
                <a:schemeClr val="tx1"/>
              </a:solidFill>
            </a:rPr>
            <a:t>Главные администраторы (администраторы) доходов районного бюджета </a:t>
          </a:r>
        </a:p>
        <a:p>
          <a:pPr algn="l"/>
          <a:r>
            <a:rPr lang="ru-RU" sz="1000" dirty="0" smtClean="0">
              <a:solidFill>
                <a:schemeClr val="tx1"/>
              </a:solidFill>
            </a:rPr>
            <a:t>   - предоставляют сведения, необходимые для составления бюджета;</a:t>
          </a:r>
        </a:p>
        <a:p>
          <a:pPr algn="l"/>
          <a:r>
            <a:rPr lang="ru-RU" sz="1000" dirty="0" smtClean="0">
              <a:solidFill>
                <a:schemeClr val="tx1"/>
              </a:solidFill>
            </a:rPr>
            <a:t>   - анализируют, формируют и предоставляют бюджетную отчетность.</a:t>
          </a:r>
          <a:endParaRPr lang="ru-RU" sz="1000" dirty="0">
            <a:solidFill>
              <a:schemeClr val="tx1"/>
            </a:solidFill>
          </a:endParaRPr>
        </a:p>
      </dgm:t>
    </dgm:pt>
    <dgm:pt modelId="{90759C3E-EE0B-4F62-BCC9-644B5BA324B9}" type="parTrans" cxnId="{6343A1FD-38C6-4747-A0CA-C90D36CCA206}">
      <dgm:prSet/>
      <dgm:spPr/>
      <dgm:t>
        <a:bodyPr/>
        <a:lstStyle/>
        <a:p>
          <a:endParaRPr lang="ru-RU"/>
        </a:p>
      </dgm:t>
    </dgm:pt>
    <dgm:pt modelId="{8EFDF9E4-B71D-4FD0-8C25-1005EF21C02E}" type="sibTrans" cxnId="{6343A1FD-38C6-4747-A0CA-C90D36CCA206}">
      <dgm:prSet/>
      <dgm:spPr/>
      <dgm:t>
        <a:bodyPr/>
        <a:lstStyle/>
        <a:p>
          <a:endParaRPr lang="ru-RU"/>
        </a:p>
      </dgm:t>
    </dgm:pt>
    <dgm:pt modelId="{E1AF720E-912C-4165-84A4-5820E50EBAD8}">
      <dgm:prSet phldrT="[Текст]" custT="1"/>
      <dgm:spPr>
        <a:solidFill>
          <a:schemeClr val="accent1">
            <a:lumMod val="40000"/>
            <a:lumOff val="60000"/>
          </a:schemeClr>
        </a:solidFill>
      </dgm:spPr>
      <dgm:t>
        <a:bodyPr/>
        <a:lstStyle/>
        <a:p>
          <a:pPr algn="ctr"/>
          <a:r>
            <a:rPr lang="ru-RU" sz="1000" b="1" dirty="0" smtClean="0">
              <a:solidFill>
                <a:schemeClr val="tx1"/>
              </a:solidFill>
            </a:rPr>
            <a:t>Главные распорядители (распорядители) бюджетных средств (ГРБС)</a:t>
          </a:r>
        </a:p>
        <a:p>
          <a:pPr algn="l"/>
          <a:r>
            <a:rPr lang="ru-RU" sz="1000" dirty="0" smtClean="0">
              <a:solidFill>
                <a:schemeClr val="tx1"/>
              </a:solidFill>
            </a:rPr>
            <a:t>- осуществляют планирование расходов бюджета;</a:t>
          </a:r>
        </a:p>
        <a:p>
          <a:pPr algn="l"/>
          <a:r>
            <a:rPr lang="ru-RU" sz="1000" dirty="0" smtClean="0">
              <a:solidFill>
                <a:schemeClr val="tx1"/>
              </a:solidFill>
            </a:rPr>
            <a:t>- составляют обоснование бюджетных ассигнований;</a:t>
          </a:r>
        </a:p>
        <a:p>
          <a:pPr algn="l"/>
          <a:r>
            <a:rPr lang="ru-RU" sz="1000" dirty="0" smtClean="0">
              <a:solidFill>
                <a:schemeClr val="tx1"/>
              </a:solidFill>
            </a:rPr>
            <a:t>- формируют и утверждают муниципальные задания для подведомственных учреждений;</a:t>
          </a:r>
        </a:p>
        <a:p>
          <a:pPr algn="l"/>
          <a:r>
            <a:rPr lang="ru-RU" sz="1000" dirty="0" smtClean="0">
              <a:solidFill>
                <a:schemeClr val="tx1"/>
              </a:solidFill>
            </a:rPr>
            <a:t>- формируют и предоставляют отчетность.</a:t>
          </a:r>
          <a:endParaRPr lang="ru-RU" sz="1000" dirty="0">
            <a:solidFill>
              <a:schemeClr val="tx1"/>
            </a:solidFill>
          </a:endParaRPr>
        </a:p>
      </dgm:t>
    </dgm:pt>
    <dgm:pt modelId="{4FBAC4A1-BE85-421A-A2C1-3C963026E450}" type="parTrans" cxnId="{BAEEE5EF-7C1B-4CE4-984A-933EB7393E8B}">
      <dgm:prSet/>
      <dgm:spPr/>
      <dgm:t>
        <a:bodyPr/>
        <a:lstStyle/>
        <a:p>
          <a:endParaRPr lang="ru-RU"/>
        </a:p>
      </dgm:t>
    </dgm:pt>
    <dgm:pt modelId="{7D3B726C-BF58-455C-9D20-3351D67C21C7}" type="sibTrans" cxnId="{BAEEE5EF-7C1B-4CE4-984A-933EB7393E8B}">
      <dgm:prSet/>
      <dgm:spPr/>
      <dgm:t>
        <a:bodyPr/>
        <a:lstStyle/>
        <a:p>
          <a:endParaRPr lang="ru-RU"/>
        </a:p>
      </dgm:t>
    </dgm:pt>
    <dgm:pt modelId="{9BFE8969-13FB-402C-9DD3-6A161DCD5DFE}">
      <dgm:prSet phldrT="[Текст]"/>
      <dgm:spPr>
        <a:solidFill>
          <a:schemeClr val="accent1">
            <a:lumMod val="60000"/>
            <a:lumOff val="40000"/>
          </a:schemeClr>
        </a:solidFill>
      </dgm:spPr>
      <dgm:t>
        <a:bodyPr/>
        <a:lstStyle/>
        <a:p>
          <a:pPr algn="ctr"/>
          <a:r>
            <a:rPr lang="ru-RU" b="1" dirty="0" smtClean="0">
              <a:solidFill>
                <a:schemeClr val="tx1"/>
              </a:solidFill>
            </a:rPr>
            <a:t>Главный администратор источников финансирования дефицита районного бюджета</a:t>
          </a:r>
        </a:p>
        <a:p>
          <a:pPr algn="l"/>
          <a:r>
            <a:rPr lang="ru-RU" dirty="0" smtClean="0">
              <a:solidFill>
                <a:schemeClr val="tx1"/>
              </a:solidFill>
            </a:rPr>
            <a:t>                     </a:t>
          </a:r>
          <a:r>
            <a:rPr lang="ru-RU" b="1" dirty="0" smtClean="0">
              <a:solidFill>
                <a:schemeClr val="tx1"/>
              </a:solidFill>
            </a:rPr>
            <a:t>(финансовое управление) </a:t>
          </a:r>
        </a:p>
        <a:p>
          <a:pPr algn="l"/>
          <a:r>
            <a:rPr lang="ru-RU" dirty="0" smtClean="0">
              <a:solidFill>
                <a:schemeClr val="tx1"/>
              </a:solidFill>
            </a:rPr>
            <a:t>- осуществляют планирование (прогнозирование) поступлений и выплат  по  источникам  </a:t>
          </a:r>
          <a:r>
            <a:rPr lang="ru-RU" dirty="0" err="1" smtClean="0">
              <a:solidFill>
                <a:schemeClr val="tx1"/>
              </a:solidFill>
            </a:rPr>
            <a:t>финанси-рования</a:t>
          </a:r>
          <a:r>
            <a:rPr lang="ru-RU" dirty="0" smtClean="0">
              <a:solidFill>
                <a:schemeClr val="tx1"/>
              </a:solidFill>
            </a:rPr>
            <a:t> дефицита бюджета;</a:t>
          </a:r>
        </a:p>
        <a:p>
          <a:pPr algn="l"/>
          <a:r>
            <a:rPr lang="ru-RU" dirty="0" smtClean="0">
              <a:solidFill>
                <a:schemeClr val="tx1"/>
              </a:solidFill>
            </a:rPr>
            <a:t>- формируют бюджетную отчетность.</a:t>
          </a:r>
          <a:endParaRPr lang="ru-RU" dirty="0">
            <a:solidFill>
              <a:schemeClr val="tx1"/>
            </a:solidFill>
          </a:endParaRPr>
        </a:p>
      </dgm:t>
    </dgm:pt>
    <dgm:pt modelId="{F1D3C5C1-5DC4-4BDE-9FB7-BF30D1A49211}" type="parTrans" cxnId="{3D3B46ED-E357-4F99-91F0-F4F9C0A42165}">
      <dgm:prSet/>
      <dgm:spPr/>
      <dgm:t>
        <a:bodyPr/>
        <a:lstStyle/>
        <a:p>
          <a:endParaRPr lang="ru-RU"/>
        </a:p>
      </dgm:t>
    </dgm:pt>
    <dgm:pt modelId="{ACC09EE7-33B0-4FC4-8D7D-D9066F8E0872}" type="sibTrans" cxnId="{3D3B46ED-E357-4F99-91F0-F4F9C0A42165}">
      <dgm:prSet/>
      <dgm:spPr/>
      <dgm:t>
        <a:bodyPr/>
        <a:lstStyle/>
        <a:p>
          <a:endParaRPr lang="ru-RU"/>
        </a:p>
      </dgm:t>
    </dgm:pt>
    <dgm:pt modelId="{7AE1404B-1F1C-48F6-8465-26A7CA38A0B0}">
      <dgm:prSet phldrT="[Текст]" custT="1">
        <dgm:style>
          <a:lnRef idx="1">
            <a:schemeClr val="accent3"/>
          </a:lnRef>
          <a:fillRef idx="2">
            <a:schemeClr val="accent3"/>
          </a:fillRef>
          <a:effectRef idx="1">
            <a:schemeClr val="accent3"/>
          </a:effectRef>
          <a:fontRef idx="minor">
            <a:schemeClr val="dk1"/>
          </a:fontRef>
        </dgm:style>
      </dgm:prSet>
      <dgm:spPr>
        <a:ln/>
      </dgm:spPr>
      <dgm:t>
        <a:bodyPr/>
        <a:lstStyle/>
        <a:p>
          <a:r>
            <a:rPr lang="ru-RU" sz="1800" b="1" dirty="0" smtClean="0">
              <a:solidFill>
                <a:schemeClr val="tx1"/>
              </a:solidFill>
            </a:rPr>
            <a:t>Участники бюджетного процесса</a:t>
          </a:r>
        </a:p>
        <a:p>
          <a:r>
            <a:rPr lang="ru-RU" sz="1100" dirty="0" smtClean="0">
              <a:solidFill>
                <a:schemeClr val="tx1"/>
              </a:solidFill>
            </a:rPr>
            <a:t>(с</a:t>
          </a:r>
          <a:r>
            <a:rPr lang="ru-RU" sz="1100" dirty="0" smtClean="0"/>
            <a:t>убъекты,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endParaRPr lang="ru-RU" sz="1100" dirty="0">
            <a:solidFill>
              <a:schemeClr val="tx1"/>
            </a:solidFill>
          </a:endParaRPr>
        </a:p>
      </dgm:t>
    </dgm:pt>
    <dgm:pt modelId="{C9323D64-ACE4-497A-9EB9-DB67F2293343}" type="sibTrans" cxnId="{7E90073A-12EB-4121-A791-F4ACEE112447}">
      <dgm:prSet/>
      <dgm:spPr/>
      <dgm:t>
        <a:bodyPr/>
        <a:lstStyle/>
        <a:p>
          <a:endParaRPr lang="ru-RU"/>
        </a:p>
      </dgm:t>
    </dgm:pt>
    <dgm:pt modelId="{479535F8-4837-4409-8375-66BA79BEB72E}" type="parTrans" cxnId="{7E90073A-12EB-4121-A791-F4ACEE112447}">
      <dgm:prSet/>
      <dgm:spPr/>
      <dgm:t>
        <a:bodyPr/>
        <a:lstStyle/>
        <a:p>
          <a:endParaRPr lang="ru-RU"/>
        </a:p>
      </dgm:t>
    </dgm:pt>
    <dgm:pt modelId="{13A03BB4-0DB0-442B-976D-9E2F662E00AF}" type="pres">
      <dgm:prSet presAssocID="{986F66CF-7D7E-412B-ACFF-73FA4A5710E3}" presName="Name0" presStyleCnt="0">
        <dgm:presLayoutVars>
          <dgm:chMax val="1"/>
          <dgm:dir/>
          <dgm:animLvl val="ctr"/>
          <dgm:resizeHandles val="exact"/>
        </dgm:presLayoutVars>
      </dgm:prSet>
      <dgm:spPr/>
      <dgm:t>
        <a:bodyPr/>
        <a:lstStyle/>
        <a:p>
          <a:endParaRPr lang="ru-RU"/>
        </a:p>
      </dgm:t>
    </dgm:pt>
    <dgm:pt modelId="{C2771272-27CF-4F9F-AA54-787F32BBBE07}" type="pres">
      <dgm:prSet presAssocID="{7AE1404B-1F1C-48F6-8465-26A7CA38A0B0}" presName="centerShape" presStyleLbl="node0" presStyleIdx="0" presStyleCnt="1" custScaleX="134244" custScaleY="166628" custLinFactNeighborX="-741" custLinFactNeighborY="0"/>
      <dgm:spPr>
        <a:prstGeom prst="roundRect">
          <a:avLst/>
        </a:prstGeom>
      </dgm:spPr>
      <dgm:t>
        <a:bodyPr/>
        <a:lstStyle/>
        <a:p>
          <a:endParaRPr lang="ru-RU"/>
        </a:p>
      </dgm:t>
    </dgm:pt>
    <dgm:pt modelId="{8718CB4E-F65C-4E4A-89C4-26F421EC27CE}" type="pres">
      <dgm:prSet presAssocID="{34BE101E-7B06-4AB2-9CC8-650D2E14A328}" presName="node" presStyleLbl="node1" presStyleIdx="0" presStyleCnt="8" custScaleX="262498" custScaleY="123831" custRadScaleRad="100452" custRadScaleInc="36244">
        <dgm:presLayoutVars>
          <dgm:bulletEnabled val="1"/>
        </dgm:presLayoutVars>
      </dgm:prSet>
      <dgm:spPr>
        <a:prstGeom prst="roundRect">
          <a:avLst/>
        </a:prstGeom>
      </dgm:spPr>
      <dgm:t>
        <a:bodyPr/>
        <a:lstStyle/>
        <a:p>
          <a:endParaRPr lang="ru-RU"/>
        </a:p>
      </dgm:t>
    </dgm:pt>
    <dgm:pt modelId="{F77850E8-ED66-4497-ADDC-2206A6355E98}" type="pres">
      <dgm:prSet presAssocID="{34BE101E-7B06-4AB2-9CC8-650D2E14A328}" presName="dummy" presStyleCnt="0"/>
      <dgm:spPr/>
      <dgm:t>
        <a:bodyPr/>
        <a:lstStyle/>
        <a:p>
          <a:endParaRPr lang="ru-RU"/>
        </a:p>
      </dgm:t>
    </dgm:pt>
    <dgm:pt modelId="{1A87F541-6E74-4307-9CE0-B39223E5CA95}" type="pres">
      <dgm:prSet presAssocID="{428CA93B-C0E8-4139-B292-C15430994F62}" presName="sibTrans" presStyleLbl="sibTrans2D1" presStyleIdx="0" presStyleCnt="8" custScaleY="100549" custLinFactNeighborX="53" custLinFactNeighborY="-3671"/>
      <dgm:spPr/>
      <dgm:t>
        <a:bodyPr/>
        <a:lstStyle/>
        <a:p>
          <a:endParaRPr lang="ru-RU"/>
        </a:p>
      </dgm:t>
    </dgm:pt>
    <dgm:pt modelId="{845E0088-4DF9-433D-BC84-CA6B21FB8774}" type="pres">
      <dgm:prSet presAssocID="{AD086328-42E6-4038-8968-4EA045F7CF0E}" presName="node" presStyleLbl="node1" presStyleIdx="1" presStyleCnt="8" custScaleX="236968" custScaleY="131010" custRadScaleRad="141528" custRadScaleInc="144599">
        <dgm:presLayoutVars>
          <dgm:bulletEnabled val="1"/>
        </dgm:presLayoutVars>
      </dgm:prSet>
      <dgm:spPr>
        <a:prstGeom prst="roundRect">
          <a:avLst/>
        </a:prstGeom>
      </dgm:spPr>
      <dgm:t>
        <a:bodyPr/>
        <a:lstStyle/>
        <a:p>
          <a:endParaRPr lang="ru-RU"/>
        </a:p>
      </dgm:t>
    </dgm:pt>
    <dgm:pt modelId="{0A1313B0-7E47-435A-BBF3-FA9820F9A7C1}" type="pres">
      <dgm:prSet presAssocID="{AD086328-42E6-4038-8968-4EA045F7CF0E}" presName="dummy" presStyleCnt="0"/>
      <dgm:spPr/>
      <dgm:t>
        <a:bodyPr/>
        <a:lstStyle/>
        <a:p>
          <a:endParaRPr lang="ru-RU"/>
        </a:p>
      </dgm:t>
    </dgm:pt>
    <dgm:pt modelId="{09577B85-9C24-4AFB-BBCF-5B6EE4ABDBCC}" type="pres">
      <dgm:prSet presAssocID="{36E4F3B6-8DD8-4DE5-A120-B51436573A5D}" presName="sibTrans" presStyleLbl="sibTrans2D1" presStyleIdx="1" presStyleCnt="8"/>
      <dgm:spPr/>
      <dgm:t>
        <a:bodyPr/>
        <a:lstStyle/>
        <a:p>
          <a:endParaRPr lang="ru-RU"/>
        </a:p>
      </dgm:t>
    </dgm:pt>
    <dgm:pt modelId="{F4E02FC5-5AE7-4245-AB29-1ABD8AEB0F21}" type="pres">
      <dgm:prSet presAssocID="{457D5479-3190-4159-BAE4-C5C8ADB2286C}" presName="node" presStyleLbl="node1" presStyleIdx="2" presStyleCnt="8" custScaleX="276415" custScaleY="145565" custRadScaleRad="121420" custRadScaleInc="49338">
        <dgm:presLayoutVars>
          <dgm:bulletEnabled val="1"/>
        </dgm:presLayoutVars>
      </dgm:prSet>
      <dgm:spPr>
        <a:prstGeom prst="roundRect">
          <a:avLst/>
        </a:prstGeom>
      </dgm:spPr>
      <dgm:t>
        <a:bodyPr/>
        <a:lstStyle/>
        <a:p>
          <a:endParaRPr lang="ru-RU"/>
        </a:p>
      </dgm:t>
    </dgm:pt>
    <dgm:pt modelId="{3EDF1602-9463-4CBD-B73A-623E7C26D306}" type="pres">
      <dgm:prSet presAssocID="{457D5479-3190-4159-BAE4-C5C8ADB2286C}" presName="dummy" presStyleCnt="0"/>
      <dgm:spPr/>
      <dgm:t>
        <a:bodyPr/>
        <a:lstStyle/>
        <a:p>
          <a:endParaRPr lang="ru-RU"/>
        </a:p>
      </dgm:t>
    </dgm:pt>
    <dgm:pt modelId="{8408641A-5520-4223-B287-2CF3375948FD}" type="pres">
      <dgm:prSet presAssocID="{16E43C0E-5025-4B02-A12B-E8750D6E003A}" presName="sibTrans" presStyleLbl="sibTrans2D1" presStyleIdx="2" presStyleCnt="8"/>
      <dgm:spPr/>
      <dgm:t>
        <a:bodyPr/>
        <a:lstStyle/>
        <a:p>
          <a:endParaRPr lang="ru-RU"/>
        </a:p>
      </dgm:t>
    </dgm:pt>
    <dgm:pt modelId="{0D45D63D-91C6-4CBD-9A7E-8B57F668A8E9}" type="pres">
      <dgm:prSet presAssocID="{2806752B-5BD3-4C1F-9E01-F135D9C826FE}" presName="node" presStyleLbl="node1" presStyleIdx="3" presStyleCnt="8" custScaleX="224203" custScaleY="78957" custRadScaleRad="151355" custRadScaleInc="-96469">
        <dgm:presLayoutVars>
          <dgm:bulletEnabled val="1"/>
        </dgm:presLayoutVars>
      </dgm:prSet>
      <dgm:spPr>
        <a:prstGeom prst="roundRect">
          <a:avLst/>
        </a:prstGeom>
      </dgm:spPr>
      <dgm:t>
        <a:bodyPr/>
        <a:lstStyle/>
        <a:p>
          <a:endParaRPr lang="ru-RU"/>
        </a:p>
      </dgm:t>
    </dgm:pt>
    <dgm:pt modelId="{A483A381-D5C5-40BC-AFFB-E4B0A9EBABBB}" type="pres">
      <dgm:prSet presAssocID="{2806752B-5BD3-4C1F-9E01-F135D9C826FE}" presName="dummy" presStyleCnt="0"/>
      <dgm:spPr/>
      <dgm:t>
        <a:bodyPr/>
        <a:lstStyle/>
        <a:p>
          <a:endParaRPr lang="ru-RU"/>
        </a:p>
      </dgm:t>
    </dgm:pt>
    <dgm:pt modelId="{D336E3F1-8B08-444F-A4A5-486A16240F7C}" type="pres">
      <dgm:prSet presAssocID="{80368796-B66A-4FEA-928C-F467B493B30E}" presName="sibTrans" presStyleLbl="sibTrans2D1" presStyleIdx="3" presStyleCnt="8"/>
      <dgm:spPr/>
      <dgm:t>
        <a:bodyPr/>
        <a:lstStyle/>
        <a:p>
          <a:endParaRPr lang="ru-RU"/>
        </a:p>
      </dgm:t>
    </dgm:pt>
    <dgm:pt modelId="{2903352A-C723-4D92-8BD1-F54193A752E8}" type="pres">
      <dgm:prSet presAssocID="{212AE3C7-0F2E-4C48-9038-4E1DFEECE648}" presName="node" presStyleLbl="node1" presStyleIdx="4" presStyleCnt="8" custScaleX="235757" custScaleY="89893" custRadScaleRad="95476" custRadScaleInc="-37396">
        <dgm:presLayoutVars>
          <dgm:bulletEnabled val="1"/>
        </dgm:presLayoutVars>
      </dgm:prSet>
      <dgm:spPr>
        <a:prstGeom prst="roundRect">
          <a:avLst/>
        </a:prstGeom>
      </dgm:spPr>
      <dgm:t>
        <a:bodyPr/>
        <a:lstStyle/>
        <a:p>
          <a:endParaRPr lang="ru-RU"/>
        </a:p>
      </dgm:t>
    </dgm:pt>
    <dgm:pt modelId="{5E13081B-6CBB-430E-A0FE-BBBFF7C0ACB2}" type="pres">
      <dgm:prSet presAssocID="{212AE3C7-0F2E-4C48-9038-4E1DFEECE648}" presName="dummy" presStyleCnt="0"/>
      <dgm:spPr/>
      <dgm:t>
        <a:bodyPr/>
        <a:lstStyle/>
        <a:p>
          <a:endParaRPr lang="ru-RU"/>
        </a:p>
      </dgm:t>
    </dgm:pt>
    <dgm:pt modelId="{018C802E-E8EE-41C8-8BAA-B2F01C39DAA2}" type="pres">
      <dgm:prSet presAssocID="{8EFDF9E4-B71D-4FD0-8C25-1005EF21C02E}" presName="sibTrans" presStyleLbl="sibTrans2D1" presStyleIdx="4" presStyleCnt="8"/>
      <dgm:spPr/>
      <dgm:t>
        <a:bodyPr/>
        <a:lstStyle/>
        <a:p>
          <a:endParaRPr lang="ru-RU"/>
        </a:p>
      </dgm:t>
    </dgm:pt>
    <dgm:pt modelId="{1B484103-B5CC-49BB-A3BC-AF799990D8CA}" type="pres">
      <dgm:prSet presAssocID="{E1AF720E-912C-4165-84A4-5820E50EBAD8}" presName="node" presStyleLbl="node1" presStyleIdx="5" presStyleCnt="8" custScaleX="262498" custScaleY="154966" custRadScaleRad="140553" custRadScaleInc="134597">
        <dgm:presLayoutVars>
          <dgm:bulletEnabled val="1"/>
        </dgm:presLayoutVars>
      </dgm:prSet>
      <dgm:spPr>
        <a:prstGeom prst="roundRect">
          <a:avLst/>
        </a:prstGeom>
      </dgm:spPr>
      <dgm:t>
        <a:bodyPr/>
        <a:lstStyle/>
        <a:p>
          <a:endParaRPr lang="ru-RU"/>
        </a:p>
      </dgm:t>
    </dgm:pt>
    <dgm:pt modelId="{E46A92E0-CDA0-4752-B399-98C875F8E026}" type="pres">
      <dgm:prSet presAssocID="{E1AF720E-912C-4165-84A4-5820E50EBAD8}" presName="dummy" presStyleCnt="0"/>
      <dgm:spPr/>
      <dgm:t>
        <a:bodyPr/>
        <a:lstStyle/>
        <a:p>
          <a:endParaRPr lang="ru-RU"/>
        </a:p>
      </dgm:t>
    </dgm:pt>
    <dgm:pt modelId="{BACDCCE6-32EB-41B6-A9DD-91DC8FD48CB9}" type="pres">
      <dgm:prSet presAssocID="{7D3B726C-BF58-455C-9D20-3351D67C21C7}" presName="sibTrans" presStyleLbl="sibTrans2D1" presStyleIdx="5" presStyleCnt="8"/>
      <dgm:spPr/>
      <dgm:t>
        <a:bodyPr/>
        <a:lstStyle/>
        <a:p>
          <a:endParaRPr lang="ru-RU"/>
        </a:p>
      </dgm:t>
    </dgm:pt>
    <dgm:pt modelId="{5356B0E1-8162-4DE2-9CF6-6915C440583D}" type="pres">
      <dgm:prSet presAssocID="{9BFE8969-13FB-402C-9DD3-6A161DCD5DFE}" presName="node" presStyleLbl="node1" presStyleIdx="6" presStyleCnt="8" custScaleX="262498" custScaleY="120838" custRadScaleRad="131420" custRadScaleInc="38038">
        <dgm:presLayoutVars>
          <dgm:bulletEnabled val="1"/>
        </dgm:presLayoutVars>
      </dgm:prSet>
      <dgm:spPr>
        <a:prstGeom prst="roundRect">
          <a:avLst/>
        </a:prstGeom>
      </dgm:spPr>
      <dgm:t>
        <a:bodyPr/>
        <a:lstStyle/>
        <a:p>
          <a:endParaRPr lang="ru-RU"/>
        </a:p>
      </dgm:t>
    </dgm:pt>
    <dgm:pt modelId="{C36DBA81-B1B1-4CC7-8B5B-6FA5F77A66FF}" type="pres">
      <dgm:prSet presAssocID="{9BFE8969-13FB-402C-9DD3-6A161DCD5DFE}" presName="dummy" presStyleCnt="0"/>
      <dgm:spPr/>
      <dgm:t>
        <a:bodyPr/>
        <a:lstStyle/>
        <a:p>
          <a:endParaRPr lang="ru-RU"/>
        </a:p>
      </dgm:t>
    </dgm:pt>
    <dgm:pt modelId="{E4C76E3D-688C-4BFE-A395-BDB911363A6E}" type="pres">
      <dgm:prSet presAssocID="{ACC09EE7-33B0-4FC4-8D7D-D9066F8E0872}" presName="sibTrans" presStyleLbl="sibTrans2D1" presStyleIdx="6" presStyleCnt="8"/>
      <dgm:spPr/>
      <dgm:t>
        <a:bodyPr/>
        <a:lstStyle/>
        <a:p>
          <a:endParaRPr lang="ru-RU"/>
        </a:p>
      </dgm:t>
    </dgm:pt>
    <dgm:pt modelId="{2243B9A5-8E15-4393-A3CF-599F3170D614}" type="pres">
      <dgm:prSet presAssocID="{7B448054-BD1F-4DB8-B808-A907AB9AE9F6}" presName="node" presStyleLbl="node1" presStyleIdx="7" presStyleCnt="8" custScaleX="262498" custScaleY="105594" custRadScaleRad="150869" custRadScaleInc="-84932">
        <dgm:presLayoutVars>
          <dgm:bulletEnabled val="1"/>
        </dgm:presLayoutVars>
      </dgm:prSet>
      <dgm:spPr>
        <a:prstGeom prst="roundRect">
          <a:avLst/>
        </a:prstGeom>
      </dgm:spPr>
      <dgm:t>
        <a:bodyPr/>
        <a:lstStyle/>
        <a:p>
          <a:endParaRPr lang="ru-RU"/>
        </a:p>
      </dgm:t>
    </dgm:pt>
    <dgm:pt modelId="{24FFE346-36FD-4264-94A6-BC2A279F3788}" type="pres">
      <dgm:prSet presAssocID="{7B448054-BD1F-4DB8-B808-A907AB9AE9F6}" presName="dummy" presStyleCnt="0"/>
      <dgm:spPr/>
      <dgm:t>
        <a:bodyPr/>
        <a:lstStyle/>
        <a:p>
          <a:endParaRPr lang="ru-RU"/>
        </a:p>
      </dgm:t>
    </dgm:pt>
    <dgm:pt modelId="{81C46EE8-CFD4-48B7-B824-CCA63C8B9B22}" type="pres">
      <dgm:prSet presAssocID="{41397CD7-34BF-43EB-8507-012806C04D8F}" presName="sibTrans" presStyleLbl="sibTrans2D1" presStyleIdx="7" presStyleCnt="8"/>
      <dgm:spPr/>
      <dgm:t>
        <a:bodyPr/>
        <a:lstStyle/>
        <a:p>
          <a:endParaRPr lang="ru-RU"/>
        </a:p>
      </dgm:t>
    </dgm:pt>
  </dgm:ptLst>
  <dgm:cxnLst>
    <dgm:cxn modelId="{3D3B46ED-E357-4F99-91F0-F4F9C0A42165}" srcId="{7AE1404B-1F1C-48F6-8465-26A7CA38A0B0}" destId="{9BFE8969-13FB-402C-9DD3-6A161DCD5DFE}" srcOrd="6" destOrd="0" parTransId="{F1D3C5C1-5DC4-4BDE-9FB7-BF30D1A49211}" sibTransId="{ACC09EE7-33B0-4FC4-8D7D-D9066F8E0872}"/>
    <dgm:cxn modelId="{BAEEE5EF-7C1B-4CE4-984A-933EB7393E8B}" srcId="{7AE1404B-1F1C-48F6-8465-26A7CA38A0B0}" destId="{E1AF720E-912C-4165-84A4-5820E50EBAD8}" srcOrd="5" destOrd="0" parTransId="{4FBAC4A1-BE85-421A-A2C1-3C963026E450}" sibTransId="{7D3B726C-BF58-455C-9D20-3351D67C21C7}"/>
    <dgm:cxn modelId="{7E90073A-12EB-4121-A791-F4ACEE112447}" srcId="{986F66CF-7D7E-412B-ACFF-73FA4A5710E3}" destId="{7AE1404B-1F1C-48F6-8465-26A7CA38A0B0}" srcOrd="0" destOrd="0" parTransId="{479535F8-4837-4409-8375-66BA79BEB72E}" sibTransId="{C9323D64-ACE4-497A-9EB9-DB67F2293343}"/>
    <dgm:cxn modelId="{8778D2FC-F88D-4A18-96E9-418059FE9F18}" type="presOf" srcId="{457D5479-3190-4159-BAE4-C5C8ADB2286C}" destId="{F4E02FC5-5AE7-4245-AB29-1ABD8AEB0F21}" srcOrd="0" destOrd="0" presId="urn:microsoft.com/office/officeart/2005/8/layout/radial6"/>
    <dgm:cxn modelId="{A44A5EDA-9717-4330-BF5F-487A709600FC}" type="presOf" srcId="{36E4F3B6-8DD8-4DE5-A120-B51436573A5D}" destId="{09577B85-9C24-4AFB-BBCF-5B6EE4ABDBCC}" srcOrd="0" destOrd="0" presId="urn:microsoft.com/office/officeart/2005/8/layout/radial6"/>
    <dgm:cxn modelId="{87D99FA7-633B-460C-912D-BADBAAA19ABA}" srcId="{7AE1404B-1F1C-48F6-8465-26A7CA38A0B0}" destId="{34BE101E-7B06-4AB2-9CC8-650D2E14A328}" srcOrd="0" destOrd="0" parTransId="{9B93B7E7-62A0-4408-8F77-3CA0B4AB977C}" sibTransId="{428CA93B-C0E8-4139-B292-C15430994F62}"/>
    <dgm:cxn modelId="{4484ED24-C1CB-47DC-877C-7E20D5A02588}" type="presOf" srcId="{2806752B-5BD3-4C1F-9E01-F135D9C826FE}" destId="{0D45D63D-91C6-4CBD-9A7E-8B57F668A8E9}" srcOrd="0" destOrd="0" presId="urn:microsoft.com/office/officeart/2005/8/layout/radial6"/>
    <dgm:cxn modelId="{20C1416F-6702-4D46-BA73-C4F77C6656A2}" type="presOf" srcId="{212AE3C7-0F2E-4C48-9038-4E1DFEECE648}" destId="{2903352A-C723-4D92-8BD1-F54193A752E8}" srcOrd="0" destOrd="0" presId="urn:microsoft.com/office/officeart/2005/8/layout/radial6"/>
    <dgm:cxn modelId="{4091780C-A3A3-44E7-87D6-CDBA47544BD3}" type="presOf" srcId="{16E43C0E-5025-4B02-A12B-E8750D6E003A}" destId="{8408641A-5520-4223-B287-2CF3375948FD}" srcOrd="0" destOrd="0" presId="urn:microsoft.com/office/officeart/2005/8/layout/radial6"/>
    <dgm:cxn modelId="{AAA114F8-782B-4BC5-B4D8-0D548730914A}" type="presOf" srcId="{7B448054-BD1F-4DB8-B808-A907AB9AE9F6}" destId="{2243B9A5-8E15-4393-A3CF-599F3170D614}" srcOrd="0" destOrd="0" presId="urn:microsoft.com/office/officeart/2005/8/layout/radial6"/>
    <dgm:cxn modelId="{7DF2C884-7EE3-4FD0-82DB-E86C847C579F}" type="presOf" srcId="{7D3B726C-BF58-455C-9D20-3351D67C21C7}" destId="{BACDCCE6-32EB-41B6-A9DD-91DC8FD48CB9}" srcOrd="0" destOrd="0" presId="urn:microsoft.com/office/officeart/2005/8/layout/radial6"/>
    <dgm:cxn modelId="{5995FBEE-C788-460E-B446-F29175D9D818}" type="presOf" srcId="{34BE101E-7B06-4AB2-9CC8-650D2E14A328}" destId="{8718CB4E-F65C-4E4A-89C4-26F421EC27CE}" srcOrd="0" destOrd="0" presId="urn:microsoft.com/office/officeart/2005/8/layout/radial6"/>
    <dgm:cxn modelId="{CE669DC1-B8EE-49F2-99F1-D069DC9B245E}" type="presOf" srcId="{7AE1404B-1F1C-48F6-8465-26A7CA38A0B0}" destId="{C2771272-27CF-4F9F-AA54-787F32BBBE07}" srcOrd="0" destOrd="0" presId="urn:microsoft.com/office/officeart/2005/8/layout/radial6"/>
    <dgm:cxn modelId="{BF4AE5FD-CC48-45D2-B14C-C544F99986E1}" srcId="{7AE1404B-1F1C-48F6-8465-26A7CA38A0B0}" destId="{2806752B-5BD3-4C1F-9E01-F135D9C826FE}" srcOrd="3" destOrd="0" parTransId="{D6678E5B-3401-49B6-A5B6-9E2C17C44DC6}" sibTransId="{80368796-B66A-4FEA-928C-F467B493B30E}"/>
    <dgm:cxn modelId="{5378E6A3-E9C3-4CBB-8825-D73E25E6671C}" srcId="{7AE1404B-1F1C-48F6-8465-26A7CA38A0B0}" destId="{457D5479-3190-4159-BAE4-C5C8ADB2286C}" srcOrd="2" destOrd="0" parTransId="{A04F5FCC-EDCD-4414-B36C-74564DCDC617}" sibTransId="{16E43C0E-5025-4B02-A12B-E8750D6E003A}"/>
    <dgm:cxn modelId="{E0928A35-A0DC-4E49-B71D-37D6911692EA}" type="presOf" srcId="{E1AF720E-912C-4165-84A4-5820E50EBAD8}" destId="{1B484103-B5CC-49BB-A3BC-AF799990D8CA}" srcOrd="0" destOrd="0" presId="urn:microsoft.com/office/officeart/2005/8/layout/radial6"/>
    <dgm:cxn modelId="{EB233853-92A0-4830-B69D-C15B576A22A1}" type="presOf" srcId="{428CA93B-C0E8-4139-B292-C15430994F62}" destId="{1A87F541-6E74-4307-9CE0-B39223E5CA95}" srcOrd="0" destOrd="0" presId="urn:microsoft.com/office/officeart/2005/8/layout/radial6"/>
    <dgm:cxn modelId="{017D7529-5AC8-404F-B4E3-55E7A8DAD277}" type="presOf" srcId="{41397CD7-34BF-43EB-8507-012806C04D8F}" destId="{81C46EE8-CFD4-48B7-B824-CCA63C8B9B22}" srcOrd="0" destOrd="0" presId="urn:microsoft.com/office/officeart/2005/8/layout/radial6"/>
    <dgm:cxn modelId="{A918DB84-AAE0-48B4-A0E2-5BE39AA6ABCE}" type="presOf" srcId="{80368796-B66A-4FEA-928C-F467B493B30E}" destId="{D336E3F1-8B08-444F-A4A5-486A16240F7C}" srcOrd="0" destOrd="0" presId="urn:microsoft.com/office/officeart/2005/8/layout/radial6"/>
    <dgm:cxn modelId="{4C6417F0-C6BC-46F1-AEF7-376F98758D3C}" type="presOf" srcId="{8EFDF9E4-B71D-4FD0-8C25-1005EF21C02E}" destId="{018C802E-E8EE-41C8-8BAA-B2F01C39DAA2}" srcOrd="0" destOrd="0" presId="urn:microsoft.com/office/officeart/2005/8/layout/radial6"/>
    <dgm:cxn modelId="{6DD62E33-1BBB-4B47-990F-D16A00F9869F}" type="presOf" srcId="{AD086328-42E6-4038-8968-4EA045F7CF0E}" destId="{845E0088-4DF9-433D-BC84-CA6B21FB8774}" srcOrd="0" destOrd="0" presId="urn:microsoft.com/office/officeart/2005/8/layout/radial6"/>
    <dgm:cxn modelId="{F29DF9FF-D770-4133-8A8A-25E000281AB2}" type="presOf" srcId="{9BFE8969-13FB-402C-9DD3-6A161DCD5DFE}" destId="{5356B0E1-8162-4DE2-9CF6-6915C440583D}" srcOrd="0" destOrd="0" presId="urn:microsoft.com/office/officeart/2005/8/layout/radial6"/>
    <dgm:cxn modelId="{6343A1FD-38C6-4747-A0CA-C90D36CCA206}" srcId="{7AE1404B-1F1C-48F6-8465-26A7CA38A0B0}" destId="{212AE3C7-0F2E-4C48-9038-4E1DFEECE648}" srcOrd="4" destOrd="0" parTransId="{90759C3E-EE0B-4F62-BCC9-644B5BA324B9}" sibTransId="{8EFDF9E4-B71D-4FD0-8C25-1005EF21C02E}"/>
    <dgm:cxn modelId="{0524E878-4A9B-4514-AF9D-3D6C4B5A753F}" type="presOf" srcId="{986F66CF-7D7E-412B-ACFF-73FA4A5710E3}" destId="{13A03BB4-0DB0-442B-976D-9E2F662E00AF}" srcOrd="0" destOrd="0" presId="urn:microsoft.com/office/officeart/2005/8/layout/radial6"/>
    <dgm:cxn modelId="{6B948E52-3CC5-4DCB-B4CE-61C5D80C2F43}" type="presOf" srcId="{ACC09EE7-33B0-4FC4-8D7D-D9066F8E0872}" destId="{E4C76E3D-688C-4BFE-A395-BDB911363A6E}" srcOrd="0" destOrd="0" presId="urn:microsoft.com/office/officeart/2005/8/layout/radial6"/>
    <dgm:cxn modelId="{1C407AB0-8A3F-43AA-B5D7-C5557F0D6E66}" srcId="{7AE1404B-1F1C-48F6-8465-26A7CA38A0B0}" destId="{7B448054-BD1F-4DB8-B808-A907AB9AE9F6}" srcOrd="7" destOrd="0" parTransId="{80C2BF13-EC7D-41E1-B4DA-BD20982257E1}" sibTransId="{41397CD7-34BF-43EB-8507-012806C04D8F}"/>
    <dgm:cxn modelId="{3EFF7720-2FFB-4CD6-AD6E-AEACF19F1A46}" srcId="{7AE1404B-1F1C-48F6-8465-26A7CA38A0B0}" destId="{AD086328-42E6-4038-8968-4EA045F7CF0E}" srcOrd="1" destOrd="0" parTransId="{6C2D5477-08B7-4FE1-B563-88E987AE78FE}" sibTransId="{36E4F3B6-8DD8-4DE5-A120-B51436573A5D}"/>
    <dgm:cxn modelId="{1191E6E6-7029-4828-B63E-7DB3EDD75482}" type="presParOf" srcId="{13A03BB4-0DB0-442B-976D-9E2F662E00AF}" destId="{C2771272-27CF-4F9F-AA54-787F32BBBE07}" srcOrd="0" destOrd="0" presId="urn:microsoft.com/office/officeart/2005/8/layout/radial6"/>
    <dgm:cxn modelId="{5F0E5907-BBC6-4518-9279-43A3E6EE698D}" type="presParOf" srcId="{13A03BB4-0DB0-442B-976D-9E2F662E00AF}" destId="{8718CB4E-F65C-4E4A-89C4-26F421EC27CE}" srcOrd="1" destOrd="0" presId="urn:microsoft.com/office/officeart/2005/8/layout/radial6"/>
    <dgm:cxn modelId="{244A0A25-B7AD-4258-8874-28418C4403F2}" type="presParOf" srcId="{13A03BB4-0DB0-442B-976D-9E2F662E00AF}" destId="{F77850E8-ED66-4497-ADDC-2206A6355E98}" srcOrd="2" destOrd="0" presId="urn:microsoft.com/office/officeart/2005/8/layout/radial6"/>
    <dgm:cxn modelId="{EC8D23E6-D340-401A-8372-3C21A0640E99}" type="presParOf" srcId="{13A03BB4-0DB0-442B-976D-9E2F662E00AF}" destId="{1A87F541-6E74-4307-9CE0-B39223E5CA95}" srcOrd="3" destOrd="0" presId="urn:microsoft.com/office/officeart/2005/8/layout/radial6"/>
    <dgm:cxn modelId="{2FFD99D8-2BD0-4F8F-B6D7-D7E97C21EF6A}" type="presParOf" srcId="{13A03BB4-0DB0-442B-976D-9E2F662E00AF}" destId="{845E0088-4DF9-433D-BC84-CA6B21FB8774}" srcOrd="4" destOrd="0" presId="urn:microsoft.com/office/officeart/2005/8/layout/radial6"/>
    <dgm:cxn modelId="{8510BA3A-CD0A-4B3A-B537-D1E64F635A0E}" type="presParOf" srcId="{13A03BB4-0DB0-442B-976D-9E2F662E00AF}" destId="{0A1313B0-7E47-435A-BBF3-FA9820F9A7C1}" srcOrd="5" destOrd="0" presId="urn:microsoft.com/office/officeart/2005/8/layout/radial6"/>
    <dgm:cxn modelId="{DFA23679-F131-44BC-A236-E0399EE65D86}" type="presParOf" srcId="{13A03BB4-0DB0-442B-976D-9E2F662E00AF}" destId="{09577B85-9C24-4AFB-BBCF-5B6EE4ABDBCC}" srcOrd="6" destOrd="0" presId="urn:microsoft.com/office/officeart/2005/8/layout/radial6"/>
    <dgm:cxn modelId="{B82B805B-ACD6-4EBF-A469-0207EC2D0B68}" type="presParOf" srcId="{13A03BB4-0DB0-442B-976D-9E2F662E00AF}" destId="{F4E02FC5-5AE7-4245-AB29-1ABD8AEB0F21}" srcOrd="7" destOrd="0" presId="urn:microsoft.com/office/officeart/2005/8/layout/radial6"/>
    <dgm:cxn modelId="{92314EB7-E194-4A23-86C9-C1B1F850D007}" type="presParOf" srcId="{13A03BB4-0DB0-442B-976D-9E2F662E00AF}" destId="{3EDF1602-9463-4CBD-B73A-623E7C26D306}" srcOrd="8" destOrd="0" presId="urn:microsoft.com/office/officeart/2005/8/layout/radial6"/>
    <dgm:cxn modelId="{0E383115-FF0A-4AFE-8D2C-546794BAC161}" type="presParOf" srcId="{13A03BB4-0DB0-442B-976D-9E2F662E00AF}" destId="{8408641A-5520-4223-B287-2CF3375948FD}" srcOrd="9" destOrd="0" presId="urn:microsoft.com/office/officeart/2005/8/layout/radial6"/>
    <dgm:cxn modelId="{43FCD5AA-C3BB-49B4-B3A4-63DC06355C70}" type="presParOf" srcId="{13A03BB4-0DB0-442B-976D-9E2F662E00AF}" destId="{0D45D63D-91C6-4CBD-9A7E-8B57F668A8E9}" srcOrd="10" destOrd="0" presId="urn:microsoft.com/office/officeart/2005/8/layout/radial6"/>
    <dgm:cxn modelId="{B1557FAE-221F-4DE9-9919-5DC277CBA8FD}" type="presParOf" srcId="{13A03BB4-0DB0-442B-976D-9E2F662E00AF}" destId="{A483A381-D5C5-40BC-AFFB-E4B0A9EBABBB}" srcOrd="11" destOrd="0" presId="urn:microsoft.com/office/officeart/2005/8/layout/radial6"/>
    <dgm:cxn modelId="{2502F296-05E2-4279-8DAF-F1F32DD24D36}" type="presParOf" srcId="{13A03BB4-0DB0-442B-976D-9E2F662E00AF}" destId="{D336E3F1-8B08-444F-A4A5-486A16240F7C}" srcOrd="12" destOrd="0" presId="urn:microsoft.com/office/officeart/2005/8/layout/radial6"/>
    <dgm:cxn modelId="{DA1F2F3F-385E-4F3F-8FF8-A37B4172A326}" type="presParOf" srcId="{13A03BB4-0DB0-442B-976D-9E2F662E00AF}" destId="{2903352A-C723-4D92-8BD1-F54193A752E8}" srcOrd="13" destOrd="0" presId="urn:microsoft.com/office/officeart/2005/8/layout/radial6"/>
    <dgm:cxn modelId="{BDB9674F-10CD-45AE-B3B6-F20F147B03CD}" type="presParOf" srcId="{13A03BB4-0DB0-442B-976D-9E2F662E00AF}" destId="{5E13081B-6CBB-430E-A0FE-BBBFF7C0ACB2}" srcOrd="14" destOrd="0" presId="urn:microsoft.com/office/officeart/2005/8/layout/radial6"/>
    <dgm:cxn modelId="{39FF1744-016A-495F-8DBA-53AD8A273C37}" type="presParOf" srcId="{13A03BB4-0DB0-442B-976D-9E2F662E00AF}" destId="{018C802E-E8EE-41C8-8BAA-B2F01C39DAA2}" srcOrd="15" destOrd="0" presId="urn:microsoft.com/office/officeart/2005/8/layout/radial6"/>
    <dgm:cxn modelId="{95FB50D6-C255-4C1D-939E-FC125CAC9FF6}" type="presParOf" srcId="{13A03BB4-0DB0-442B-976D-9E2F662E00AF}" destId="{1B484103-B5CC-49BB-A3BC-AF799990D8CA}" srcOrd="16" destOrd="0" presId="urn:microsoft.com/office/officeart/2005/8/layout/radial6"/>
    <dgm:cxn modelId="{5E6438AA-E9DF-4A4E-AAB2-A065A685644B}" type="presParOf" srcId="{13A03BB4-0DB0-442B-976D-9E2F662E00AF}" destId="{E46A92E0-CDA0-4752-B399-98C875F8E026}" srcOrd="17" destOrd="0" presId="urn:microsoft.com/office/officeart/2005/8/layout/radial6"/>
    <dgm:cxn modelId="{542436BE-024F-4A9D-9C03-58090867BBC0}" type="presParOf" srcId="{13A03BB4-0DB0-442B-976D-9E2F662E00AF}" destId="{BACDCCE6-32EB-41B6-A9DD-91DC8FD48CB9}" srcOrd="18" destOrd="0" presId="urn:microsoft.com/office/officeart/2005/8/layout/radial6"/>
    <dgm:cxn modelId="{8800050A-B63A-4836-BEDD-B04BF71D4A13}" type="presParOf" srcId="{13A03BB4-0DB0-442B-976D-9E2F662E00AF}" destId="{5356B0E1-8162-4DE2-9CF6-6915C440583D}" srcOrd="19" destOrd="0" presId="urn:microsoft.com/office/officeart/2005/8/layout/radial6"/>
    <dgm:cxn modelId="{6EE4D486-96F7-4786-AAC5-CDB699AF7E87}" type="presParOf" srcId="{13A03BB4-0DB0-442B-976D-9E2F662E00AF}" destId="{C36DBA81-B1B1-4CC7-8B5B-6FA5F77A66FF}" srcOrd="20" destOrd="0" presId="urn:microsoft.com/office/officeart/2005/8/layout/radial6"/>
    <dgm:cxn modelId="{A1E07D90-E05B-4C3F-91D2-732F58CF6F17}" type="presParOf" srcId="{13A03BB4-0DB0-442B-976D-9E2F662E00AF}" destId="{E4C76E3D-688C-4BFE-A395-BDB911363A6E}" srcOrd="21" destOrd="0" presId="urn:microsoft.com/office/officeart/2005/8/layout/radial6"/>
    <dgm:cxn modelId="{0D0BBE3F-1347-40ED-8522-C3A33E8AF739}" type="presParOf" srcId="{13A03BB4-0DB0-442B-976D-9E2F662E00AF}" destId="{2243B9A5-8E15-4393-A3CF-599F3170D614}" srcOrd="22" destOrd="0" presId="urn:microsoft.com/office/officeart/2005/8/layout/radial6"/>
    <dgm:cxn modelId="{2F31DF3E-A211-480C-8772-C2A764778B3F}" type="presParOf" srcId="{13A03BB4-0DB0-442B-976D-9E2F662E00AF}" destId="{24FFE346-36FD-4264-94A6-BC2A279F3788}" srcOrd="23" destOrd="0" presId="urn:microsoft.com/office/officeart/2005/8/layout/radial6"/>
    <dgm:cxn modelId="{BCA3CC4B-075A-4D5C-9E31-BBBAC010BA14}" type="presParOf" srcId="{13A03BB4-0DB0-442B-976D-9E2F662E00AF}" destId="{81C46EE8-CFD4-48B7-B824-CCA63C8B9B22}"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871819-637E-4AF7-AA5F-0358C5F9BF0D}"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ru-RU"/>
        </a:p>
      </dgm:t>
    </dgm:pt>
    <dgm:pt modelId="{D9EDE8BB-DE50-4FBA-8942-C510F3ADD13B}">
      <dgm:prSet phldrT="[Текст]" custT="1">
        <dgm:style>
          <a:lnRef idx="0">
            <a:schemeClr val="accent2"/>
          </a:lnRef>
          <a:fillRef idx="3">
            <a:schemeClr val="accent2"/>
          </a:fillRef>
          <a:effectRef idx="3">
            <a:schemeClr val="accent2"/>
          </a:effectRef>
          <a:fontRef idx="minor">
            <a:schemeClr val="lt1"/>
          </a:fontRef>
        </dgm:style>
      </dgm:prSet>
      <dgm:spPr>
        <a:ln/>
      </dgm:spPr>
      <dgm:t>
        <a:bodyPr/>
        <a:lstStyle/>
        <a:p>
          <a:pPr algn="ctr"/>
          <a:r>
            <a:rPr lang="ru-RU" sz="1600" b="1" dirty="0" smtClean="0">
              <a:latin typeface="+mj-lt"/>
            </a:rPr>
            <a:t>43088,3          тыс. рублей</a:t>
          </a:r>
          <a:endParaRPr lang="ru-RU" sz="1600" b="1" dirty="0">
            <a:latin typeface="+mj-lt"/>
          </a:endParaRPr>
        </a:p>
      </dgm:t>
    </dgm:pt>
    <dgm:pt modelId="{E7EAC63B-3C14-4883-8E8D-03CBAA8D332D}" type="parTrans" cxnId="{B9C59306-464E-4C4B-97A6-D3DFB98D4E00}">
      <dgm:prSet/>
      <dgm:spPr/>
      <dgm:t>
        <a:bodyPr/>
        <a:lstStyle/>
        <a:p>
          <a:endParaRPr lang="ru-RU"/>
        </a:p>
      </dgm:t>
    </dgm:pt>
    <dgm:pt modelId="{775BACBA-B551-4744-8E4D-0F2A32675D1D}" type="sibTrans" cxnId="{B9C59306-464E-4C4B-97A6-D3DFB98D4E00}">
      <dgm:prSet/>
      <dgm:spPr/>
      <dgm:t>
        <a:bodyPr/>
        <a:lstStyle/>
        <a:p>
          <a:endParaRPr lang="ru-RU"/>
        </a:p>
      </dgm:t>
    </dgm:pt>
    <dgm:pt modelId="{0F076BC2-A95B-455D-B57C-E33BAA65B78A}">
      <dgm:prSet phldrT="[Текст]" custT="1">
        <dgm:style>
          <a:lnRef idx="0">
            <a:schemeClr val="accent3"/>
          </a:lnRef>
          <a:fillRef idx="3">
            <a:schemeClr val="accent3"/>
          </a:fillRef>
          <a:effectRef idx="3">
            <a:schemeClr val="accent3"/>
          </a:effectRef>
          <a:fontRef idx="minor">
            <a:schemeClr val="lt1"/>
          </a:fontRef>
        </dgm:style>
      </dgm:prSet>
      <dgm:spPr>
        <a:ln/>
      </dgm:spPr>
      <dgm:t>
        <a:bodyPr/>
        <a:lstStyle/>
        <a:p>
          <a:pPr algn="ctr"/>
          <a:r>
            <a:rPr lang="ru-RU" sz="1600" b="1" dirty="0" smtClean="0">
              <a:latin typeface="+mj-lt"/>
            </a:rPr>
            <a:t>43088,3          тыс. рублей</a:t>
          </a:r>
        </a:p>
      </dgm:t>
    </dgm:pt>
    <dgm:pt modelId="{534FF633-FAE1-4355-850B-3D066F82C0C0}" type="parTrans" cxnId="{30C952CB-665E-4A63-9E1D-62CCEA1BDD9A}">
      <dgm:prSet/>
      <dgm:spPr/>
      <dgm:t>
        <a:bodyPr/>
        <a:lstStyle/>
        <a:p>
          <a:endParaRPr lang="ru-RU"/>
        </a:p>
      </dgm:t>
    </dgm:pt>
    <dgm:pt modelId="{96D562E4-2449-4100-AE7B-20B9241C5A7D}" type="sibTrans" cxnId="{30C952CB-665E-4A63-9E1D-62CCEA1BDD9A}">
      <dgm:prSet/>
      <dgm:spPr/>
      <dgm:t>
        <a:bodyPr/>
        <a:lstStyle/>
        <a:p>
          <a:endParaRPr lang="ru-RU"/>
        </a:p>
      </dgm:t>
    </dgm:pt>
    <dgm:pt modelId="{AFBF439C-19C5-4EFC-B062-B3ACC10A47A6}" type="pres">
      <dgm:prSet presAssocID="{53871819-637E-4AF7-AA5F-0358C5F9BF0D}" presName="diagram" presStyleCnt="0">
        <dgm:presLayoutVars>
          <dgm:dir/>
          <dgm:resizeHandles val="exact"/>
        </dgm:presLayoutVars>
      </dgm:prSet>
      <dgm:spPr/>
      <dgm:t>
        <a:bodyPr/>
        <a:lstStyle/>
        <a:p>
          <a:endParaRPr lang="ru-RU"/>
        </a:p>
      </dgm:t>
    </dgm:pt>
    <dgm:pt modelId="{AF097A6C-ADF6-4340-A34E-C5D685CF0B4A}" type="pres">
      <dgm:prSet presAssocID="{D9EDE8BB-DE50-4FBA-8942-C510F3ADD13B}" presName="arrow" presStyleLbl="node1" presStyleIdx="0" presStyleCnt="2" custRadScaleRad="104941" custRadScaleInc="9719">
        <dgm:presLayoutVars>
          <dgm:bulletEnabled val="1"/>
        </dgm:presLayoutVars>
      </dgm:prSet>
      <dgm:spPr/>
      <dgm:t>
        <a:bodyPr/>
        <a:lstStyle/>
        <a:p>
          <a:endParaRPr lang="ru-RU"/>
        </a:p>
      </dgm:t>
    </dgm:pt>
    <dgm:pt modelId="{6DA26723-175D-48D7-B80E-43A2EA1A9E9B}" type="pres">
      <dgm:prSet presAssocID="{0F076BC2-A95B-455D-B57C-E33BAA65B78A}" presName="arrow" presStyleLbl="node1" presStyleIdx="1" presStyleCnt="2" custRadScaleRad="87892" custRadScaleInc="-897">
        <dgm:presLayoutVars>
          <dgm:bulletEnabled val="1"/>
        </dgm:presLayoutVars>
      </dgm:prSet>
      <dgm:spPr/>
      <dgm:t>
        <a:bodyPr/>
        <a:lstStyle/>
        <a:p>
          <a:endParaRPr lang="ru-RU"/>
        </a:p>
      </dgm:t>
    </dgm:pt>
  </dgm:ptLst>
  <dgm:cxnLst>
    <dgm:cxn modelId="{30C952CB-665E-4A63-9E1D-62CCEA1BDD9A}" srcId="{53871819-637E-4AF7-AA5F-0358C5F9BF0D}" destId="{0F076BC2-A95B-455D-B57C-E33BAA65B78A}" srcOrd="1" destOrd="0" parTransId="{534FF633-FAE1-4355-850B-3D066F82C0C0}" sibTransId="{96D562E4-2449-4100-AE7B-20B9241C5A7D}"/>
    <dgm:cxn modelId="{723F95F4-D031-421E-918D-5D6A69EBF301}" type="presOf" srcId="{0F076BC2-A95B-455D-B57C-E33BAA65B78A}" destId="{6DA26723-175D-48D7-B80E-43A2EA1A9E9B}" srcOrd="0" destOrd="0" presId="urn:microsoft.com/office/officeart/2005/8/layout/arrow5"/>
    <dgm:cxn modelId="{E5A34392-9856-4147-9081-BEF62846BCAB}" type="presOf" srcId="{D9EDE8BB-DE50-4FBA-8942-C510F3ADD13B}" destId="{AF097A6C-ADF6-4340-A34E-C5D685CF0B4A}" srcOrd="0" destOrd="0" presId="urn:microsoft.com/office/officeart/2005/8/layout/arrow5"/>
    <dgm:cxn modelId="{B9C59306-464E-4C4B-97A6-D3DFB98D4E00}" srcId="{53871819-637E-4AF7-AA5F-0358C5F9BF0D}" destId="{D9EDE8BB-DE50-4FBA-8942-C510F3ADD13B}" srcOrd="0" destOrd="0" parTransId="{E7EAC63B-3C14-4883-8E8D-03CBAA8D332D}" sibTransId="{775BACBA-B551-4744-8E4D-0F2A32675D1D}"/>
    <dgm:cxn modelId="{E5D00726-126D-4456-A334-5615F10ABA88}" type="presOf" srcId="{53871819-637E-4AF7-AA5F-0358C5F9BF0D}" destId="{AFBF439C-19C5-4EFC-B062-B3ACC10A47A6}" srcOrd="0" destOrd="0" presId="urn:microsoft.com/office/officeart/2005/8/layout/arrow5"/>
    <dgm:cxn modelId="{52B2F5C5-5A7B-4A29-A883-CA3319F5CD1E}" type="presParOf" srcId="{AFBF439C-19C5-4EFC-B062-B3ACC10A47A6}" destId="{AF097A6C-ADF6-4340-A34E-C5D685CF0B4A}" srcOrd="0" destOrd="0" presId="urn:microsoft.com/office/officeart/2005/8/layout/arrow5"/>
    <dgm:cxn modelId="{5C6FE31D-F4B7-4028-A702-67387CF3D70C}" type="presParOf" srcId="{AFBF439C-19C5-4EFC-B062-B3ACC10A47A6}" destId="{6DA26723-175D-48D7-B80E-43A2EA1A9E9B}" srcOrd="1" destOrd="0" presId="urn:microsoft.com/office/officeart/2005/8/layout/arrow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871819-637E-4AF7-AA5F-0358C5F9BF0D}"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ru-RU"/>
        </a:p>
      </dgm:t>
    </dgm:pt>
    <dgm:pt modelId="{D9EDE8BB-DE50-4FBA-8942-C510F3ADD13B}">
      <dgm:prSet phldrT="[Текст]" custT="1">
        <dgm:style>
          <a:lnRef idx="0">
            <a:schemeClr val="accent2"/>
          </a:lnRef>
          <a:fillRef idx="3">
            <a:schemeClr val="accent2"/>
          </a:fillRef>
          <a:effectRef idx="3">
            <a:schemeClr val="accent2"/>
          </a:effectRef>
          <a:fontRef idx="minor">
            <a:schemeClr val="lt1"/>
          </a:fontRef>
        </dgm:style>
      </dgm:prSet>
      <dgm:spPr>
        <a:ln/>
      </dgm:spPr>
      <dgm:t>
        <a:bodyPr/>
        <a:lstStyle/>
        <a:p>
          <a:pPr algn="ctr"/>
          <a:r>
            <a:rPr lang="ru-RU" sz="1600" b="1" dirty="0" smtClean="0">
              <a:latin typeface="+mj-lt"/>
            </a:rPr>
            <a:t>43088,3          тыс. рублей</a:t>
          </a:r>
          <a:endParaRPr lang="ru-RU" sz="1600" b="1" dirty="0">
            <a:latin typeface="+mj-lt"/>
          </a:endParaRPr>
        </a:p>
      </dgm:t>
    </dgm:pt>
    <dgm:pt modelId="{E7EAC63B-3C14-4883-8E8D-03CBAA8D332D}" type="parTrans" cxnId="{B9C59306-464E-4C4B-97A6-D3DFB98D4E00}">
      <dgm:prSet/>
      <dgm:spPr/>
      <dgm:t>
        <a:bodyPr/>
        <a:lstStyle/>
        <a:p>
          <a:endParaRPr lang="ru-RU"/>
        </a:p>
      </dgm:t>
    </dgm:pt>
    <dgm:pt modelId="{775BACBA-B551-4744-8E4D-0F2A32675D1D}" type="sibTrans" cxnId="{B9C59306-464E-4C4B-97A6-D3DFB98D4E00}">
      <dgm:prSet/>
      <dgm:spPr/>
      <dgm:t>
        <a:bodyPr/>
        <a:lstStyle/>
        <a:p>
          <a:endParaRPr lang="ru-RU"/>
        </a:p>
      </dgm:t>
    </dgm:pt>
    <dgm:pt modelId="{0F076BC2-A95B-455D-B57C-E33BAA65B78A}">
      <dgm:prSet phldrT="[Текст]" custT="1">
        <dgm:style>
          <a:lnRef idx="0">
            <a:schemeClr val="accent3"/>
          </a:lnRef>
          <a:fillRef idx="3">
            <a:schemeClr val="accent3"/>
          </a:fillRef>
          <a:effectRef idx="3">
            <a:schemeClr val="accent3"/>
          </a:effectRef>
          <a:fontRef idx="minor">
            <a:schemeClr val="lt1"/>
          </a:fontRef>
        </dgm:style>
      </dgm:prSet>
      <dgm:spPr>
        <a:ln/>
      </dgm:spPr>
      <dgm:t>
        <a:bodyPr/>
        <a:lstStyle/>
        <a:p>
          <a:pPr algn="ctr"/>
          <a:r>
            <a:rPr lang="ru-RU" sz="1600" b="1" dirty="0" smtClean="0">
              <a:latin typeface="+mj-lt"/>
            </a:rPr>
            <a:t>43088,3          тыс. рублей</a:t>
          </a:r>
        </a:p>
      </dgm:t>
    </dgm:pt>
    <dgm:pt modelId="{534FF633-FAE1-4355-850B-3D066F82C0C0}" type="parTrans" cxnId="{30C952CB-665E-4A63-9E1D-62CCEA1BDD9A}">
      <dgm:prSet/>
      <dgm:spPr/>
      <dgm:t>
        <a:bodyPr/>
        <a:lstStyle/>
        <a:p>
          <a:endParaRPr lang="ru-RU"/>
        </a:p>
      </dgm:t>
    </dgm:pt>
    <dgm:pt modelId="{96D562E4-2449-4100-AE7B-20B9241C5A7D}" type="sibTrans" cxnId="{30C952CB-665E-4A63-9E1D-62CCEA1BDD9A}">
      <dgm:prSet/>
      <dgm:spPr/>
      <dgm:t>
        <a:bodyPr/>
        <a:lstStyle/>
        <a:p>
          <a:endParaRPr lang="ru-RU"/>
        </a:p>
      </dgm:t>
    </dgm:pt>
    <dgm:pt modelId="{AFBF439C-19C5-4EFC-B062-B3ACC10A47A6}" type="pres">
      <dgm:prSet presAssocID="{53871819-637E-4AF7-AA5F-0358C5F9BF0D}" presName="diagram" presStyleCnt="0">
        <dgm:presLayoutVars>
          <dgm:dir/>
          <dgm:resizeHandles val="exact"/>
        </dgm:presLayoutVars>
      </dgm:prSet>
      <dgm:spPr/>
      <dgm:t>
        <a:bodyPr/>
        <a:lstStyle/>
        <a:p>
          <a:endParaRPr lang="ru-RU"/>
        </a:p>
      </dgm:t>
    </dgm:pt>
    <dgm:pt modelId="{AF097A6C-ADF6-4340-A34E-C5D685CF0B4A}" type="pres">
      <dgm:prSet presAssocID="{D9EDE8BB-DE50-4FBA-8942-C510F3ADD13B}" presName="arrow" presStyleLbl="node1" presStyleIdx="0" presStyleCnt="2" custRadScaleRad="104941" custRadScaleInc="9719">
        <dgm:presLayoutVars>
          <dgm:bulletEnabled val="1"/>
        </dgm:presLayoutVars>
      </dgm:prSet>
      <dgm:spPr/>
      <dgm:t>
        <a:bodyPr/>
        <a:lstStyle/>
        <a:p>
          <a:endParaRPr lang="ru-RU"/>
        </a:p>
      </dgm:t>
    </dgm:pt>
    <dgm:pt modelId="{6DA26723-175D-48D7-B80E-43A2EA1A9E9B}" type="pres">
      <dgm:prSet presAssocID="{0F076BC2-A95B-455D-B57C-E33BAA65B78A}" presName="arrow" presStyleLbl="node1" presStyleIdx="1" presStyleCnt="2" custRadScaleRad="87892" custRadScaleInc="-897">
        <dgm:presLayoutVars>
          <dgm:bulletEnabled val="1"/>
        </dgm:presLayoutVars>
      </dgm:prSet>
      <dgm:spPr/>
      <dgm:t>
        <a:bodyPr/>
        <a:lstStyle/>
        <a:p>
          <a:endParaRPr lang="ru-RU"/>
        </a:p>
      </dgm:t>
    </dgm:pt>
  </dgm:ptLst>
  <dgm:cxnLst>
    <dgm:cxn modelId="{30C952CB-665E-4A63-9E1D-62CCEA1BDD9A}" srcId="{53871819-637E-4AF7-AA5F-0358C5F9BF0D}" destId="{0F076BC2-A95B-455D-B57C-E33BAA65B78A}" srcOrd="1" destOrd="0" parTransId="{534FF633-FAE1-4355-850B-3D066F82C0C0}" sibTransId="{96D562E4-2449-4100-AE7B-20B9241C5A7D}"/>
    <dgm:cxn modelId="{8B7BEE72-73EA-454B-8E90-A6A21B422D65}" type="presOf" srcId="{0F076BC2-A95B-455D-B57C-E33BAA65B78A}" destId="{6DA26723-175D-48D7-B80E-43A2EA1A9E9B}" srcOrd="0" destOrd="0" presId="urn:microsoft.com/office/officeart/2005/8/layout/arrow5"/>
    <dgm:cxn modelId="{E06561EF-54BE-41C2-BD9B-9E229B3F82ED}" type="presOf" srcId="{53871819-637E-4AF7-AA5F-0358C5F9BF0D}" destId="{AFBF439C-19C5-4EFC-B062-B3ACC10A47A6}" srcOrd="0" destOrd="0" presId="urn:microsoft.com/office/officeart/2005/8/layout/arrow5"/>
    <dgm:cxn modelId="{B9C59306-464E-4C4B-97A6-D3DFB98D4E00}" srcId="{53871819-637E-4AF7-AA5F-0358C5F9BF0D}" destId="{D9EDE8BB-DE50-4FBA-8942-C510F3ADD13B}" srcOrd="0" destOrd="0" parTransId="{E7EAC63B-3C14-4883-8E8D-03CBAA8D332D}" sibTransId="{775BACBA-B551-4744-8E4D-0F2A32675D1D}"/>
    <dgm:cxn modelId="{D388242B-9086-47F6-87C3-1A0BA2646993}" type="presOf" srcId="{D9EDE8BB-DE50-4FBA-8942-C510F3ADD13B}" destId="{AF097A6C-ADF6-4340-A34E-C5D685CF0B4A}" srcOrd="0" destOrd="0" presId="urn:microsoft.com/office/officeart/2005/8/layout/arrow5"/>
    <dgm:cxn modelId="{5C83FB26-24F1-455B-8916-08465B099430}" type="presParOf" srcId="{AFBF439C-19C5-4EFC-B062-B3ACC10A47A6}" destId="{AF097A6C-ADF6-4340-A34E-C5D685CF0B4A}" srcOrd="0" destOrd="0" presId="urn:microsoft.com/office/officeart/2005/8/layout/arrow5"/>
    <dgm:cxn modelId="{7820761F-B21A-4477-A5D4-F4EE76839A40}" type="presParOf" srcId="{AFBF439C-19C5-4EFC-B062-B3ACC10A47A6}" destId="{6DA26723-175D-48D7-B80E-43A2EA1A9E9B}" srcOrd="1" destOrd="0" presId="urn:microsoft.com/office/officeart/2005/8/layout/arrow5"/>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7E766C-88E1-4ACD-91BA-958F9A571FA7}" type="doc">
      <dgm:prSet loTypeId="urn:microsoft.com/office/officeart/2005/8/layout/vList3#1" loCatId="list" qsTypeId="urn:microsoft.com/office/officeart/2005/8/quickstyle/3d7" qsCatId="3D" csTypeId="urn:microsoft.com/office/officeart/2005/8/colors/colorful4" csCatId="colorful" phldr="1"/>
      <dgm:spPr/>
      <dgm:t>
        <a:bodyPr/>
        <a:lstStyle/>
        <a:p>
          <a:endParaRPr lang="ru-RU"/>
        </a:p>
      </dgm:t>
    </dgm:pt>
    <dgm:pt modelId="{2EF8D5E0-3F5F-4F0D-B18B-9A6B8021E404}">
      <dgm:prSet/>
      <dgm:spPr/>
      <dgm:t>
        <a:bodyPr/>
        <a:lstStyle/>
        <a:p>
          <a:pPr rtl="0"/>
          <a:r>
            <a:rPr lang="ru-RU" dirty="0" smtClean="0"/>
            <a:t>Заработная плата работникам муниципальных учреждений по уровню средней зарплаты по республике  и «дорожной карты, с учетом МРОТ 7500 руб.;</a:t>
          </a:r>
        </a:p>
        <a:p>
          <a:pPr rtl="0"/>
          <a:r>
            <a:rPr lang="ru-RU" dirty="0" smtClean="0"/>
            <a:t>Работникам в органов местного самоуправления предусмотрена  по значениям 2014-2016 годов без индексаций</a:t>
          </a:r>
          <a:endParaRPr lang="ru-RU" dirty="0"/>
        </a:p>
      </dgm:t>
    </dgm:pt>
    <dgm:pt modelId="{8120E034-00F3-4697-AA90-9F8DB9BD0208}" type="parTrans" cxnId="{DE591B48-813D-42C5-9B3A-8653153575BC}">
      <dgm:prSet/>
      <dgm:spPr/>
      <dgm:t>
        <a:bodyPr/>
        <a:lstStyle/>
        <a:p>
          <a:endParaRPr lang="ru-RU"/>
        </a:p>
      </dgm:t>
    </dgm:pt>
    <dgm:pt modelId="{A6D737A1-A3CD-4CEF-A88C-5E2573286B20}" type="sibTrans" cxnId="{DE591B48-813D-42C5-9B3A-8653153575BC}">
      <dgm:prSet/>
      <dgm:spPr/>
      <dgm:t>
        <a:bodyPr/>
        <a:lstStyle/>
        <a:p>
          <a:endParaRPr lang="ru-RU"/>
        </a:p>
      </dgm:t>
    </dgm:pt>
    <dgm:pt modelId="{18DC79B5-0CBB-46B8-A795-0770ED0A739D}">
      <dgm:prSet/>
      <dgm:spPr/>
      <dgm:t>
        <a:bodyPr/>
        <a:lstStyle/>
        <a:p>
          <a:pPr rtl="0"/>
          <a:r>
            <a:rPr lang="ru-RU" dirty="0" smtClean="0"/>
            <a:t>Введение режима экономии  по текущим расходам</a:t>
          </a:r>
          <a:endParaRPr lang="ru-RU" dirty="0"/>
        </a:p>
      </dgm:t>
    </dgm:pt>
    <dgm:pt modelId="{CF3A9B05-9E4F-487A-9345-A1F181B146D7}" type="parTrans" cxnId="{95A4D879-BB42-4533-9367-61774F1B4741}">
      <dgm:prSet/>
      <dgm:spPr/>
      <dgm:t>
        <a:bodyPr/>
        <a:lstStyle/>
        <a:p>
          <a:endParaRPr lang="ru-RU"/>
        </a:p>
      </dgm:t>
    </dgm:pt>
    <dgm:pt modelId="{58F0E34A-24BC-4F73-AA89-B1BBC82E54DF}" type="sibTrans" cxnId="{95A4D879-BB42-4533-9367-61774F1B4741}">
      <dgm:prSet/>
      <dgm:spPr/>
      <dgm:t>
        <a:bodyPr/>
        <a:lstStyle/>
        <a:p>
          <a:endParaRPr lang="ru-RU"/>
        </a:p>
      </dgm:t>
    </dgm:pt>
    <dgm:pt modelId="{F472471A-C865-4F77-B680-EDF4F4AFBC29}">
      <dgm:prSet/>
      <dgm:spPr/>
      <dgm:t>
        <a:bodyPr/>
        <a:lstStyle/>
        <a:p>
          <a:pPr rtl="0"/>
          <a:r>
            <a:rPr lang="ru-RU" dirty="0" smtClean="0"/>
            <a:t>Социальные выплаты гражданам предусмотрены  по уровню 2016 года</a:t>
          </a:r>
          <a:endParaRPr lang="ru-RU" dirty="0"/>
        </a:p>
      </dgm:t>
    </dgm:pt>
    <dgm:pt modelId="{AFF20E2B-C933-43FE-88C2-D8556FE8EC39}" type="parTrans" cxnId="{1321CEA3-A8FE-4C8A-9FB4-45FDBF4614C1}">
      <dgm:prSet/>
      <dgm:spPr/>
      <dgm:t>
        <a:bodyPr/>
        <a:lstStyle/>
        <a:p>
          <a:endParaRPr lang="ru-RU"/>
        </a:p>
      </dgm:t>
    </dgm:pt>
    <dgm:pt modelId="{2E68055F-2EF2-47B9-8DE9-A07ED307FD83}" type="sibTrans" cxnId="{1321CEA3-A8FE-4C8A-9FB4-45FDBF4614C1}">
      <dgm:prSet/>
      <dgm:spPr/>
      <dgm:t>
        <a:bodyPr/>
        <a:lstStyle/>
        <a:p>
          <a:endParaRPr lang="ru-RU"/>
        </a:p>
      </dgm:t>
    </dgm:pt>
    <dgm:pt modelId="{82A4E138-7057-4A2A-9ED4-AAFED2217340}">
      <dgm:prSet/>
      <dgm:spPr/>
      <dgm:t>
        <a:bodyPr/>
        <a:lstStyle/>
        <a:p>
          <a:pPr rtl="0"/>
          <a:r>
            <a:rPr lang="ru-RU" dirty="0" smtClean="0"/>
            <a:t>Индексация расходов на коммунальные услуги</a:t>
          </a:r>
          <a:endParaRPr lang="ru-RU" dirty="0"/>
        </a:p>
      </dgm:t>
    </dgm:pt>
    <dgm:pt modelId="{93E39BC0-C0EF-45E5-89EF-1EA2219F3B45}" type="parTrans" cxnId="{84E467C0-C06A-4FB2-857D-93711DF5A5BD}">
      <dgm:prSet/>
      <dgm:spPr/>
      <dgm:t>
        <a:bodyPr/>
        <a:lstStyle/>
        <a:p>
          <a:endParaRPr lang="ru-RU"/>
        </a:p>
      </dgm:t>
    </dgm:pt>
    <dgm:pt modelId="{30537670-5D44-49C9-936E-0E88CEFDB4EB}" type="sibTrans" cxnId="{84E467C0-C06A-4FB2-857D-93711DF5A5BD}">
      <dgm:prSet/>
      <dgm:spPr/>
      <dgm:t>
        <a:bodyPr/>
        <a:lstStyle/>
        <a:p>
          <a:endParaRPr lang="ru-RU"/>
        </a:p>
      </dgm:t>
    </dgm:pt>
    <dgm:pt modelId="{C03A62B0-39D8-467E-8EC9-606F95A77236}">
      <dgm:prSet/>
      <dgm:spPr/>
      <dgm:t>
        <a:bodyPr/>
        <a:lstStyle/>
        <a:p>
          <a:pPr rtl="0"/>
          <a:r>
            <a:rPr lang="ru-RU" dirty="0" smtClean="0"/>
            <a:t>Программный бюджет  более чем 90 процентов - реализация </a:t>
          </a:r>
        </a:p>
        <a:p>
          <a:pPr rtl="0"/>
          <a:r>
            <a:rPr lang="ru-RU" b="0" dirty="0" smtClean="0"/>
            <a:t>20 </a:t>
          </a:r>
          <a:r>
            <a:rPr lang="ru-RU" dirty="0" smtClean="0"/>
            <a:t>муниципальных  программ</a:t>
          </a:r>
          <a:endParaRPr lang="ru-RU" dirty="0"/>
        </a:p>
      </dgm:t>
    </dgm:pt>
    <dgm:pt modelId="{36CD7D1F-0579-4B46-A166-D5B9CB18E7EE}" type="parTrans" cxnId="{6EA0BF27-368D-4168-A940-C71B82C4155F}">
      <dgm:prSet/>
      <dgm:spPr/>
      <dgm:t>
        <a:bodyPr/>
        <a:lstStyle/>
        <a:p>
          <a:endParaRPr lang="ru-RU"/>
        </a:p>
      </dgm:t>
    </dgm:pt>
    <dgm:pt modelId="{09EA0436-F96A-4FED-AE11-B70C112103C8}" type="sibTrans" cxnId="{6EA0BF27-368D-4168-A940-C71B82C4155F}">
      <dgm:prSet/>
      <dgm:spPr/>
      <dgm:t>
        <a:bodyPr/>
        <a:lstStyle/>
        <a:p>
          <a:endParaRPr lang="ru-RU"/>
        </a:p>
      </dgm:t>
    </dgm:pt>
    <dgm:pt modelId="{493F800E-7B89-42A0-B316-0082331D68DA}" type="pres">
      <dgm:prSet presAssocID="{957E766C-88E1-4ACD-91BA-958F9A571FA7}" presName="linearFlow" presStyleCnt="0">
        <dgm:presLayoutVars>
          <dgm:dir/>
          <dgm:resizeHandles val="exact"/>
        </dgm:presLayoutVars>
      </dgm:prSet>
      <dgm:spPr/>
      <dgm:t>
        <a:bodyPr/>
        <a:lstStyle/>
        <a:p>
          <a:endParaRPr lang="ru-RU"/>
        </a:p>
      </dgm:t>
    </dgm:pt>
    <dgm:pt modelId="{BD2E4B57-ECB9-47AF-8DC7-5BAC7619C149}" type="pres">
      <dgm:prSet presAssocID="{2EF8D5E0-3F5F-4F0D-B18B-9A6B8021E404}" presName="composite" presStyleCnt="0"/>
      <dgm:spPr/>
      <dgm:t>
        <a:bodyPr/>
        <a:lstStyle/>
        <a:p>
          <a:endParaRPr lang="ru-RU"/>
        </a:p>
      </dgm:t>
    </dgm:pt>
    <dgm:pt modelId="{DD4B5F16-E1D4-4A52-9BA1-7501F1FEA2F4}" type="pres">
      <dgm:prSet presAssocID="{2EF8D5E0-3F5F-4F0D-B18B-9A6B8021E404}" presName="imgShp" presStyleLbl="fgImgPlace1" presStyleIdx="0" presStyleCnt="5" custLinFactNeighborX="-80656" custLinFactNeighborY="3951"/>
      <dgm:spPr>
        <a:prstGeom prst="stripedRightArrow">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t>
        <a:bodyPr/>
        <a:lstStyle/>
        <a:p>
          <a:endParaRPr lang="ru-RU"/>
        </a:p>
      </dgm:t>
    </dgm:pt>
    <dgm:pt modelId="{E68EBF9F-B0B2-42A3-B265-4B6B4FAC4B0A}" type="pres">
      <dgm:prSet presAssocID="{2EF8D5E0-3F5F-4F0D-B18B-9A6B8021E404}" presName="txShp" presStyleLbl="node1" presStyleIdx="0" presStyleCnt="5" custScaleX="115009" custScaleY="147457" custLinFactNeighborX="6442" custLinFactNeighborY="-184">
        <dgm:presLayoutVars>
          <dgm:bulletEnabled val="1"/>
        </dgm:presLayoutVars>
      </dgm:prSet>
      <dgm:spPr/>
      <dgm:t>
        <a:bodyPr/>
        <a:lstStyle/>
        <a:p>
          <a:endParaRPr lang="ru-RU"/>
        </a:p>
      </dgm:t>
    </dgm:pt>
    <dgm:pt modelId="{4F9BEFB9-8F86-4126-8542-C9FE7819B89A}" type="pres">
      <dgm:prSet presAssocID="{A6D737A1-A3CD-4CEF-A88C-5E2573286B20}" presName="spacing" presStyleCnt="0"/>
      <dgm:spPr/>
      <dgm:t>
        <a:bodyPr/>
        <a:lstStyle/>
        <a:p>
          <a:endParaRPr lang="ru-RU"/>
        </a:p>
      </dgm:t>
    </dgm:pt>
    <dgm:pt modelId="{BD9C3F6E-629C-4EFD-8E0C-EC83052F7ED2}" type="pres">
      <dgm:prSet presAssocID="{18DC79B5-0CBB-46B8-A795-0770ED0A739D}" presName="composite" presStyleCnt="0"/>
      <dgm:spPr/>
      <dgm:t>
        <a:bodyPr/>
        <a:lstStyle/>
        <a:p>
          <a:endParaRPr lang="ru-RU"/>
        </a:p>
      </dgm:t>
    </dgm:pt>
    <dgm:pt modelId="{B10D90D5-12B9-4DDA-BECA-70358D1683C6}" type="pres">
      <dgm:prSet presAssocID="{18DC79B5-0CBB-46B8-A795-0770ED0A739D}" presName="imgShp" presStyleLbl="fgImgPlace1" presStyleIdx="1" presStyleCnt="5" custScaleY="102301" custLinFactNeighborX="-80894" custLinFactNeighborY="-6445"/>
      <dgm:spPr>
        <a:prstGeom prst="stripedRightArrow">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9000" r="-19000"/>
          </a:stretch>
        </a:blipFill>
      </dgm:spPr>
      <dgm:t>
        <a:bodyPr/>
        <a:lstStyle/>
        <a:p>
          <a:endParaRPr lang="ru-RU"/>
        </a:p>
      </dgm:t>
    </dgm:pt>
    <dgm:pt modelId="{D2CBA91C-3EAF-4865-AB05-B83071FB0217}" type="pres">
      <dgm:prSet presAssocID="{18DC79B5-0CBB-46B8-A795-0770ED0A739D}" presName="txShp" presStyleLbl="node1" presStyleIdx="1" presStyleCnt="5" custScaleX="114075" custScaleY="75122" custLinFactNeighborX="8364" custLinFactNeighborY="-3929">
        <dgm:presLayoutVars>
          <dgm:bulletEnabled val="1"/>
        </dgm:presLayoutVars>
      </dgm:prSet>
      <dgm:spPr/>
      <dgm:t>
        <a:bodyPr/>
        <a:lstStyle/>
        <a:p>
          <a:endParaRPr lang="ru-RU"/>
        </a:p>
      </dgm:t>
    </dgm:pt>
    <dgm:pt modelId="{7B08B307-AE07-4EBB-B926-C9E24B5EB068}" type="pres">
      <dgm:prSet presAssocID="{58F0E34A-24BC-4F73-AA89-B1BBC82E54DF}" presName="spacing" presStyleCnt="0"/>
      <dgm:spPr/>
      <dgm:t>
        <a:bodyPr/>
        <a:lstStyle/>
        <a:p>
          <a:endParaRPr lang="ru-RU"/>
        </a:p>
      </dgm:t>
    </dgm:pt>
    <dgm:pt modelId="{6BAE8EF2-4F84-48A7-8AB5-109933CA20D6}" type="pres">
      <dgm:prSet presAssocID="{F472471A-C865-4F77-B680-EDF4F4AFBC29}" presName="composite" presStyleCnt="0"/>
      <dgm:spPr/>
      <dgm:t>
        <a:bodyPr/>
        <a:lstStyle/>
        <a:p>
          <a:endParaRPr lang="ru-RU"/>
        </a:p>
      </dgm:t>
    </dgm:pt>
    <dgm:pt modelId="{BB2CB81F-62BA-4A93-BFCF-8AC760FDE077}" type="pres">
      <dgm:prSet presAssocID="{F472471A-C865-4F77-B680-EDF4F4AFBC29}" presName="imgShp" presStyleLbl="fgImgPlace1" presStyleIdx="2" presStyleCnt="5" custLinFactNeighborX="-85223" custLinFactNeighborY="-19117"/>
      <dgm:spPr>
        <a:prstGeom prst="stripedRightArrow">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t>
        <a:bodyPr/>
        <a:lstStyle/>
        <a:p>
          <a:endParaRPr lang="ru-RU"/>
        </a:p>
      </dgm:t>
    </dgm:pt>
    <dgm:pt modelId="{3309EFFB-95F2-4279-9FE1-9952759EB726}" type="pres">
      <dgm:prSet presAssocID="{F472471A-C865-4F77-B680-EDF4F4AFBC29}" presName="txShp" presStyleLbl="node1" presStyleIdx="2" presStyleCnt="5" custScaleX="114725" custScaleY="118838" custLinFactNeighborX="8218" custLinFactNeighborY="-13445">
        <dgm:presLayoutVars>
          <dgm:bulletEnabled val="1"/>
        </dgm:presLayoutVars>
      </dgm:prSet>
      <dgm:spPr/>
      <dgm:t>
        <a:bodyPr/>
        <a:lstStyle/>
        <a:p>
          <a:endParaRPr lang="ru-RU"/>
        </a:p>
      </dgm:t>
    </dgm:pt>
    <dgm:pt modelId="{CCD511C1-E86C-4E89-AAF7-4E3823BED56C}" type="pres">
      <dgm:prSet presAssocID="{2E68055F-2EF2-47B9-8DE9-A07ED307FD83}" presName="spacing" presStyleCnt="0"/>
      <dgm:spPr/>
      <dgm:t>
        <a:bodyPr/>
        <a:lstStyle/>
        <a:p>
          <a:endParaRPr lang="ru-RU"/>
        </a:p>
      </dgm:t>
    </dgm:pt>
    <dgm:pt modelId="{310A64D6-2395-4F3C-A182-4B337D955CEB}" type="pres">
      <dgm:prSet presAssocID="{82A4E138-7057-4A2A-9ED4-AAFED2217340}" presName="composite" presStyleCnt="0"/>
      <dgm:spPr/>
      <dgm:t>
        <a:bodyPr/>
        <a:lstStyle/>
        <a:p>
          <a:endParaRPr lang="ru-RU"/>
        </a:p>
      </dgm:t>
    </dgm:pt>
    <dgm:pt modelId="{0C097AE2-17B1-4934-9CCB-4F152D1B1865}" type="pres">
      <dgm:prSet presAssocID="{82A4E138-7057-4A2A-9ED4-AAFED2217340}" presName="imgShp" presStyleLbl="fgImgPlace1" presStyleIdx="3" presStyleCnt="5" custLinFactNeighborX="-85223" custLinFactNeighborY="-21373"/>
      <dgm:spPr>
        <a:prstGeom prst="stripedRightArrow">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t>
        <a:bodyPr/>
        <a:lstStyle/>
        <a:p>
          <a:endParaRPr lang="ru-RU"/>
        </a:p>
      </dgm:t>
    </dgm:pt>
    <dgm:pt modelId="{A0D485B2-4F8E-46CC-8138-3130072F8E6A}" type="pres">
      <dgm:prSet presAssocID="{82A4E138-7057-4A2A-9ED4-AAFED2217340}" presName="txShp" presStyleLbl="node1" presStyleIdx="3" presStyleCnt="5" custScaleX="114724" custLinFactNeighborX="9994" custLinFactNeighborY="-27214">
        <dgm:presLayoutVars>
          <dgm:bulletEnabled val="1"/>
        </dgm:presLayoutVars>
      </dgm:prSet>
      <dgm:spPr/>
      <dgm:t>
        <a:bodyPr/>
        <a:lstStyle/>
        <a:p>
          <a:endParaRPr lang="ru-RU"/>
        </a:p>
      </dgm:t>
    </dgm:pt>
    <dgm:pt modelId="{1CD7B6F5-2F45-4D5F-BF28-72925095B04D}" type="pres">
      <dgm:prSet presAssocID="{30537670-5D44-49C9-936E-0E88CEFDB4EB}" presName="spacing" presStyleCnt="0"/>
      <dgm:spPr/>
      <dgm:t>
        <a:bodyPr/>
        <a:lstStyle/>
        <a:p>
          <a:endParaRPr lang="ru-RU"/>
        </a:p>
      </dgm:t>
    </dgm:pt>
    <dgm:pt modelId="{DDB48568-5783-4037-AA86-B350FB08B449}" type="pres">
      <dgm:prSet presAssocID="{C03A62B0-39D8-467E-8EC9-606F95A77236}" presName="composite" presStyleCnt="0"/>
      <dgm:spPr/>
      <dgm:t>
        <a:bodyPr/>
        <a:lstStyle/>
        <a:p>
          <a:endParaRPr lang="ru-RU"/>
        </a:p>
      </dgm:t>
    </dgm:pt>
    <dgm:pt modelId="{488DD336-AF89-4006-891F-38C3D607726E}" type="pres">
      <dgm:prSet presAssocID="{C03A62B0-39D8-467E-8EC9-606F95A77236}" presName="imgShp" presStyleLbl="fgImgPlace1" presStyleIdx="4" presStyleCnt="5" custLinFactNeighborX="-85223" custLinFactNeighborY="-23628"/>
      <dgm:spPr>
        <a:prstGeom prst="stripedRightArrow">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t>
        <a:bodyPr/>
        <a:lstStyle/>
        <a:p>
          <a:endParaRPr lang="ru-RU"/>
        </a:p>
      </dgm:t>
    </dgm:pt>
    <dgm:pt modelId="{27218B0C-BADC-4358-9482-F04A0DC88A21}" type="pres">
      <dgm:prSet presAssocID="{C03A62B0-39D8-467E-8EC9-606F95A77236}" presName="txShp" presStyleLbl="node1" presStyleIdx="4" presStyleCnt="5" custScaleX="114724" custLinFactNeighborX="8326" custLinFactNeighborY="-29869">
        <dgm:presLayoutVars>
          <dgm:bulletEnabled val="1"/>
        </dgm:presLayoutVars>
      </dgm:prSet>
      <dgm:spPr/>
      <dgm:t>
        <a:bodyPr/>
        <a:lstStyle/>
        <a:p>
          <a:endParaRPr lang="ru-RU"/>
        </a:p>
      </dgm:t>
    </dgm:pt>
  </dgm:ptLst>
  <dgm:cxnLst>
    <dgm:cxn modelId="{95A4D879-BB42-4533-9367-61774F1B4741}" srcId="{957E766C-88E1-4ACD-91BA-958F9A571FA7}" destId="{18DC79B5-0CBB-46B8-A795-0770ED0A739D}" srcOrd="1" destOrd="0" parTransId="{CF3A9B05-9E4F-487A-9345-A1F181B146D7}" sibTransId="{58F0E34A-24BC-4F73-AA89-B1BBC82E54DF}"/>
    <dgm:cxn modelId="{84E467C0-C06A-4FB2-857D-93711DF5A5BD}" srcId="{957E766C-88E1-4ACD-91BA-958F9A571FA7}" destId="{82A4E138-7057-4A2A-9ED4-AAFED2217340}" srcOrd="3" destOrd="0" parTransId="{93E39BC0-C0EF-45E5-89EF-1EA2219F3B45}" sibTransId="{30537670-5D44-49C9-936E-0E88CEFDB4EB}"/>
    <dgm:cxn modelId="{FA7A6589-ECDA-4E1C-BCE9-7B1CD3EF4B23}" type="presOf" srcId="{F472471A-C865-4F77-B680-EDF4F4AFBC29}" destId="{3309EFFB-95F2-4279-9FE1-9952759EB726}" srcOrd="0" destOrd="0" presId="urn:microsoft.com/office/officeart/2005/8/layout/vList3#1"/>
    <dgm:cxn modelId="{DE591B48-813D-42C5-9B3A-8653153575BC}" srcId="{957E766C-88E1-4ACD-91BA-958F9A571FA7}" destId="{2EF8D5E0-3F5F-4F0D-B18B-9A6B8021E404}" srcOrd="0" destOrd="0" parTransId="{8120E034-00F3-4697-AA90-9F8DB9BD0208}" sibTransId="{A6D737A1-A3CD-4CEF-A88C-5E2573286B20}"/>
    <dgm:cxn modelId="{A684C0AA-716E-434D-B0B5-0DF92387D5A8}" type="presOf" srcId="{82A4E138-7057-4A2A-9ED4-AAFED2217340}" destId="{A0D485B2-4F8E-46CC-8138-3130072F8E6A}" srcOrd="0" destOrd="0" presId="urn:microsoft.com/office/officeart/2005/8/layout/vList3#1"/>
    <dgm:cxn modelId="{6EA0BF27-368D-4168-A940-C71B82C4155F}" srcId="{957E766C-88E1-4ACD-91BA-958F9A571FA7}" destId="{C03A62B0-39D8-467E-8EC9-606F95A77236}" srcOrd="4" destOrd="0" parTransId="{36CD7D1F-0579-4B46-A166-D5B9CB18E7EE}" sibTransId="{09EA0436-F96A-4FED-AE11-B70C112103C8}"/>
    <dgm:cxn modelId="{E1E1C2EF-31EA-4295-AB3F-00645D6EE35D}" type="presOf" srcId="{C03A62B0-39D8-467E-8EC9-606F95A77236}" destId="{27218B0C-BADC-4358-9482-F04A0DC88A21}" srcOrd="0" destOrd="0" presId="urn:microsoft.com/office/officeart/2005/8/layout/vList3#1"/>
    <dgm:cxn modelId="{9AE917C9-AFBB-4D06-82CA-CE7B4B18643E}" type="presOf" srcId="{18DC79B5-0CBB-46B8-A795-0770ED0A739D}" destId="{D2CBA91C-3EAF-4865-AB05-B83071FB0217}" srcOrd="0" destOrd="0" presId="urn:microsoft.com/office/officeart/2005/8/layout/vList3#1"/>
    <dgm:cxn modelId="{4E1EBBB1-44C6-4072-A827-0E2131FAC81D}" type="presOf" srcId="{2EF8D5E0-3F5F-4F0D-B18B-9A6B8021E404}" destId="{E68EBF9F-B0B2-42A3-B265-4B6B4FAC4B0A}" srcOrd="0" destOrd="0" presId="urn:microsoft.com/office/officeart/2005/8/layout/vList3#1"/>
    <dgm:cxn modelId="{4354FCB0-0458-4B6C-9EA5-427D4521FF48}" type="presOf" srcId="{957E766C-88E1-4ACD-91BA-958F9A571FA7}" destId="{493F800E-7B89-42A0-B316-0082331D68DA}" srcOrd="0" destOrd="0" presId="urn:microsoft.com/office/officeart/2005/8/layout/vList3#1"/>
    <dgm:cxn modelId="{1321CEA3-A8FE-4C8A-9FB4-45FDBF4614C1}" srcId="{957E766C-88E1-4ACD-91BA-958F9A571FA7}" destId="{F472471A-C865-4F77-B680-EDF4F4AFBC29}" srcOrd="2" destOrd="0" parTransId="{AFF20E2B-C933-43FE-88C2-D8556FE8EC39}" sibTransId="{2E68055F-2EF2-47B9-8DE9-A07ED307FD83}"/>
    <dgm:cxn modelId="{A8E99887-8D7C-4046-A7A3-5DA7057DBD05}" type="presParOf" srcId="{493F800E-7B89-42A0-B316-0082331D68DA}" destId="{BD2E4B57-ECB9-47AF-8DC7-5BAC7619C149}" srcOrd="0" destOrd="0" presId="urn:microsoft.com/office/officeart/2005/8/layout/vList3#1"/>
    <dgm:cxn modelId="{060EA1D1-133B-42E9-B579-0D068F63FE5D}" type="presParOf" srcId="{BD2E4B57-ECB9-47AF-8DC7-5BAC7619C149}" destId="{DD4B5F16-E1D4-4A52-9BA1-7501F1FEA2F4}" srcOrd="0" destOrd="0" presId="urn:microsoft.com/office/officeart/2005/8/layout/vList3#1"/>
    <dgm:cxn modelId="{F819BACA-1BD1-45E0-8C8C-3C0E1E853F84}" type="presParOf" srcId="{BD2E4B57-ECB9-47AF-8DC7-5BAC7619C149}" destId="{E68EBF9F-B0B2-42A3-B265-4B6B4FAC4B0A}" srcOrd="1" destOrd="0" presId="urn:microsoft.com/office/officeart/2005/8/layout/vList3#1"/>
    <dgm:cxn modelId="{D00955F7-1987-4381-B2A4-A66F1E86E957}" type="presParOf" srcId="{493F800E-7B89-42A0-B316-0082331D68DA}" destId="{4F9BEFB9-8F86-4126-8542-C9FE7819B89A}" srcOrd="1" destOrd="0" presId="urn:microsoft.com/office/officeart/2005/8/layout/vList3#1"/>
    <dgm:cxn modelId="{9EC61415-A013-409C-8389-C701429072ED}" type="presParOf" srcId="{493F800E-7B89-42A0-B316-0082331D68DA}" destId="{BD9C3F6E-629C-4EFD-8E0C-EC83052F7ED2}" srcOrd="2" destOrd="0" presId="urn:microsoft.com/office/officeart/2005/8/layout/vList3#1"/>
    <dgm:cxn modelId="{E0113A35-0E39-4830-9A90-1596D3B08B85}" type="presParOf" srcId="{BD9C3F6E-629C-4EFD-8E0C-EC83052F7ED2}" destId="{B10D90D5-12B9-4DDA-BECA-70358D1683C6}" srcOrd="0" destOrd="0" presId="urn:microsoft.com/office/officeart/2005/8/layout/vList3#1"/>
    <dgm:cxn modelId="{8608BEA3-B956-4C5E-977C-0B0257A45EF8}" type="presParOf" srcId="{BD9C3F6E-629C-4EFD-8E0C-EC83052F7ED2}" destId="{D2CBA91C-3EAF-4865-AB05-B83071FB0217}" srcOrd="1" destOrd="0" presId="urn:microsoft.com/office/officeart/2005/8/layout/vList3#1"/>
    <dgm:cxn modelId="{E64E1BDB-D184-4B50-BFD8-3D57C89A3F0F}" type="presParOf" srcId="{493F800E-7B89-42A0-B316-0082331D68DA}" destId="{7B08B307-AE07-4EBB-B926-C9E24B5EB068}" srcOrd="3" destOrd="0" presId="urn:microsoft.com/office/officeart/2005/8/layout/vList3#1"/>
    <dgm:cxn modelId="{7A92B428-082E-4070-A19F-0AAF0522BED1}" type="presParOf" srcId="{493F800E-7B89-42A0-B316-0082331D68DA}" destId="{6BAE8EF2-4F84-48A7-8AB5-109933CA20D6}" srcOrd="4" destOrd="0" presId="urn:microsoft.com/office/officeart/2005/8/layout/vList3#1"/>
    <dgm:cxn modelId="{BAD1C06F-D9B5-4917-A19B-1903E81C63EA}" type="presParOf" srcId="{6BAE8EF2-4F84-48A7-8AB5-109933CA20D6}" destId="{BB2CB81F-62BA-4A93-BFCF-8AC760FDE077}" srcOrd="0" destOrd="0" presId="urn:microsoft.com/office/officeart/2005/8/layout/vList3#1"/>
    <dgm:cxn modelId="{E5E38065-B75A-42F0-A008-662780050F22}" type="presParOf" srcId="{6BAE8EF2-4F84-48A7-8AB5-109933CA20D6}" destId="{3309EFFB-95F2-4279-9FE1-9952759EB726}" srcOrd="1" destOrd="0" presId="urn:microsoft.com/office/officeart/2005/8/layout/vList3#1"/>
    <dgm:cxn modelId="{13F4BE7D-6CB8-4BFD-A9FE-C132EA5D1884}" type="presParOf" srcId="{493F800E-7B89-42A0-B316-0082331D68DA}" destId="{CCD511C1-E86C-4E89-AAF7-4E3823BED56C}" srcOrd="5" destOrd="0" presId="urn:microsoft.com/office/officeart/2005/8/layout/vList3#1"/>
    <dgm:cxn modelId="{BA8E687A-471A-46AB-933B-30228AC0EB03}" type="presParOf" srcId="{493F800E-7B89-42A0-B316-0082331D68DA}" destId="{310A64D6-2395-4F3C-A182-4B337D955CEB}" srcOrd="6" destOrd="0" presId="urn:microsoft.com/office/officeart/2005/8/layout/vList3#1"/>
    <dgm:cxn modelId="{4893B352-2042-49C8-9B81-BDDC64AECB5B}" type="presParOf" srcId="{310A64D6-2395-4F3C-A182-4B337D955CEB}" destId="{0C097AE2-17B1-4934-9CCB-4F152D1B1865}" srcOrd="0" destOrd="0" presId="urn:microsoft.com/office/officeart/2005/8/layout/vList3#1"/>
    <dgm:cxn modelId="{D5DE62CF-180D-424C-90B3-43C35ACEC5A6}" type="presParOf" srcId="{310A64D6-2395-4F3C-A182-4B337D955CEB}" destId="{A0D485B2-4F8E-46CC-8138-3130072F8E6A}" srcOrd="1" destOrd="0" presId="urn:microsoft.com/office/officeart/2005/8/layout/vList3#1"/>
    <dgm:cxn modelId="{DAE7C08A-ADB2-4676-9BC0-0EFF6B8B18F6}" type="presParOf" srcId="{493F800E-7B89-42A0-B316-0082331D68DA}" destId="{1CD7B6F5-2F45-4D5F-BF28-72925095B04D}" srcOrd="7" destOrd="0" presId="urn:microsoft.com/office/officeart/2005/8/layout/vList3#1"/>
    <dgm:cxn modelId="{EA491081-87D7-4661-A2BE-790EB4CAB393}" type="presParOf" srcId="{493F800E-7B89-42A0-B316-0082331D68DA}" destId="{DDB48568-5783-4037-AA86-B350FB08B449}" srcOrd="8" destOrd="0" presId="urn:microsoft.com/office/officeart/2005/8/layout/vList3#1"/>
    <dgm:cxn modelId="{C74A8362-7A56-4A93-97DE-F2295B825C92}" type="presParOf" srcId="{DDB48568-5783-4037-AA86-B350FB08B449}" destId="{488DD336-AF89-4006-891F-38C3D607726E}" srcOrd="0" destOrd="0" presId="urn:microsoft.com/office/officeart/2005/8/layout/vList3#1"/>
    <dgm:cxn modelId="{94862751-6FAA-4FDD-A226-29FC655170FF}" type="presParOf" srcId="{DDB48568-5783-4037-AA86-B350FB08B449}" destId="{27218B0C-BADC-4358-9482-F04A0DC88A21}" srcOrd="1" destOrd="0" presId="urn:microsoft.com/office/officeart/2005/8/layout/vList3#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6B17FB-672A-4BF8-99B4-7F0F276DC707}"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ru-RU"/>
        </a:p>
      </dgm:t>
    </dgm:pt>
    <dgm:pt modelId="{0C51D382-C8C9-4C02-B572-2017C823F7D9}">
      <dgm:prSet phldrT="[Текст]" custT="1"/>
      <dgm:spPr>
        <a:gradFill rotWithShape="0">
          <a:gsLst>
            <a:gs pos="0">
              <a:srgbClr val="5E9EFF"/>
            </a:gs>
            <a:gs pos="39999">
              <a:srgbClr val="85C2FF"/>
            </a:gs>
            <a:gs pos="70000">
              <a:srgbClr val="C4D6EB"/>
            </a:gs>
            <a:gs pos="100000">
              <a:srgbClr val="FFEBFA"/>
            </a:gs>
          </a:gsLst>
          <a:lin ang="5400000" scaled="0"/>
        </a:gradFill>
      </dgm:spPr>
      <dgm:t>
        <a:bodyPr/>
        <a:lstStyle/>
        <a:p>
          <a:r>
            <a:rPr lang="ru-RU" sz="900" b="1" dirty="0" smtClean="0">
              <a:solidFill>
                <a:schemeClr val="tx2">
                  <a:lumMod val="50000"/>
                </a:schemeClr>
              </a:solidFill>
            </a:rPr>
            <a:t>Дотации бюджетам муниципальных районов</a:t>
          </a:r>
        </a:p>
        <a:p>
          <a:endParaRPr lang="ru-RU" sz="800" b="1" dirty="0" smtClean="0">
            <a:solidFill>
              <a:schemeClr val="tx2">
                <a:lumMod val="50000"/>
              </a:schemeClr>
            </a:solidFill>
          </a:endParaRPr>
        </a:p>
        <a:p>
          <a:endParaRPr lang="ru-RU" sz="800" b="1" dirty="0">
            <a:solidFill>
              <a:schemeClr val="tx2">
                <a:lumMod val="50000"/>
              </a:schemeClr>
            </a:solidFill>
          </a:endParaRPr>
        </a:p>
      </dgm:t>
    </dgm:pt>
    <dgm:pt modelId="{70D6576C-3E9E-4261-A23E-5AE0312FC31A}" type="parTrans" cxnId="{76C021F6-A80A-48F8-BAE1-E62D5D66AF6A}">
      <dgm:prSet/>
      <dgm:spPr/>
      <dgm:t>
        <a:bodyPr/>
        <a:lstStyle/>
        <a:p>
          <a:endParaRPr lang="ru-RU"/>
        </a:p>
      </dgm:t>
    </dgm:pt>
    <dgm:pt modelId="{8053E917-BD89-44F9-AF7E-730FE824AFF0}" type="sibTrans" cxnId="{76C021F6-A80A-48F8-BAE1-E62D5D66AF6A}">
      <dgm:prSet/>
      <dgm:spPr/>
      <dgm:t>
        <a:bodyPr/>
        <a:lstStyle/>
        <a:p>
          <a:endParaRPr lang="ru-RU"/>
        </a:p>
      </dgm:t>
    </dgm:pt>
    <dgm:pt modelId="{2D808305-CBAB-4FF0-91B7-2B663665B1BD}">
      <dgm:prSet phldrT="[Текст]" custT="1"/>
      <dgm:spPr>
        <a:gradFill rotWithShape="0">
          <a:gsLst>
            <a:gs pos="0">
              <a:srgbClr val="5E9EFF"/>
            </a:gs>
            <a:gs pos="39999">
              <a:srgbClr val="85C2FF"/>
            </a:gs>
            <a:gs pos="70000">
              <a:srgbClr val="C4D6EB"/>
            </a:gs>
            <a:gs pos="100000">
              <a:srgbClr val="FFEBFA"/>
            </a:gs>
          </a:gsLst>
          <a:lin ang="5400000" scaled="0"/>
        </a:gradFill>
      </dgm:spPr>
      <dgm:t>
        <a:bodyPr/>
        <a:lstStyle/>
        <a:p>
          <a:r>
            <a:rPr lang="ru-RU" sz="900" b="1" dirty="0" smtClean="0">
              <a:solidFill>
                <a:schemeClr val="tx2">
                  <a:lumMod val="50000"/>
                </a:schemeClr>
              </a:solidFill>
            </a:rPr>
            <a:t>Субвенции бюджетам муниципальных районов</a:t>
          </a:r>
        </a:p>
        <a:p>
          <a:endParaRPr lang="ru-RU" sz="800" b="1" dirty="0" smtClean="0">
            <a:solidFill>
              <a:schemeClr val="tx2">
                <a:lumMod val="50000"/>
              </a:schemeClr>
            </a:solidFill>
          </a:endParaRPr>
        </a:p>
        <a:p>
          <a:r>
            <a:rPr lang="ru-RU" sz="800" b="1" dirty="0" smtClean="0">
              <a:solidFill>
                <a:schemeClr val="tx2">
                  <a:lumMod val="50000"/>
                </a:schemeClr>
              </a:solidFill>
            </a:rPr>
            <a:t> </a:t>
          </a:r>
          <a:endParaRPr lang="ru-RU" sz="800" b="1" dirty="0">
            <a:solidFill>
              <a:schemeClr val="tx2">
                <a:lumMod val="50000"/>
              </a:schemeClr>
            </a:solidFill>
          </a:endParaRPr>
        </a:p>
      </dgm:t>
    </dgm:pt>
    <dgm:pt modelId="{86338758-BA5B-4129-A726-E6F727AF4861}" type="parTrans" cxnId="{4976AA53-9839-4E3F-AA79-E329CD2B5E6D}">
      <dgm:prSet/>
      <dgm:spPr/>
      <dgm:t>
        <a:bodyPr/>
        <a:lstStyle/>
        <a:p>
          <a:endParaRPr lang="ru-RU"/>
        </a:p>
      </dgm:t>
    </dgm:pt>
    <dgm:pt modelId="{1A67EFDB-F993-4B4F-816D-A9CD6AF3F11F}" type="sibTrans" cxnId="{4976AA53-9839-4E3F-AA79-E329CD2B5E6D}">
      <dgm:prSet/>
      <dgm:spPr/>
      <dgm:t>
        <a:bodyPr/>
        <a:lstStyle/>
        <a:p>
          <a:endParaRPr lang="ru-RU"/>
        </a:p>
      </dgm:t>
    </dgm:pt>
    <dgm:pt modelId="{B9BBAB0E-FE3E-496C-9712-45AEC762FEE0}">
      <dgm:prSet phldrT="[Текст]"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r>
            <a:rPr lang="ru-RU" sz="1000" b="1" dirty="0" smtClean="0"/>
            <a:t>499899,4</a:t>
          </a:r>
          <a:endParaRPr lang="ru-RU" sz="1000" dirty="0"/>
        </a:p>
      </dgm:t>
    </dgm:pt>
    <dgm:pt modelId="{A987530E-06A1-4359-9AB8-26F4A4AE6595}" type="parTrans" cxnId="{D17CB892-81F0-4834-8889-CC4EC0156CD7}">
      <dgm:prSet/>
      <dgm:spPr/>
      <dgm:t>
        <a:bodyPr/>
        <a:lstStyle/>
        <a:p>
          <a:endParaRPr lang="ru-RU"/>
        </a:p>
      </dgm:t>
    </dgm:pt>
    <dgm:pt modelId="{0DF862C3-9971-47B7-A2AE-1A5D57027DD2}" type="sibTrans" cxnId="{D17CB892-81F0-4834-8889-CC4EC0156CD7}">
      <dgm:prSet/>
      <dgm:spPr/>
      <dgm:t>
        <a:bodyPr/>
        <a:lstStyle/>
        <a:p>
          <a:endParaRPr lang="ru-RU"/>
        </a:p>
      </dgm:t>
    </dgm:pt>
    <dgm:pt modelId="{5DED9EB4-B0D4-4846-964E-61020B2B1A95}">
      <dgm:prSet phldrT="[Текст]" custT="1"/>
      <dgm:spPr>
        <a:gradFill rotWithShape="0">
          <a:gsLst>
            <a:gs pos="0">
              <a:srgbClr val="5E9EFF"/>
            </a:gs>
            <a:gs pos="39999">
              <a:srgbClr val="85C2FF"/>
            </a:gs>
            <a:gs pos="70000">
              <a:srgbClr val="C4D6EB"/>
            </a:gs>
            <a:gs pos="100000">
              <a:srgbClr val="FFEBFA"/>
            </a:gs>
          </a:gsLst>
          <a:lin ang="5400000" scaled="0"/>
        </a:gradFill>
      </dgm:spPr>
      <dgm:t>
        <a:bodyPr/>
        <a:lstStyle/>
        <a:p>
          <a:endParaRPr lang="ru-RU" sz="800" dirty="0" smtClean="0"/>
        </a:p>
        <a:p>
          <a:r>
            <a:rPr lang="ru-RU" sz="900" b="1" dirty="0" smtClean="0">
              <a:solidFill>
                <a:schemeClr val="tx2">
                  <a:lumMod val="50000"/>
                </a:schemeClr>
              </a:solidFill>
            </a:rPr>
            <a:t>Иные межбюджетные трансферты</a:t>
          </a:r>
          <a:endParaRPr lang="ru-RU" sz="900" b="1" dirty="0">
            <a:solidFill>
              <a:schemeClr val="tx2">
                <a:lumMod val="50000"/>
              </a:schemeClr>
            </a:solidFill>
          </a:endParaRPr>
        </a:p>
      </dgm:t>
    </dgm:pt>
    <dgm:pt modelId="{0572894B-611A-4688-B450-F19C7E3B946A}" type="parTrans" cxnId="{C4E5734D-8118-4233-9ACF-3587C99A7D07}">
      <dgm:prSet/>
      <dgm:spPr/>
      <dgm:t>
        <a:bodyPr/>
        <a:lstStyle/>
        <a:p>
          <a:endParaRPr lang="ru-RU"/>
        </a:p>
      </dgm:t>
    </dgm:pt>
    <dgm:pt modelId="{44F8549D-4C81-4F48-9D06-AB37E2E82BD8}" type="sibTrans" cxnId="{C4E5734D-8118-4233-9ACF-3587C99A7D07}">
      <dgm:prSet/>
      <dgm:spPr/>
      <dgm:t>
        <a:bodyPr/>
        <a:lstStyle/>
        <a:p>
          <a:endParaRPr lang="ru-RU"/>
        </a:p>
      </dgm:t>
    </dgm:pt>
    <dgm:pt modelId="{7E79E789-722A-4A7B-B597-1DEC6598B5F3}">
      <dgm:prSet phldrT="[Текст]"/>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r>
            <a:rPr lang="ru-RU" b="1" dirty="0" smtClean="0"/>
            <a:t>0</a:t>
          </a:r>
          <a:endParaRPr lang="ru-RU" b="1" dirty="0"/>
        </a:p>
      </dgm:t>
    </dgm:pt>
    <dgm:pt modelId="{E1633D6E-C40C-45FC-857E-3E98C756F270}" type="parTrans" cxnId="{5FFDB159-3EE4-4BDA-BFB3-5F61FE3FDEE5}">
      <dgm:prSet/>
      <dgm:spPr/>
      <dgm:t>
        <a:bodyPr/>
        <a:lstStyle/>
        <a:p>
          <a:endParaRPr lang="ru-RU"/>
        </a:p>
      </dgm:t>
    </dgm:pt>
    <dgm:pt modelId="{C1CAFD92-9C81-453F-BFB0-DE086DD2A1F8}" type="sibTrans" cxnId="{5FFDB159-3EE4-4BDA-BFB3-5F61FE3FDEE5}">
      <dgm:prSet/>
      <dgm:spPr/>
      <dgm:t>
        <a:bodyPr/>
        <a:lstStyle/>
        <a:p>
          <a:endParaRPr lang="ru-RU"/>
        </a:p>
      </dgm:t>
    </dgm:pt>
    <dgm:pt modelId="{96283FDC-D82A-4664-8517-C2046F406DB5}">
      <dgm:prSet phldrT="[Текст]" custT="1"/>
      <dgm:spPr>
        <a:gradFill rotWithShape="0">
          <a:gsLst>
            <a:gs pos="0">
              <a:srgbClr val="5E9EFF"/>
            </a:gs>
            <a:gs pos="39999">
              <a:srgbClr val="85C2FF"/>
            </a:gs>
            <a:gs pos="70000">
              <a:srgbClr val="C4D6EB"/>
            </a:gs>
            <a:gs pos="100000">
              <a:srgbClr val="FFEBFA"/>
            </a:gs>
          </a:gsLst>
          <a:lin ang="5400000" scaled="0"/>
        </a:gradFill>
      </dgm:spPr>
      <dgm:t>
        <a:bodyPr/>
        <a:lstStyle/>
        <a:p>
          <a:endParaRPr lang="ru-RU" sz="800" b="1" dirty="0" smtClean="0">
            <a:solidFill>
              <a:schemeClr val="tx2">
                <a:lumMod val="50000"/>
              </a:schemeClr>
            </a:solidFill>
          </a:endParaRPr>
        </a:p>
        <a:p>
          <a:endParaRPr lang="ru-RU" sz="800" b="1" dirty="0" smtClean="0">
            <a:solidFill>
              <a:schemeClr val="tx2">
                <a:lumMod val="50000"/>
              </a:schemeClr>
            </a:solidFill>
          </a:endParaRPr>
        </a:p>
        <a:p>
          <a:r>
            <a:rPr lang="ru-RU" sz="900" b="1" dirty="0" smtClean="0">
              <a:solidFill>
                <a:schemeClr val="tx2">
                  <a:lumMod val="50000"/>
                </a:schemeClr>
              </a:solidFill>
            </a:rPr>
            <a:t>Субсидии бюджетам муниципальных районов </a:t>
          </a:r>
          <a:endParaRPr lang="ru-RU" sz="900" b="1" dirty="0">
            <a:solidFill>
              <a:schemeClr val="tx2">
                <a:lumMod val="50000"/>
              </a:schemeClr>
            </a:solidFill>
          </a:endParaRPr>
        </a:p>
      </dgm:t>
    </dgm:pt>
    <dgm:pt modelId="{6349086E-1979-4EB2-B44B-6DE6426C0367}" type="parTrans" cxnId="{AFA9A36E-1102-4E19-9EBA-D0817870C50A}">
      <dgm:prSet/>
      <dgm:spPr/>
      <dgm:t>
        <a:bodyPr/>
        <a:lstStyle/>
        <a:p>
          <a:endParaRPr lang="ru-RU"/>
        </a:p>
      </dgm:t>
    </dgm:pt>
    <dgm:pt modelId="{87460BDE-01C0-4F14-845D-7A19EC480AAF}" type="sibTrans" cxnId="{AFA9A36E-1102-4E19-9EBA-D0817870C50A}">
      <dgm:prSet/>
      <dgm:spPr/>
      <dgm:t>
        <a:bodyPr/>
        <a:lstStyle/>
        <a:p>
          <a:endParaRPr lang="ru-RU"/>
        </a:p>
      </dgm:t>
    </dgm:pt>
    <dgm:pt modelId="{AFE1ED9C-4875-4EE7-84DC-25FC1832C8B4}">
      <dgm:prSet phldrT="[Текст]"/>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r>
            <a:rPr lang="ru-RU" b="1" dirty="0" smtClean="0"/>
            <a:t>58365,7</a:t>
          </a:r>
          <a:endParaRPr lang="ru-RU" dirty="0"/>
        </a:p>
      </dgm:t>
    </dgm:pt>
    <dgm:pt modelId="{A0434CD8-B4C1-40A5-9220-519DDC848D1D}" type="parTrans" cxnId="{2E5CD74F-700F-4495-9E69-541FD2DDB4EF}">
      <dgm:prSet/>
      <dgm:spPr/>
      <dgm:t>
        <a:bodyPr/>
        <a:lstStyle/>
        <a:p>
          <a:endParaRPr lang="ru-RU"/>
        </a:p>
      </dgm:t>
    </dgm:pt>
    <dgm:pt modelId="{C3B203B7-1AC8-4844-BAB7-1571EDA05F84}" type="sibTrans" cxnId="{2E5CD74F-700F-4495-9E69-541FD2DDB4EF}">
      <dgm:prSet/>
      <dgm:spPr/>
      <dgm:t>
        <a:bodyPr/>
        <a:lstStyle/>
        <a:p>
          <a:endParaRPr lang="ru-RU"/>
        </a:p>
      </dgm:t>
    </dgm:pt>
    <dgm:pt modelId="{73DBCC85-AD5E-43BD-8D88-C29595B38F57}">
      <dgm:prSet phldrT="[Текст]" phldr="1"/>
      <dgm:spPr/>
      <dgm:t>
        <a:bodyPr/>
        <a:lstStyle/>
        <a:p>
          <a:endParaRPr lang="ru-RU"/>
        </a:p>
      </dgm:t>
    </dgm:pt>
    <dgm:pt modelId="{82FB9D66-1BCA-495A-87CE-C01A8255B45A}" type="parTrans" cxnId="{7014E777-02AB-4652-BE25-910DC9ABD3CB}">
      <dgm:prSet/>
      <dgm:spPr/>
      <dgm:t>
        <a:bodyPr/>
        <a:lstStyle/>
        <a:p>
          <a:endParaRPr lang="ru-RU"/>
        </a:p>
      </dgm:t>
    </dgm:pt>
    <dgm:pt modelId="{29BEAE25-DE21-4151-8192-97828F72D962}" type="sibTrans" cxnId="{7014E777-02AB-4652-BE25-910DC9ABD3CB}">
      <dgm:prSet/>
      <dgm:spPr/>
      <dgm:t>
        <a:bodyPr/>
        <a:lstStyle/>
        <a:p>
          <a:endParaRPr lang="ru-RU"/>
        </a:p>
      </dgm:t>
    </dgm:pt>
    <dgm:pt modelId="{A8E58E3F-2476-4059-AA85-30AC398162EA}">
      <dgm:prSet phldrT="[Текст]" phldr="1"/>
      <dgm:spPr/>
      <dgm:t>
        <a:bodyPr/>
        <a:lstStyle/>
        <a:p>
          <a:endParaRPr lang="ru-RU"/>
        </a:p>
      </dgm:t>
    </dgm:pt>
    <dgm:pt modelId="{6C9E3562-2362-407C-87A1-E96864476DB3}" type="parTrans" cxnId="{D1074AAA-4398-4E46-AADB-8E715A0A85BB}">
      <dgm:prSet/>
      <dgm:spPr/>
      <dgm:t>
        <a:bodyPr/>
        <a:lstStyle/>
        <a:p>
          <a:endParaRPr lang="ru-RU"/>
        </a:p>
      </dgm:t>
    </dgm:pt>
    <dgm:pt modelId="{E2837E65-9A07-4C3E-BD6C-A2C77BF417CD}" type="sibTrans" cxnId="{D1074AAA-4398-4E46-AADB-8E715A0A85BB}">
      <dgm:prSet/>
      <dgm:spPr/>
      <dgm:t>
        <a:bodyPr/>
        <a:lstStyle/>
        <a:p>
          <a:endParaRPr lang="ru-RU"/>
        </a:p>
      </dgm:t>
    </dgm:pt>
    <dgm:pt modelId="{2CEFE1C0-06C1-45F4-985A-0740198A46D0}">
      <dgm:prSet/>
      <dgm:spPr/>
      <dgm:t>
        <a:bodyPr/>
        <a:lstStyle/>
        <a:p>
          <a:endParaRPr lang="ru-RU"/>
        </a:p>
      </dgm:t>
    </dgm:pt>
    <dgm:pt modelId="{CCBAA53F-C39E-4512-839C-A58D5670697E}" type="parTrans" cxnId="{F35E34FD-2FBF-4A23-828A-65E01568F921}">
      <dgm:prSet/>
      <dgm:spPr/>
      <dgm:t>
        <a:bodyPr/>
        <a:lstStyle/>
        <a:p>
          <a:endParaRPr lang="ru-RU"/>
        </a:p>
      </dgm:t>
    </dgm:pt>
    <dgm:pt modelId="{9387863A-1BEB-4AFB-908A-4C078BD608E0}" type="sibTrans" cxnId="{F35E34FD-2FBF-4A23-828A-65E01568F921}">
      <dgm:prSet/>
      <dgm:spPr/>
      <dgm:t>
        <a:bodyPr/>
        <a:lstStyle/>
        <a:p>
          <a:endParaRPr lang="ru-RU"/>
        </a:p>
      </dgm:t>
    </dgm:pt>
    <dgm:pt modelId="{F51AB1B9-88FF-4C18-A1BC-CDDC88F6DC46}">
      <dgm:prSet/>
      <dgm:spPr/>
      <dgm:t>
        <a:bodyPr/>
        <a:lstStyle/>
        <a:p>
          <a:endParaRPr lang="ru-RU"/>
        </a:p>
      </dgm:t>
    </dgm:pt>
    <dgm:pt modelId="{802122C7-1637-4401-A40C-16AC474D436E}" type="parTrans" cxnId="{5251FF14-B27B-43A2-8B02-D0E682678C40}">
      <dgm:prSet/>
      <dgm:spPr/>
      <dgm:t>
        <a:bodyPr/>
        <a:lstStyle/>
        <a:p>
          <a:endParaRPr lang="ru-RU"/>
        </a:p>
      </dgm:t>
    </dgm:pt>
    <dgm:pt modelId="{2E93E33F-51E9-444C-B5D3-B3567AEA30FB}" type="sibTrans" cxnId="{5251FF14-B27B-43A2-8B02-D0E682678C40}">
      <dgm:prSet/>
      <dgm:spPr/>
      <dgm:t>
        <a:bodyPr/>
        <a:lstStyle/>
        <a:p>
          <a:endParaRPr lang="ru-RU"/>
        </a:p>
      </dgm:t>
    </dgm:pt>
    <dgm:pt modelId="{C4D2AC36-6FF2-4903-89C7-5E54F489775D}">
      <dgm:prSet phldrT="[Текст]"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r>
            <a:rPr lang="ru-RU" sz="1000" b="1" dirty="0" smtClean="0"/>
            <a:t>43088,3</a:t>
          </a:r>
          <a:endParaRPr lang="ru-RU" sz="1000" dirty="0"/>
        </a:p>
      </dgm:t>
    </dgm:pt>
    <dgm:pt modelId="{947170A2-7283-419C-A6D2-3089A3ACAF0E}" type="sibTrans" cxnId="{EE601894-CF0D-4DD8-BD56-4FC34A21C55D}">
      <dgm:prSet/>
      <dgm:spPr/>
      <dgm:t>
        <a:bodyPr/>
        <a:lstStyle/>
        <a:p>
          <a:endParaRPr lang="ru-RU"/>
        </a:p>
      </dgm:t>
    </dgm:pt>
    <dgm:pt modelId="{80FC09CE-06D7-4435-9731-90BF6BFC1671}" type="parTrans" cxnId="{EE601894-CF0D-4DD8-BD56-4FC34A21C55D}">
      <dgm:prSet/>
      <dgm:spPr/>
      <dgm:t>
        <a:bodyPr/>
        <a:lstStyle/>
        <a:p>
          <a:endParaRPr lang="ru-RU"/>
        </a:p>
      </dgm:t>
    </dgm:pt>
    <dgm:pt modelId="{A47C8737-4CCB-4272-839B-F8D7ECE10D00}" type="pres">
      <dgm:prSet presAssocID="{C46B17FB-672A-4BF8-99B4-7F0F276DC707}" presName="cycleMatrixDiagram" presStyleCnt="0">
        <dgm:presLayoutVars>
          <dgm:chMax val="1"/>
          <dgm:dir/>
          <dgm:animLvl val="lvl"/>
          <dgm:resizeHandles val="exact"/>
        </dgm:presLayoutVars>
      </dgm:prSet>
      <dgm:spPr/>
      <dgm:t>
        <a:bodyPr/>
        <a:lstStyle/>
        <a:p>
          <a:endParaRPr lang="ru-RU"/>
        </a:p>
      </dgm:t>
    </dgm:pt>
    <dgm:pt modelId="{36A93B29-6D41-472E-8758-B89E65106664}" type="pres">
      <dgm:prSet presAssocID="{C46B17FB-672A-4BF8-99B4-7F0F276DC707}" presName="children" presStyleCnt="0"/>
      <dgm:spPr/>
    </dgm:pt>
    <dgm:pt modelId="{436DA642-D3E0-4D08-A4B8-2D19F4524B0B}" type="pres">
      <dgm:prSet presAssocID="{C46B17FB-672A-4BF8-99B4-7F0F276DC707}" presName="child1group" presStyleCnt="0"/>
      <dgm:spPr/>
    </dgm:pt>
    <dgm:pt modelId="{E071EE50-E816-47D8-BFB8-53FC9AF3E30B}" type="pres">
      <dgm:prSet presAssocID="{C46B17FB-672A-4BF8-99B4-7F0F276DC707}" presName="child1" presStyleLbl="bgAcc1" presStyleIdx="0" presStyleCnt="4" custScaleY="40337" custLinFactNeighborX="-19028" custLinFactNeighborY="22252"/>
      <dgm:spPr/>
      <dgm:t>
        <a:bodyPr/>
        <a:lstStyle/>
        <a:p>
          <a:endParaRPr lang="ru-RU"/>
        </a:p>
      </dgm:t>
    </dgm:pt>
    <dgm:pt modelId="{F6CC0E11-7D5B-41AA-86ED-2B0CFBBAF137}" type="pres">
      <dgm:prSet presAssocID="{C46B17FB-672A-4BF8-99B4-7F0F276DC707}" presName="child1Text" presStyleLbl="bgAcc1" presStyleIdx="0" presStyleCnt="4">
        <dgm:presLayoutVars>
          <dgm:bulletEnabled val="1"/>
        </dgm:presLayoutVars>
      </dgm:prSet>
      <dgm:spPr/>
      <dgm:t>
        <a:bodyPr/>
        <a:lstStyle/>
        <a:p>
          <a:endParaRPr lang="ru-RU"/>
        </a:p>
      </dgm:t>
    </dgm:pt>
    <dgm:pt modelId="{0828E914-0D58-47B0-BD53-0A45AA08297E}" type="pres">
      <dgm:prSet presAssocID="{C46B17FB-672A-4BF8-99B4-7F0F276DC707}" presName="child2group" presStyleCnt="0"/>
      <dgm:spPr/>
    </dgm:pt>
    <dgm:pt modelId="{56006357-3AC8-43F6-BC15-2922AC0CCAC2}" type="pres">
      <dgm:prSet presAssocID="{C46B17FB-672A-4BF8-99B4-7F0F276DC707}" presName="child2" presStyleLbl="bgAcc1" presStyleIdx="1" presStyleCnt="4" custScaleY="41555" custLinFactNeighborX="13405" custLinFactNeighborY="22861"/>
      <dgm:spPr/>
      <dgm:t>
        <a:bodyPr/>
        <a:lstStyle/>
        <a:p>
          <a:endParaRPr lang="ru-RU"/>
        </a:p>
      </dgm:t>
    </dgm:pt>
    <dgm:pt modelId="{3F841474-A79B-48EC-AB2E-C29578A58A00}" type="pres">
      <dgm:prSet presAssocID="{C46B17FB-672A-4BF8-99B4-7F0F276DC707}" presName="child2Text" presStyleLbl="bgAcc1" presStyleIdx="1" presStyleCnt="4">
        <dgm:presLayoutVars>
          <dgm:bulletEnabled val="1"/>
        </dgm:presLayoutVars>
      </dgm:prSet>
      <dgm:spPr/>
      <dgm:t>
        <a:bodyPr/>
        <a:lstStyle/>
        <a:p>
          <a:endParaRPr lang="ru-RU"/>
        </a:p>
      </dgm:t>
    </dgm:pt>
    <dgm:pt modelId="{16E947E5-DF0F-42C2-8C5A-64EA8C5C047B}" type="pres">
      <dgm:prSet presAssocID="{C46B17FB-672A-4BF8-99B4-7F0F276DC707}" presName="child3group" presStyleCnt="0"/>
      <dgm:spPr/>
    </dgm:pt>
    <dgm:pt modelId="{EA045F78-BF53-4ECC-A99A-8AB63239132F}" type="pres">
      <dgm:prSet presAssocID="{C46B17FB-672A-4BF8-99B4-7F0F276DC707}" presName="child3" presStyleLbl="bgAcc1" presStyleIdx="2" presStyleCnt="4" custScaleY="41793" custLinFactNeighborX="19028" custLinFactNeighborY="-41951"/>
      <dgm:spPr/>
      <dgm:t>
        <a:bodyPr/>
        <a:lstStyle/>
        <a:p>
          <a:endParaRPr lang="ru-RU"/>
        </a:p>
      </dgm:t>
    </dgm:pt>
    <dgm:pt modelId="{FFF4C3C0-A947-4AF5-B451-BFCFA6DCEF31}" type="pres">
      <dgm:prSet presAssocID="{C46B17FB-672A-4BF8-99B4-7F0F276DC707}" presName="child3Text" presStyleLbl="bgAcc1" presStyleIdx="2" presStyleCnt="4">
        <dgm:presLayoutVars>
          <dgm:bulletEnabled val="1"/>
        </dgm:presLayoutVars>
      </dgm:prSet>
      <dgm:spPr/>
      <dgm:t>
        <a:bodyPr/>
        <a:lstStyle/>
        <a:p>
          <a:endParaRPr lang="ru-RU"/>
        </a:p>
      </dgm:t>
    </dgm:pt>
    <dgm:pt modelId="{F935B475-CCB1-43FE-8642-C1724D0098F1}" type="pres">
      <dgm:prSet presAssocID="{C46B17FB-672A-4BF8-99B4-7F0F276DC707}" presName="child4group" presStyleCnt="0"/>
      <dgm:spPr/>
    </dgm:pt>
    <dgm:pt modelId="{01D99C76-3D74-4AB2-A6D6-77C98B9B085B}" type="pres">
      <dgm:prSet presAssocID="{C46B17FB-672A-4BF8-99B4-7F0F276DC707}" presName="child4" presStyleLbl="bgAcc1" presStyleIdx="3" presStyleCnt="4" custScaleY="41793" custLinFactNeighborX="-19028" custLinFactNeighborY="-38765"/>
      <dgm:spPr/>
      <dgm:t>
        <a:bodyPr/>
        <a:lstStyle/>
        <a:p>
          <a:endParaRPr lang="ru-RU"/>
        </a:p>
      </dgm:t>
    </dgm:pt>
    <dgm:pt modelId="{27C4917C-6D19-4EDF-A9EB-4FC5EB8E8902}" type="pres">
      <dgm:prSet presAssocID="{C46B17FB-672A-4BF8-99B4-7F0F276DC707}" presName="child4Text" presStyleLbl="bgAcc1" presStyleIdx="3" presStyleCnt="4">
        <dgm:presLayoutVars>
          <dgm:bulletEnabled val="1"/>
        </dgm:presLayoutVars>
      </dgm:prSet>
      <dgm:spPr/>
      <dgm:t>
        <a:bodyPr/>
        <a:lstStyle/>
        <a:p>
          <a:endParaRPr lang="ru-RU"/>
        </a:p>
      </dgm:t>
    </dgm:pt>
    <dgm:pt modelId="{E7A746B3-CC16-4BF3-AD14-E72482FA7D6A}" type="pres">
      <dgm:prSet presAssocID="{C46B17FB-672A-4BF8-99B4-7F0F276DC707}" presName="childPlaceholder" presStyleCnt="0"/>
      <dgm:spPr/>
    </dgm:pt>
    <dgm:pt modelId="{7B31E2CC-0F75-480F-B86E-EC94EF58781C}" type="pres">
      <dgm:prSet presAssocID="{C46B17FB-672A-4BF8-99B4-7F0F276DC707}" presName="circle" presStyleCnt="0"/>
      <dgm:spPr/>
    </dgm:pt>
    <dgm:pt modelId="{09E6304D-DB05-4555-8C78-113027486DC9}" type="pres">
      <dgm:prSet presAssocID="{C46B17FB-672A-4BF8-99B4-7F0F276DC707}" presName="quadrant1" presStyleLbl="node1" presStyleIdx="0" presStyleCnt="4" custScaleX="116566" custScaleY="105263">
        <dgm:presLayoutVars>
          <dgm:chMax val="1"/>
          <dgm:bulletEnabled val="1"/>
        </dgm:presLayoutVars>
      </dgm:prSet>
      <dgm:spPr/>
      <dgm:t>
        <a:bodyPr/>
        <a:lstStyle/>
        <a:p>
          <a:endParaRPr lang="ru-RU"/>
        </a:p>
      </dgm:t>
    </dgm:pt>
    <dgm:pt modelId="{45924C6E-AEAB-4A6D-A847-660C8159865B}" type="pres">
      <dgm:prSet presAssocID="{C46B17FB-672A-4BF8-99B4-7F0F276DC707}" presName="quadrant2" presStyleLbl="node1" presStyleIdx="1" presStyleCnt="4" custScaleX="110216" custScaleY="104845">
        <dgm:presLayoutVars>
          <dgm:chMax val="1"/>
          <dgm:bulletEnabled val="1"/>
        </dgm:presLayoutVars>
      </dgm:prSet>
      <dgm:spPr/>
      <dgm:t>
        <a:bodyPr/>
        <a:lstStyle/>
        <a:p>
          <a:endParaRPr lang="ru-RU"/>
        </a:p>
      </dgm:t>
    </dgm:pt>
    <dgm:pt modelId="{ED88EEAF-CC27-4DBA-B58C-FD3B504F00B3}" type="pres">
      <dgm:prSet presAssocID="{C46B17FB-672A-4BF8-99B4-7F0F276DC707}" presName="quadrant3" presStyleLbl="node1" presStyleIdx="2" presStyleCnt="4" custScaleX="108799" custScaleY="104409" custLinFactNeighborX="708" custLinFactNeighborY="5266">
        <dgm:presLayoutVars>
          <dgm:chMax val="1"/>
          <dgm:bulletEnabled val="1"/>
        </dgm:presLayoutVars>
      </dgm:prSet>
      <dgm:spPr/>
      <dgm:t>
        <a:bodyPr/>
        <a:lstStyle/>
        <a:p>
          <a:endParaRPr lang="ru-RU"/>
        </a:p>
      </dgm:t>
    </dgm:pt>
    <dgm:pt modelId="{BF9102C1-0302-45D4-9C84-9C15E6E71EAB}" type="pres">
      <dgm:prSet presAssocID="{C46B17FB-672A-4BF8-99B4-7F0F276DC707}" presName="quadrant4" presStyleLbl="node1" presStyleIdx="3" presStyleCnt="4" custScaleX="104410" custScaleY="102202" custLinFactNeighborX="-5266" custLinFactNeighborY="6692">
        <dgm:presLayoutVars>
          <dgm:chMax val="1"/>
          <dgm:bulletEnabled val="1"/>
        </dgm:presLayoutVars>
      </dgm:prSet>
      <dgm:spPr/>
      <dgm:t>
        <a:bodyPr/>
        <a:lstStyle/>
        <a:p>
          <a:endParaRPr lang="ru-RU"/>
        </a:p>
      </dgm:t>
    </dgm:pt>
    <dgm:pt modelId="{03A689B3-CEE0-4487-A19B-BFF0965355E4}" type="pres">
      <dgm:prSet presAssocID="{C46B17FB-672A-4BF8-99B4-7F0F276DC707}" presName="quadrantPlaceholder" presStyleCnt="0"/>
      <dgm:spPr/>
    </dgm:pt>
    <dgm:pt modelId="{748476DB-584C-4311-A004-CDEC5B12EB9F}" type="pres">
      <dgm:prSet presAssocID="{C46B17FB-672A-4BF8-99B4-7F0F276DC707}" presName="center1" presStyleLbl="fgShp" presStyleIdx="0" presStyleCnt="2"/>
      <dgm:spPr/>
    </dgm:pt>
    <dgm:pt modelId="{0810E778-9CD7-4472-A6D2-0F2D318D302F}" type="pres">
      <dgm:prSet presAssocID="{C46B17FB-672A-4BF8-99B4-7F0F276DC707}" presName="center2" presStyleLbl="fgShp" presStyleIdx="1" presStyleCnt="2"/>
      <dgm:spPr/>
    </dgm:pt>
  </dgm:ptLst>
  <dgm:cxnLst>
    <dgm:cxn modelId="{EE601894-CF0D-4DD8-BD56-4FC34A21C55D}" srcId="{0C51D382-C8C9-4C02-B572-2017C823F7D9}" destId="{C4D2AC36-6FF2-4903-89C7-5E54F489775D}" srcOrd="0" destOrd="0" parTransId="{80FC09CE-06D7-4435-9731-90BF6BFC1671}" sibTransId="{947170A2-7283-419C-A6D2-3089A3ACAF0E}"/>
    <dgm:cxn modelId="{3BFE5EA0-4DBA-4677-9DB8-6ECA28B33DD5}" type="presOf" srcId="{C4D2AC36-6FF2-4903-89C7-5E54F489775D}" destId="{E071EE50-E816-47D8-BFB8-53FC9AF3E30B}" srcOrd="0" destOrd="0" presId="urn:microsoft.com/office/officeart/2005/8/layout/cycle4"/>
    <dgm:cxn modelId="{5251FF14-B27B-43A2-8B02-D0E682678C40}" srcId="{C46B17FB-672A-4BF8-99B4-7F0F276DC707}" destId="{F51AB1B9-88FF-4C18-A1BC-CDDC88F6DC46}" srcOrd="4" destOrd="0" parTransId="{802122C7-1637-4401-A40C-16AC474D436E}" sibTransId="{2E93E33F-51E9-444C-B5D3-B3567AEA30FB}"/>
    <dgm:cxn modelId="{10EF7F95-E697-4C8B-B907-ABD3E27DC77A}" type="presOf" srcId="{7E79E789-722A-4A7B-B597-1DEC6598B5F3}" destId="{FFF4C3C0-A947-4AF5-B451-BFCFA6DCEF31}" srcOrd="1" destOrd="0" presId="urn:microsoft.com/office/officeart/2005/8/layout/cycle4"/>
    <dgm:cxn modelId="{D1074AAA-4398-4E46-AADB-8E715A0A85BB}" srcId="{C46B17FB-672A-4BF8-99B4-7F0F276DC707}" destId="{A8E58E3F-2476-4059-AA85-30AC398162EA}" srcOrd="7" destOrd="0" parTransId="{6C9E3562-2362-407C-87A1-E96864476DB3}" sibTransId="{E2837E65-9A07-4C3E-BD6C-A2C77BF417CD}"/>
    <dgm:cxn modelId="{82A93890-42A5-49DB-80E2-6BBF877875EA}" type="presOf" srcId="{AFE1ED9C-4875-4EE7-84DC-25FC1832C8B4}" destId="{01D99C76-3D74-4AB2-A6D6-77C98B9B085B}" srcOrd="0" destOrd="0" presId="urn:microsoft.com/office/officeart/2005/8/layout/cycle4"/>
    <dgm:cxn modelId="{AFA9A36E-1102-4E19-9EBA-D0817870C50A}" srcId="{C46B17FB-672A-4BF8-99B4-7F0F276DC707}" destId="{96283FDC-D82A-4664-8517-C2046F406DB5}" srcOrd="3" destOrd="0" parTransId="{6349086E-1979-4EB2-B44B-6DE6426C0367}" sibTransId="{87460BDE-01C0-4F14-845D-7A19EC480AAF}"/>
    <dgm:cxn modelId="{DFBB0AA0-EFCF-4390-9032-2BEE81632020}" type="presOf" srcId="{B9BBAB0E-FE3E-496C-9712-45AEC762FEE0}" destId="{56006357-3AC8-43F6-BC15-2922AC0CCAC2}" srcOrd="0" destOrd="0" presId="urn:microsoft.com/office/officeart/2005/8/layout/cycle4"/>
    <dgm:cxn modelId="{D17CB892-81F0-4834-8889-CC4EC0156CD7}" srcId="{2D808305-CBAB-4FF0-91B7-2B663665B1BD}" destId="{B9BBAB0E-FE3E-496C-9712-45AEC762FEE0}" srcOrd="0" destOrd="0" parTransId="{A987530E-06A1-4359-9AB8-26F4A4AE6595}" sibTransId="{0DF862C3-9971-47B7-A2AE-1A5D57027DD2}"/>
    <dgm:cxn modelId="{C4E5734D-8118-4233-9ACF-3587C99A7D07}" srcId="{C46B17FB-672A-4BF8-99B4-7F0F276DC707}" destId="{5DED9EB4-B0D4-4846-964E-61020B2B1A95}" srcOrd="2" destOrd="0" parTransId="{0572894B-611A-4688-B450-F19C7E3B946A}" sibTransId="{44F8549D-4C81-4F48-9D06-AB37E2E82BD8}"/>
    <dgm:cxn modelId="{6CFEC81F-DB74-4B70-8B54-11BC23549614}" type="presOf" srcId="{C4D2AC36-6FF2-4903-89C7-5E54F489775D}" destId="{F6CC0E11-7D5B-41AA-86ED-2B0CFBBAF137}" srcOrd="1" destOrd="0" presId="urn:microsoft.com/office/officeart/2005/8/layout/cycle4"/>
    <dgm:cxn modelId="{F35E34FD-2FBF-4A23-828A-65E01568F921}" srcId="{C46B17FB-672A-4BF8-99B4-7F0F276DC707}" destId="{2CEFE1C0-06C1-45F4-985A-0740198A46D0}" srcOrd="5" destOrd="0" parTransId="{CCBAA53F-C39E-4512-839C-A58D5670697E}" sibTransId="{9387863A-1BEB-4AFB-908A-4C078BD608E0}"/>
    <dgm:cxn modelId="{7B26A9E4-F177-495F-8C72-972884E6368F}" type="presOf" srcId="{5DED9EB4-B0D4-4846-964E-61020B2B1A95}" destId="{ED88EEAF-CC27-4DBA-B58C-FD3B504F00B3}" srcOrd="0" destOrd="0" presId="urn:microsoft.com/office/officeart/2005/8/layout/cycle4"/>
    <dgm:cxn modelId="{BC061507-8F07-48F4-8FDA-9BE55482CA8E}" type="presOf" srcId="{C46B17FB-672A-4BF8-99B4-7F0F276DC707}" destId="{A47C8737-4CCB-4272-839B-F8D7ECE10D00}" srcOrd="0" destOrd="0" presId="urn:microsoft.com/office/officeart/2005/8/layout/cycle4"/>
    <dgm:cxn modelId="{4976AA53-9839-4E3F-AA79-E329CD2B5E6D}" srcId="{C46B17FB-672A-4BF8-99B4-7F0F276DC707}" destId="{2D808305-CBAB-4FF0-91B7-2B663665B1BD}" srcOrd="1" destOrd="0" parTransId="{86338758-BA5B-4129-A726-E6F727AF4861}" sibTransId="{1A67EFDB-F993-4B4F-816D-A9CD6AF3F11F}"/>
    <dgm:cxn modelId="{5FFDB159-3EE4-4BDA-BFB3-5F61FE3FDEE5}" srcId="{5DED9EB4-B0D4-4846-964E-61020B2B1A95}" destId="{7E79E789-722A-4A7B-B597-1DEC6598B5F3}" srcOrd="0" destOrd="0" parTransId="{E1633D6E-C40C-45FC-857E-3E98C756F270}" sibTransId="{C1CAFD92-9C81-453F-BFB0-DE086DD2A1F8}"/>
    <dgm:cxn modelId="{CDC6459A-F569-4E58-98AB-1C124E0FFF42}" type="presOf" srcId="{96283FDC-D82A-4664-8517-C2046F406DB5}" destId="{BF9102C1-0302-45D4-9C84-9C15E6E71EAB}" srcOrd="0" destOrd="0" presId="urn:microsoft.com/office/officeart/2005/8/layout/cycle4"/>
    <dgm:cxn modelId="{2E5CD74F-700F-4495-9E69-541FD2DDB4EF}" srcId="{96283FDC-D82A-4664-8517-C2046F406DB5}" destId="{AFE1ED9C-4875-4EE7-84DC-25FC1832C8B4}" srcOrd="0" destOrd="0" parTransId="{A0434CD8-B4C1-40A5-9220-519DDC848D1D}" sibTransId="{C3B203B7-1AC8-4844-BAB7-1571EDA05F84}"/>
    <dgm:cxn modelId="{C7BEE94F-9A3F-4F0E-B77A-F216FEB973CA}" type="presOf" srcId="{2D808305-CBAB-4FF0-91B7-2B663665B1BD}" destId="{45924C6E-AEAB-4A6D-A847-660C8159865B}" srcOrd="0" destOrd="0" presId="urn:microsoft.com/office/officeart/2005/8/layout/cycle4"/>
    <dgm:cxn modelId="{3D62C5B5-EABC-43DE-8EF3-F92815D785C7}" type="presOf" srcId="{B9BBAB0E-FE3E-496C-9712-45AEC762FEE0}" destId="{3F841474-A79B-48EC-AB2E-C29578A58A00}" srcOrd="1" destOrd="0" presId="urn:microsoft.com/office/officeart/2005/8/layout/cycle4"/>
    <dgm:cxn modelId="{254AF596-F66E-4003-AE87-E79BA48ECCD9}" type="presOf" srcId="{7E79E789-722A-4A7B-B597-1DEC6598B5F3}" destId="{EA045F78-BF53-4ECC-A99A-8AB63239132F}" srcOrd="0" destOrd="0" presId="urn:microsoft.com/office/officeart/2005/8/layout/cycle4"/>
    <dgm:cxn modelId="{0A203980-876B-44BB-945E-ED8080BE691B}" type="presOf" srcId="{0C51D382-C8C9-4C02-B572-2017C823F7D9}" destId="{09E6304D-DB05-4555-8C78-113027486DC9}" srcOrd="0" destOrd="0" presId="urn:microsoft.com/office/officeart/2005/8/layout/cycle4"/>
    <dgm:cxn modelId="{7014E777-02AB-4652-BE25-910DC9ABD3CB}" srcId="{C46B17FB-672A-4BF8-99B4-7F0F276DC707}" destId="{73DBCC85-AD5E-43BD-8D88-C29595B38F57}" srcOrd="6" destOrd="0" parTransId="{82FB9D66-1BCA-495A-87CE-C01A8255B45A}" sibTransId="{29BEAE25-DE21-4151-8192-97828F72D962}"/>
    <dgm:cxn modelId="{76C021F6-A80A-48F8-BAE1-E62D5D66AF6A}" srcId="{C46B17FB-672A-4BF8-99B4-7F0F276DC707}" destId="{0C51D382-C8C9-4C02-B572-2017C823F7D9}" srcOrd="0" destOrd="0" parTransId="{70D6576C-3E9E-4261-A23E-5AE0312FC31A}" sibTransId="{8053E917-BD89-44F9-AF7E-730FE824AFF0}"/>
    <dgm:cxn modelId="{15820BBE-70D6-4226-BB1C-540A333F4D15}" type="presOf" srcId="{AFE1ED9C-4875-4EE7-84DC-25FC1832C8B4}" destId="{27C4917C-6D19-4EDF-A9EB-4FC5EB8E8902}" srcOrd="1" destOrd="0" presId="urn:microsoft.com/office/officeart/2005/8/layout/cycle4"/>
    <dgm:cxn modelId="{802FE16E-9F51-416F-8A3C-E31D9390B820}" type="presParOf" srcId="{A47C8737-4CCB-4272-839B-F8D7ECE10D00}" destId="{36A93B29-6D41-472E-8758-B89E65106664}" srcOrd="0" destOrd="0" presId="urn:microsoft.com/office/officeart/2005/8/layout/cycle4"/>
    <dgm:cxn modelId="{4A543A57-585C-41E0-AF13-8175FF823351}" type="presParOf" srcId="{36A93B29-6D41-472E-8758-B89E65106664}" destId="{436DA642-D3E0-4D08-A4B8-2D19F4524B0B}" srcOrd="0" destOrd="0" presId="urn:microsoft.com/office/officeart/2005/8/layout/cycle4"/>
    <dgm:cxn modelId="{A311EA89-5299-467C-833C-3E47F9282EF1}" type="presParOf" srcId="{436DA642-D3E0-4D08-A4B8-2D19F4524B0B}" destId="{E071EE50-E816-47D8-BFB8-53FC9AF3E30B}" srcOrd="0" destOrd="0" presId="urn:microsoft.com/office/officeart/2005/8/layout/cycle4"/>
    <dgm:cxn modelId="{8905F36E-7E23-4BB9-B2DD-610116FE8F7C}" type="presParOf" srcId="{436DA642-D3E0-4D08-A4B8-2D19F4524B0B}" destId="{F6CC0E11-7D5B-41AA-86ED-2B0CFBBAF137}" srcOrd="1" destOrd="0" presId="urn:microsoft.com/office/officeart/2005/8/layout/cycle4"/>
    <dgm:cxn modelId="{1E83D04C-443F-404E-A4DF-C98B43FD493C}" type="presParOf" srcId="{36A93B29-6D41-472E-8758-B89E65106664}" destId="{0828E914-0D58-47B0-BD53-0A45AA08297E}" srcOrd="1" destOrd="0" presId="urn:microsoft.com/office/officeart/2005/8/layout/cycle4"/>
    <dgm:cxn modelId="{10730065-735F-4C2F-8B70-7B3FF5993F86}" type="presParOf" srcId="{0828E914-0D58-47B0-BD53-0A45AA08297E}" destId="{56006357-3AC8-43F6-BC15-2922AC0CCAC2}" srcOrd="0" destOrd="0" presId="urn:microsoft.com/office/officeart/2005/8/layout/cycle4"/>
    <dgm:cxn modelId="{AD44B970-2E51-45DD-B729-6033D0E62873}" type="presParOf" srcId="{0828E914-0D58-47B0-BD53-0A45AA08297E}" destId="{3F841474-A79B-48EC-AB2E-C29578A58A00}" srcOrd="1" destOrd="0" presId="urn:microsoft.com/office/officeart/2005/8/layout/cycle4"/>
    <dgm:cxn modelId="{B286B5FD-10A5-4DA0-B9E8-5B598A2963EC}" type="presParOf" srcId="{36A93B29-6D41-472E-8758-B89E65106664}" destId="{16E947E5-DF0F-42C2-8C5A-64EA8C5C047B}" srcOrd="2" destOrd="0" presId="urn:microsoft.com/office/officeart/2005/8/layout/cycle4"/>
    <dgm:cxn modelId="{52130CD6-CCCD-46A3-9A16-4131ED130E1D}" type="presParOf" srcId="{16E947E5-DF0F-42C2-8C5A-64EA8C5C047B}" destId="{EA045F78-BF53-4ECC-A99A-8AB63239132F}" srcOrd="0" destOrd="0" presId="urn:microsoft.com/office/officeart/2005/8/layout/cycle4"/>
    <dgm:cxn modelId="{1FC2C208-2184-4FFC-9B4E-70D47BDB8516}" type="presParOf" srcId="{16E947E5-DF0F-42C2-8C5A-64EA8C5C047B}" destId="{FFF4C3C0-A947-4AF5-B451-BFCFA6DCEF31}" srcOrd="1" destOrd="0" presId="urn:microsoft.com/office/officeart/2005/8/layout/cycle4"/>
    <dgm:cxn modelId="{4301AE87-4660-4255-86FB-5F32A00CA127}" type="presParOf" srcId="{36A93B29-6D41-472E-8758-B89E65106664}" destId="{F935B475-CCB1-43FE-8642-C1724D0098F1}" srcOrd="3" destOrd="0" presId="urn:microsoft.com/office/officeart/2005/8/layout/cycle4"/>
    <dgm:cxn modelId="{D153FA23-4D33-441C-956B-89D2D3EEBD4A}" type="presParOf" srcId="{F935B475-CCB1-43FE-8642-C1724D0098F1}" destId="{01D99C76-3D74-4AB2-A6D6-77C98B9B085B}" srcOrd="0" destOrd="0" presId="urn:microsoft.com/office/officeart/2005/8/layout/cycle4"/>
    <dgm:cxn modelId="{AB0802D7-38F4-40FD-9EEE-91AE2EEF16E2}" type="presParOf" srcId="{F935B475-CCB1-43FE-8642-C1724D0098F1}" destId="{27C4917C-6D19-4EDF-A9EB-4FC5EB8E8902}" srcOrd="1" destOrd="0" presId="urn:microsoft.com/office/officeart/2005/8/layout/cycle4"/>
    <dgm:cxn modelId="{93CA1CAB-C22B-4139-AD64-611F4A5B24D8}" type="presParOf" srcId="{36A93B29-6D41-472E-8758-B89E65106664}" destId="{E7A746B3-CC16-4BF3-AD14-E72482FA7D6A}" srcOrd="4" destOrd="0" presId="urn:microsoft.com/office/officeart/2005/8/layout/cycle4"/>
    <dgm:cxn modelId="{1E98FD14-48F6-41C2-8DAF-67E11E9ED9C6}" type="presParOf" srcId="{A47C8737-4CCB-4272-839B-F8D7ECE10D00}" destId="{7B31E2CC-0F75-480F-B86E-EC94EF58781C}" srcOrd="1" destOrd="0" presId="urn:microsoft.com/office/officeart/2005/8/layout/cycle4"/>
    <dgm:cxn modelId="{073DDF29-0BCC-4C95-84D5-D7FA4F04BCA8}" type="presParOf" srcId="{7B31E2CC-0F75-480F-B86E-EC94EF58781C}" destId="{09E6304D-DB05-4555-8C78-113027486DC9}" srcOrd="0" destOrd="0" presId="urn:microsoft.com/office/officeart/2005/8/layout/cycle4"/>
    <dgm:cxn modelId="{F71CAB8F-A2FA-409E-9649-D123943D958A}" type="presParOf" srcId="{7B31E2CC-0F75-480F-B86E-EC94EF58781C}" destId="{45924C6E-AEAB-4A6D-A847-660C8159865B}" srcOrd="1" destOrd="0" presId="urn:microsoft.com/office/officeart/2005/8/layout/cycle4"/>
    <dgm:cxn modelId="{D9FB3E0D-2661-40F5-B683-0D2E6A7EA52C}" type="presParOf" srcId="{7B31E2CC-0F75-480F-B86E-EC94EF58781C}" destId="{ED88EEAF-CC27-4DBA-B58C-FD3B504F00B3}" srcOrd="2" destOrd="0" presId="urn:microsoft.com/office/officeart/2005/8/layout/cycle4"/>
    <dgm:cxn modelId="{C9653EE8-2020-4816-87E7-288B8EE4150E}" type="presParOf" srcId="{7B31E2CC-0F75-480F-B86E-EC94EF58781C}" destId="{BF9102C1-0302-45D4-9C84-9C15E6E71EAB}" srcOrd="3" destOrd="0" presId="urn:microsoft.com/office/officeart/2005/8/layout/cycle4"/>
    <dgm:cxn modelId="{08385C2E-113E-4155-84A0-B2BF727066DA}" type="presParOf" srcId="{7B31E2CC-0F75-480F-B86E-EC94EF58781C}" destId="{03A689B3-CEE0-4487-A19B-BFF0965355E4}" srcOrd="4" destOrd="0" presId="urn:microsoft.com/office/officeart/2005/8/layout/cycle4"/>
    <dgm:cxn modelId="{D8EFD51A-D190-4421-84A6-1290A6D5270B}" type="presParOf" srcId="{A47C8737-4CCB-4272-839B-F8D7ECE10D00}" destId="{748476DB-584C-4311-A004-CDEC5B12EB9F}" srcOrd="2" destOrd="0" presId="urn:microsoft.com/office/officeart/2005/8/layout/cycle4"/>
    <dgm:cxn modelId="{AD10AEBE-8F5B-4657-A8E7-FA296BF76B2F}" type="presParOf" srcId="{A47C8737-4CCB-4272-839B-F8D7ECE10D00}" destId="{0810E778-9CD7-4472-A6D2-0F2D318D302F}" srcOrd="3" destOrd="0" presId="urn:microsoft.com/office/officeart/2005/8/layout/cycle4"/>
  </dgm:cxnLst>
  <dgm:bg>
    <a:solidFill>
      <a:schemeClr val="accent4">
        <a:lumMod val="20000"/>
        <a:lumOff val="80000"/>
      </a:schemeClr>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97A6C-ADF6-4340-A34E-C5D685CF0B4A}">
      <dsp:nvSpPr>
        <dsp:cNvPr id="0" name=""/>
        <dsp:cNvSpPr/>
      </dsp:nvSpPr>
      <dsp:spPr>
        <a:xfrm rot="16200000">
          <a:off x="0" y="0"/>
          <a:ext cx="1510419" cy="1510419"/>
        </a:xfrm>
        <a:prstGeom prst="downArrow">
          <a:avLst>
            <a:gd name="adj1" fmla="val 50000"/>
            <a:gd name="adj2" fmla="val 35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latin typeface="+mj-lt"/>
            </a:rPr>
            <a:t>43088,3          тыс. рублей</a:t>
          </a:r>
          <a:endParaRPr lang="ru-RU" sz="1600" b="1" kern="1200" dirty="0">
            <a:latin typeface="+mj-lt"/>
          </a:endParaRPr>
        </a:p>
      </dsp:txBody>
      <dsp:txXfrm rot="5400000">
        <a:off x="1" y="377604"/>
        <a:ext cx="1246096" cy="755209"/>
      </dsp:txXfrm>
    </dsp:sp>
    <dsp:sp modelId="{6DA26723-175D-48D7-B80E-43A2EA1A9E9B}">
      <dsp:nvSpPr>
        <dsp:cNvPr id="0" name=""/>
        <dsp:cNvSpPr/>
      </dsp:nvSpPr>
      <dsp:spPr>
        <a:xfrm rot="5400000">
          <a:off x="1610895" y="0"/>
          <a:ext cx="1510419" cy="1510419"/>
        </a:xfrm>
        <a:prstGeom prst="downArrow">
          <a:avLst>
            <a:gd name="adj1" fmla="val 50000"/>
            <a:gd name="adj2" fmla="val 3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latin typeface="+mj-lt"/>
            </a:rPr>
            <a:t>43088,3          тыс. рублей</a:t>
          </a:r>
        </a:p>
      </dsp:txBody>
      <dsp:txXfrm rot="-5400000">
        <a:off x="1875219" y="377605"/>
        <a:ext cx="1246096" cy="7552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97A6C-ADF6-4340-A34E-C5D685CF0B4A}">
      <dsp:nvSpPr>
        <dsp:cNvPr id="0" name=""/>
        <dsp:cNvSpPr/>
      </dsp:nvSpPr>
      <dsp:spPr>
        <a:xfrm rot="16200000">
          <a:off x="0" y="0"/>
          <a:ext cx="1515367" cy="1515367"/>
        </a:xfrm>
        <a:prstGeom prst="downArrow">
          <a:avLst>
            <a:gd name="adj1" fmla="val 50000"/>
            <a:gd name="adj2" fmla="val 35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latin typeface="+mj-lt"/>
            </a:rPr>
            <a:t>43088,3          тыс. рублей</a:t>
          </a:r>
          <a:endParaRPr lang="ru-RU" sz="1600" b="1" kern="1200" dirty="0">
            <a:latin typeface="+mj-lt"/>
          </a:endParaRPr>
        </a:p>
      </dsp:txBody>
      <dsp:txXfrm rot="5400000">
        <a:off x="1" y="378841"/>
        <a:ext cx="1250178" cy="757683"/>
      </dsp:txXfrm>
    </dsp:sp>
    <dsp:sp modelId="{6DA26723-175D-48D7-B80E-43A2EA1A9E9B}">
      <dsp:nvSpPr>
        <dsp:cNvPr id="0" name=""/>
        <dsp:cNvSpPr/>
      </dsp:nvSpPr>
      <dsp:spPr>
        <a:xfrm rot="5400000">
          <a:off x="1755132" y="0"/>
          <a:ext cx="1515367" cy="1515367"/>
        </a:xfrm>
        <a:prstGeom prst="downArrow">
          <a:avLst>
            <a:gd name="adj1" fmla="val 50000"/>
            <a:gd name="adj2" fmla="val 3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latin typeface="+mj-lt"/>
            </a:rPr>
            <a:t>43088,3          тыс. рублей</a:t>
          </a:r>
        </a:p>
      </dsp:txBody>
      <dsp:txXfrm rot="-5400000">
        <a:off x="2020322" y="378842"/>
        <a:ext cx="1250178" cy="7576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drawing1.xml><?xml version="1.0" encoding="utf-8"?>
<c:userShapes xmlns:c="http://schemas.openxmlformats.org/drawingml/2006/chart">
  <cdr:relSizeAnchor xmlns:cdr="http://schemas.openxmlformats.org/drawingml/2006/chartDrawing">
    <cdr:from>
      <cdr:x>0</cdr:x>
      <cdr:y>0</cdr:y>
    </cdr:from>
    <cdr:to>
      <cdr:x>0.61587</cdr:x>
      <cdr:y>0.80985</cdr:y>
    </cdr:to>
    <cdr:sp macro="" textlink="">
      <cdr:nvSpPr>
        <cdr:cNvPr id="2" name="Содержимое 8"/>
        <cdr:cNvSpPr>
          <a:spLocks xmlns:a="http://schemas.openxmlformats.org/drawingml/2006/main" noGrp="1"/>
        </cdr:cNvSpPr>
      </cdr:nvSpPr>
      <cdr:spPr>
        <a:xfrm xmlns:a="http://schemas.openxmlformats.org/drawingml/2006/main">
          <a:off x="0" y="0"/>
          <a:ext cx="4038600" cy="4525963"/>
        </a:xfrm>
        <a:prstGeom xmlns:a="http://schemas.openxmlformats.org/drawingml/2006/main" prst="rect">
          <a:avLst/>
        </a:prstGeom>
      </cdr:spPr>
      <cdr:txBody>
        <a:bodyPr xmlns:a="http://schemas.openxmlformats.org/drawingml/2006/main" vert="horz" lIns="91440" tIns="45720" rIns="91440" bIns="45720" rtlCol="0">
          <a:normAutofit/>
        </a:bodyPr>
        <a:lstStyle xmlns:a="http://schemas.openxmlformats.org/drawingml/2006/main"/>
        <a:p xmlns:a="http://schemas.openxmlformats.org/drawingml/2006/main">
          <a:endParaRPr lang="ru-RU"/>
        </a:p>
      </cdr:txBody>
    </cdr:sp>
  </cdr:relSizeAnchor>
</c:userShapes>
</file>

<file path=ppt/drawings/drawing2.xml><?xml version="1.0" encoding="utf-8"?>
<c:userShapes xmlns:c="http://schemas.openxmlformats.org/drawingml/2006/chart">
  <cdr:relSizeAnchor xmlns:cdr="http://schemas.openxmlformats.org/drawingml/2006/chartDrawing">
    <cdr:from>
      <cdr:x>0.20912</cdr:x>
      <cdr:y>0.08201</cdr:y>
    </cdr:from>
    <cdr:to>
      <cdr:x>0.85063</cdr:x>
      <cdr:y>0.14772</cdr:y>
    </cdr:to>
    <cdr:sp macro="" textlink="">
      <cdr:nvSpPr>
        <cdr:cNvPr id="3" name="Прямоугольник 2"/>
        <cdr:cNvSpPr/>
      </cdr:nvSpPr>
      <cdr:spPr>
        <a:xfrm xmlns:a="http://schemas.openxmlformats.org/drawingml/2006/main">
          <a:off x="798076" y="422509"/>
          <a:ext cx="2448272" cy="33855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u-RU" sz="1600" b="1" dirty="0" smtClean="0"/>
            <a:t>Структура расходов:</a:t>
          </a:r>
          <a:endParaRPr lang="ru-RU" sz="16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0.20912</cdr:x>
      <cdr:y>0.08201</cdr:y>
    </cdr:from>
    <cdr:to>
      <cdr:x>0.85063</cdr:x>
      <cdr:y>0.14772</cdr:y>
    </cdr:to>
    <cdr:sp macro="" textlink="">
      <cdr:nvSpPr>
        <cdr:cNvPr id="3" name="Прямоугольник 2"/>
        <cdr:cNvSpPr/>
      </cdr:nvSpPr>
      <cdr:spPr>
        <a:xfrm xmlns:a="http://schemas.openxmlformats.org/drawingml/2006/main">
          <a:off x="798076" y="422509"/>
          <a:ext cx="2448272" cy="33855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u-RU" sz="1600" b="1" dirty="0" smtClean="0"/>
            <a:t>Структура расходов:</a:t>
          </a:r>
          <a:endParaRPr lang="ru-RU" sz="16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0.20912</cdr:x>
      <cdr:y>0.08201</cdr:y>
    </cdr:from>
    <cdr:to>
      <cdr:x>0.85063</cdr:x>
      <cdr:y>0.14772</cdr:y>
    </cdr:to>
    <cdr:sp macro="" textlink="">
      <cdr:nvSpPr>
        <cdr:cNvPr id="3" name="Прямоугольник 2"/>
        <cdr:cNvSpPr/>
      </cdr:nvSpPr>
      <cdr:spPr>
        <a:xfrm xmlns:a="http://schemas.openxmlformats.org/drawingml/2006/main">
          <a:off x="798076" y="422509"/>
          <a:ext cx="2448272" cy="33855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u-RU" sz="1600" b="1" dirty="0" smtClean="0"/>
            <a:t>Структура расходов:</a:t>
          </a:r>
          <a:endParaRPr lang="ru-RU" sz="16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0.20912</cdr:x>
      <cdr:y>0.08201</cdr:y>
    </cdr:from>
    <cdr:to>
      <cdr:x>0.85063</cdr:x>
      <cdr:y>0.14772</cdr:y>
    </cdr:to>
    <cdr:sp macro="" textlink="">
      <cdr:nvSpPr>
        <cdr:cNvPr id="3" name="Прямоугольник 2"/>
        <cdr:cNvSpPr/>
      </cdr:nvSpPr>
      <cdr:spPr>
        <a:xfrm xmlns:a="http://schemas.openxmlformats.org/drawingml/2006/main">
          <a:off x="798076" y="422509"/>
          <a:ext cx="2448272" cy="33855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u-RU" sz="1600" b="1" dirty="0" smtClean="0"/>
            <a:t>Структура расходов:</a:t>
          </a:r>
          <a:endParaRPr lang="ru-RU" sz="1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C86F2F-5585-4834-93B0-A62C7494DF5C}" type="datetimeFigureOut">
              <a:rPr lang="ru-RU" smtClean="0"/>
              <a:t>29.11.2016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AAF71C-2D6F-46D2-9A45-AEF43B4BB121}" type="slidenum">
              <a:rPr lang="ru-RU" smtClean="0"/>
              <a:t>‹#›</a:t>
            </a:fld>
            <a:endParaRPr lang="ru-RU"/>
          </a:p>
        </p:txBody>
      </p:sp>
    </p:spTree>
    <p:extLst>
      <p:ext uri="{BB962C8B-B14F-4D97-AF65-F5344CB8AC3E}">
        <p14:creationId xmlns:p14="http://schemas.microsoft.com/office/powerpoint/2010/main" val="3117907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9CB29E-4095-4B93-9644-7D75A382FF10}" type="slidenum">
              <a:rPr lang="ru-RU" smtClean="0"/>
              <a:t>4</a:t>
            </a:fld>
            <a:endParaRPr lang="ru-RU"/>
          </a:p>
        </p:txBody>
      </p:sp>
    </p:spTree>
    <p:extLst>
      <p:ext uri="{BB962C8B-B14F-4D97-AF65-F5344CB8AC3E}">
        <p14:creationId xmlns:p14="http://schemas.microsoft.com/office/powerpoint/2010/main" val="86406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p:spPr>
      </p:sp>
      <p:sp>
        <p:nvSpPr>
          <p:cNvPr id="337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403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43F929-269F-4893-8EC3-6E6C53BBD323}" type="slidenum">
              <a:rPr lang="ru-RU" smtClean="0"/>
              <a:pPr fontAlgn="base">
                <a:spcBef>
                  <a:spcPct val="0"/>
                </a:spcBef>
                <a:spcAft>
                  <a:spcPct val="0"/>
                </a:spcAft>
                <a:defRPr/>
              </a:pPr>
              <a:t>24</a:t>
            </a:fld>
            <a:endParaRPr lang="ru-RU" smtClean="0"/>
          </a:p>
        </p:txBody>
      </p:sp>
    </p:spTree>
    <p:extLst>
      <p:ext uri="{BB962C8B-B14F-4D97-AF65-F5344CB8AC3E}">
        <p14:creationId xmlns:p14="http://schemas.microsoft.com/office/powerpoint/2010/main" val="1238936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p:spPr>
      </p:sp>
      <p:sp>
        <p:nvSpPr>
          <p:cNvPr id="3481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latin typeface="Arial" charset="0"/>
            </a:endParaRPr>
          </a:p>
        </p:txBody>
      </p:sp>
      <p:sp>
        <p:nvSpPr>
          <p:cNvPr id="348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ABF02F-3F58-4C2B-BDEE-784EDA8E653A}" type="slidenum">
              <a:rPr lang="ru-RU" smtClean="0">
                <a:latin typeface="Arial" charset="0"/>
              </a:rPr>
              <a:pPr fontAlgn="base">
                <a:spcBef>
                  <a:spcPct val="0"/>
                </a:spcBef>
                <a:spcAft>
                  <a:spcPct val="0"/>
                </a:spcAft>
              </a:pPr>
              <a:t>27</a:t>
            </a:fld>
            <a:endParaRPr lang="ru-RU" smtClean="0">
              <a:latin typeface="Arial" charset="0"/>
            </a:endParaRPr>
          </a:p>
        </p:txBody>
      </p:sp>
    </p:spTree>
    <p:extLst>
      <p:ext uri="{BB962C8B-B14F-4D97-AF65-F5344CB8AC3E}">
        <p14:creationId xmlns:p14="http://schemas.microsoft.com/office/powerpoint/2010/main" val="333831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608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B089DD-B97B-4B7F-BCB6-ED996F1AECD0}" type="slidenum">
              <a:rPr lang="ru-RU" smtClean="0"/>
              <a:pPr fontAlgn="base">
                <a:spcBef>
                  <a:spcPct val="0"/>
                </a:spcBef>
                <a:spcAft>
                  <a:spcPct val="0"/>
                </a:spcAft>
                <a:defRPr/>
              </a:pPr>
              <a:t>29</a:t>
            </a:fld>
            <a:endParaRPr lang="ru-RU" smtClean="0"/>
          </a:p>
        </p:txBody>
      </p:sp>
    </p:spTree>
    <p:extLst>
      <p:ext uri="{BB962C8B-B14F-4D97-AF65-F5344CB8AC3E}">
        <p14:creationId xmlns:p14="http://schemas.microsoft.com/office/powerpoint/2010/main" val="3514635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AAF71C-2D6F-46D2-9A45-AEF43B4BB121}" type="slidenum">
              <a:rPr lang="ru-RU" smtClean="0"/>
              <a:t>40</a:t>
            </a:fld>
            <a:endParaRPr lang="ru-RU"/>
          </a:p>
        </p:txBody>
      </p:sp>
    </p:spTree>
    <p:extLst>
      <p:ext uri="{BB962C8B-B14F-4D97-AF65-F5344CB8AC3E}">
        <p14:creationId xmlns:p14="http://schemas.microsoft.com/office/powerpoint/2010/main" val="684040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rtlCol="0">
            <a:normAutofit/>
          </a:bodyPr>
          <a:lstStyle/>
          <a:p>
            <a:pPr lvl="0"/>
            <a:endParaRPr lang="ru-RU" noProof="0"/>
          </a:p>
        </p:txBody>
      </p:sp>
      <p:sp>
        <p:nvSpPr>
          <p:cNvPr id="4" name="Дата 10"/>
          <p:cNvSpPr>
            <a:spLocks noGrp="1"/>
          </p:cNvSpPr>
          <p:nvPr>
            <p:ph type="dt" sz="half" idx="10"/>
          </p:nvPr>
        </p:nvSpPr>
        <p:spPr/>
        <p:txBody>
          <a:bodyPr/>
          <a:lstStyle>
            <a:lvl1pPr>
              <a:defRPr/>
            </a:lvl1pPr>
          </a:lstStyle>
          <a:p>
            <a:pPr>
              <a:defRPr/>
            </a:pPr>
            <a:fld id="{A3B6DE92-74F1-48C1-8996-3197988A1A35}" type="datetimeFigureOut">
              <a:rPr lang="ru-RU"/>
              <a:pPr>
                <a:defRPr/>
              </a:pPr>
              <a:t>29.11.2016</a:t>
            </a:fld>
            <a:endParaRPr lang="ru-RU" dirty="0"/>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3C4B245C-DA7A-497D-B3D1-81F6FC8C9DCD}" type="slidenum">
              <a:rPr lang="ru-RU"/>
              <a:pPr>
                <a:defRPr/>
              </a:pPr>
              <a:t>‹#›</a:t>
            </a:fld>
            <a:endParaRPr lang="ru-RU" dirty="0"/>
          </a:p>
        </p:txBody>
      </p:sp>
    </p:spTree>
    <p:extLst>
      <p:ext uri="{BB962C8B-B14F-4D97-AF65-F5344CB8AC3E}">
        <p14:creationId xmlns:p14="http://schemas.microsoft.com/office/powerpoint/2010/main" val="3153841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29.11.2016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29.11.2016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29.11.2016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29.11.2016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29.11.2016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17999">
              <a:srgbClr val="FEE7F2"/>
            </a:gs>
            <a:gs pos="36000">
              <a:schemeClr val="accent2">
                <a:lumMod val="20000"/>
                <a:lumOff val="80000"/>
              </a:schemeClr>
            </a:gs>
            <a:gs pos="61000">
              <a:schemeClr val="accent6">
                <a:lumMod val="40000"/>
                <a:lumOff val="60000"/>
              </a:schemeClr>
            </a:gs>
            <a:gs pos="82001">
              <a:srgbClr val="FBD49C"/>
            </a:gs>
            <a:gs pos="100000">
              <a:schemeClr val="accent2">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29.11.2016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hyperlink" Target="https://yandex.ru/images/search?source=wiz&amp;img_url=http://www.schoolage.ru/uploads/agencies/26/docs/zdanie_upravlenija_obrazovanija%20(1).jpg&amp;text=%D0%B7%D0%B5%D0%BB%D0%B5%D0%BD%D1%87%D1%83%D0%BA%D1%81%D0%BA%D0%B8%D0%B9%20%D1%80%D0%B0%D0%B9%D0%BE%D0%BD%20%D1%84%D0%BE%D1%82%D0%BE%20%D1%83%D1%87%D1%80%D0%B5%D0%B6%D0%B4%D0%B5%D0%BD%D0%B8%D0%B9%20%D0%BE%D0%B1%D1%80%D0%B0%D0%B7%D0%BE%D0%B2%D0%B0%D0%BD%D0%B8%D1%8F&amp;noreask=1&amp;pos=11&amp;lr=100645&amp;rpt=simage" TargetMode="External"/><Relationship Id="rId7"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yandex.ru/images/search?text=%D1%8D%D0%BC%D0%B1%D0%BB%D0%B5%D0%BC%D1%8B%20%D0%BE%20%D0%B1%D1%8E%D0%B4%D0%B6%D0%B5%D1%82%D0%B5,%20%D0%B4%D0%B5%D0%BD%D1%8C%D0%B3%D0%B0%D1%85%20%D0%B8%20%D0%B1%D1%83%D1%85%D1%83%D1%87%D0%B5%D1%82%D0%B5&amp;img_url=http://future-sales.ru/wp-content/uploads/2013/12/%D0%90%D1%83%D0%B4%D0%B8%D1%82-%D0%BE%D1%82%D0%B4%D0%B5%D0%BB%D0%B0-%D0%BF%D1%80%D0%BE%D0%B4%D0%B0%D0%B62-1024x1024.png&amp;pos=1&amp;rpt=simage"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5.jpeg"/><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QuickStyle" Target="../diagrams/quickStyle3.xml"/><Relationship Id="rId3" Type="http://schemas.openxmlformats.org/officeDocument/2006/relationships/slideLayout" Target="../slideLayouts/slideLayout4.xml"/><Relationship Id="rId7" Type="http://schemas.openxmlformats.org/officeDocument/2006/relationships/diagramLayout" Target="../diagrams/layout2.xml"/><Relationship Id="rId12" Type="http://schemas.openxmlformats.org/officeDocument/2006/relationships/diagramLayout" Target="../diagrams/layout3.xml"/><Relationship Id="rId17" Type="http://schemas.openxmlformats.org/officeDocument/2006/relationships/image" Target="../media/image19.wmf"/><Relationship Id="rId2" Type="http://schemas.openxmlformats.org/officeDocument/2006/relationships/control" Target="../activeX/activeX2.xml"/><Relationship Id="rId16" Type="http://schemas.openxmlformats.org/officeDocument/2006/relationships/image" Target="../media/image15.jpeg"/><Relationship Id="rId1" Type="http://schemas.openxmlformats.org/officeDocument/2006/relationships/vmlDrawing" Target="../drawings/vmlDrawing2.vml"/><Relationship Id="rId6" Type="http://schemas.openxmlformats.org/officeDocument/2006/relationships/diagramData" Target="../diagrams/data2.xml"/><Relationship Id="rId11" Type="http://schemas.openxmlformats.org/officeDocument/2006/relationships/diagramData" Target="../diagrams/data3.xml"/><Relationship Id="rId5" Type="http://schemas.openxmlformats.org/officeDocument/2006/relationships/chart" Target="../charts/chart11.xml"/><Relationship Id="rId15" Type="http://schemas.microsoft.com/office/2007/relationships/diagramDrawing" Target="../diagrams/drawing3.xml"/><Relationship Id="rId10" Type="http://schemas.microsoft.com/office/2007/relationships/diagramDrawing" Target="../diagrams/drawing2.xml"/><Relationship Id="rId4" Type="http://schemas.openxmlformats.org/officeDocument/2006/relationships/notesSlide" Target="../notesSlides/notesSlide2.xml"/><Relationship Id="rId9" Type="http://schemas.openxmlformats.org/officeDocument/2006/relationships/diagramColors" Target="../diagrams/colors2.xml"/><Relationship Id="rId14" Type="http://schemas.openxmlformats.org/officeDocument/2006/relationships/diagramColors" Target="../diagrams/colors3.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yandex.ru/images/search?source=wiz&amp;img_url=http://dtpochevidets.ru/upload/iblock/fc5/4844579717076c48fe1fbe2a3feb66a0.jpeg&amp;p=4&amp;text=%D0%BE%20%D0%B1%D1%8E%D0%B4%D0%B6%D0%B5%D1%82%D0%B5%20%D1%8D%D0%BC%D0%B1%D0%BB%D0%B5%D0%BC%D1%8B&amp;noreask=1&amp;pos=124&amp;rpt=simage&amp;lr=100645"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yandex.ru/images/search?source=wiz&amp;img_url=http://www.kchr.ru/upload/iblock/a50/DSC_0957.JPG&amp;p=1&amp;text=%D0%B7%D0%B5%D0%BB%D0%B5%D0%BD%D1%87%D1%83%D0%BA%D1%81%D0%BA%D0%B8%D0%B9%20%D1%80%D0%B0%D0%B9%D0%BE%D0%BD%20-%20%D0%B4%D0%B5%D1%82%D1%81%D0%B0%D0%B4%D1%8B&amp;noreask=1&amp;pos=37&amp;rpt=simage&amp;lr=100645" TargetMode="External"/><Relationship Id="rId7" Type="http://schemas.openxmlformats.org/officeDocument/2006/relationships/image" Target="../media/image24.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s://yandex.ru/images/search?source=wiz&amp;img_url=http://www.skfo.ru/public/im/uploads/6a2be6.jpg&amp;text=%D0%B7%D0%B5%D0%BB%D0%B5%D0%BD%D1%87%D1%83%D0%BA%D1%81%D0%BA%D0%B8%D0%B9%20%D1%80%D0%B0%D0%B9%D0%BE%D0%BD%20-%20%D0%B4%D0%B5%D1%82%D1%81%D0%B0%D0%B4%D1%8B&amp;noreask=1&amp;pos=7&amp;lr=100645&amp;rpt=simage" TargetMode="Externa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hyperlink" Target="https://yandex.ru/images/search?text=%D0%BA%D0%B0%D1%80%D1%82%D0%B8%D0%BD%D0%BA%D0%B8%20%D0%B8%20%D1%8D%D0%BC%D0%B1%D0%BB%D0%B5%D0%BC%D1%8B%20%D0%BF%D0%BE%20%D0%B7%D0%B4%D1%80%D0%B0%D0%B2%D0%BE%D0%BE%D1%85%D1%80%D0%B0%D0%BD%D0%B5%D0%BD%D0%B8%D1%8E&amp;img_url=http://www.evgrafova.com/images/Logotip-profs.png&amp;pos=4&amp;rpt=simag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yandex.ru/images/search?p=1&amp;text=%D0%BA%D0%B0%D1%80%D1%82%D0%B8%D0%BD%D0%BA%D0%B8%20%D0%B8%20%D1%8D%D0%BC%D0%B1%D0%BB%D0%B5%D0%BC%D1%8B%20%D0%BF%D0%BE%20%D1%81%D0%BE%D1%86%D0%B8%D0%B0%D0%BB%D1%8C%D0%BD%D0%BE%D0%B9%20%D0%BF%D0%BE%D0%B4%D0%B4%D0%B5%D1%80%D0%B6%D0%BA%D0%B5%20%D0%BD%D0%B0%D1%81%D0%B5%D0%BB%D0%B5%D0%BD%D0%B8%D1%8E&amp;img_url=http://www.bgdncentr.ru/wp-content/photos/young-family/dynamic/young-family-01.png-nggid03372-ngg0dyn-0x0x100-00f0w010c010r110f110r010t010.png&amp;pos=47&amp;rpt=simage" TargetMode="External"/><Relationship Id="rId7"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hyperlink" Target="https://yandex.ru/images/search?source=wiz&amp;img_url=http://www.funlib.ru/cimg/2014/101421/1233205&amp;p=3&amp;text=%D0%BA%D0%B0%D1%80%D1%82%D0%B8%D0%BD%D0%BA%D0%B8%20%D0%B2%20%D1%81%D1%84%D0%B5%D1%80%D0%B5%20%D0%BA%D1%83%D0%BB%D1%8C%D1%82%D1%83%D1%80%D1%8B&amp;noreask=1&amp;pos=103&amp;rpt=simage&amp;lr=100645" TargetMode="External"/><Relationship Id="rId4" Type="http://schemas.openxmlformats.org/officeDocument/2006/relationships/image" Target="../media/image51.jpeg"/></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4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www.obrazovanie09.ru/" TargetMode="Externa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54.xml.rels><?xml version="1.0" encoding="UTF-8" standalone="yes"?>
<Relationships xmlns="http://schemas.openxmlformats.org/package/2006/relationships"><Relationship Id="rId3" Type="http://schemas.openxmlformats.org/officeDocument/2006/relationships/hyperlink" Target="https://yandex.ru/images/search?source=wiz&amp;img_url=http://www.cheboksary.ru/images/63978.jpg&amp;text=%D0%BA%D0%B0%D1%80%D1%82%D0%B8%D0%BD%D0%BA%D0%B8%20%D0%B2%20%D1%81%D1%84%D0%B5%D1%80%D0%B5%20%D0%BA%D1%83%D0%BB%D1%8C%D1%82%D1%83%D1%80%D1%8B&amp;noreask=1&amp;pos=27&amp;lr=100645&amp;rpt=simage" TargetMode="External"/><Relationship Id="rId2" Type="http://schemas.openxmlformats.org/officeDocument/2006/relationships/chart" Target="../charts/chart14.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5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s://yandex.ru/images/search?text=%D0%BA%D0%B0%D1%80%D1%82%D0%B8%D0%BD%D0%BA%D0%B8%20%D0%B2%20%D1%81%D1%84%D0%B5%D1%80%D0%B5%20%D1%84%D0%B8%D0%B7%D0%B8%D1%87%D0%B5%D1%81%D0%BA%D0%BE%D0%B9%20%D0%BA%D1%83%D0%BB%D1%8C%D1%82%D1%83%D1%80%D1%8B%20%D0%B8%20%D1%81%D0%BF%D0%BE%D1%80%D1%82%D0%B0&amp;img_url=http://www.slova.by/wp-content/uploads/2014/05/14.jpg&amp;pos=8&amp;rpt=simage" TargetMode="Externa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56.xml.rels><?xml version="1.0" encoding="UTF-8" standalone="yes"?>
<Relationships xmlns="http://schemas.openxmlformats.org/package/2006/relationships"><Relationship Id="rId3" Type="http://schemas.openxmlformats.org/officeDocument/2006/relationships/hyperlink" Target="https://yandex.ru/images/search?text=%D0%BA%D0%B0%D1%80%D1%82%D0%B8%D0%BD%D0%BA%D0%B8%20%D0%B8%20%D1%8D%D0%BC%D0%B1%D0%BB%D0%B5%D0%BC%D1%8B%20%D0%BF%D0%BE%20%D0%B7%D0%B4%D1%80%D0%B0%D0%B2%D0%BE%D0%BE%D1%85%D1%80%D0%B0%D0%BD%D0%B5%D0%BD%D0%B8%D1%8E&amp;img_url=http://www.altyn-orda.kz/uploads/d635c90e8ee6.png&amp;pos=8&amp;rpt=simage" TargetMode="External"/><Relationship Id="rId2" Type="http://schemas.openxmlformats.org/officeDocument/2006/relationships/chart" Target="../charts/chart16.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yandex.ru/images/search?p=1&amp;text=%D0%BA%D0%B0%D1%80%D1%82%D0%B8%D0%BD%D0%BA%D0%B8%20%D0%B8%20%D1%8D%D0%BC%D0%B1%D0%BB%D0%B5%D0%BC%D1%8B%20%D0%BF%D0%BE%20%D1%81%D0%BE%D1%86%D0%B8%D0%B0%D0%BB%D1%8C%D0%BD%D0%BE%D0%B9%20%D0%BF%D0%BE%D0%B4%D0%B4%D0%B5%D1%80%D0%B6%D0%BA%D0%B5%20%D0%BD%D0%B0%D1%81%D0%B5%D0%BB%D0%B5%D0%BD%D0%B8%D1%8E&amp;img_url=http://www.bgdncentr.ru/wp-content/photos/young-family/dynamic/young-family-01.png-nggid03372-ngg0dyn-0x0x100-00f0w010c010r110f110r010t010.png&amp;pos=47&amp;rpt=simage" TargetMode="External"/><Relationship Id="rId1" Type="http://schemas.openxmlformats.org/officeDocument/2006/relationships/slideLayout" Target="../slideLayouts/slideLayout2.xml"/><Relationship Id="rId6" Type="http://schemas.openxmlformats.org/officeDocument/2006/relationships/chart" Target="../charts/chart17.xml"/><Relationship Id="rId5" Type="http://schemas.openxmlformats.org/officeDocument/2006/relationships/image" Target="../media/image70.jpeg"/><Relationship Id="rId4" Type="http://schemas.openxmlformats.org/officeDocument/2006/relationships/hyperlink" Target="https://yandex.ru/images/search?text=%D0%BA%D0%B0%D1%80%D1%82%D0%B8%D0%BD%D0%BA%D0%B8%20%D0%B8%20%D1%8D%D0%BC%D0%B1%D0%BB%D0%B5%D0%BC%D1%8B%20%D0%BF%D0%BE%20%D1%81%D0%BE%D1%86%D0%B8%D0%B0%D0%BB%D1%8C%D0%BD%D0%BE%D0%B9%20%D0%BF%D0%BE%D0%B4%D0%B4%D0%B5%D1%80%D0%B6%D0%BA%D0%B5%20%D0%BD%D0%B0%D1%81%D0%B5%D0%BB%D0%B5%D0%BD%D0%B8%D1%8E&amp;img_url=http://kuzinfo.ru/images/News2016/201607110001.jpg&amp;pos=2&amp;rpt=simage" TargetMode="Externa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9.xml.rels><?xml version="1.0" encoding="UTF-8" standalone="yes"?>
<Relationships xmlns="http://schemas.openxmlformats.org/package/2006/relationships"><Relationship Id="rId3" Type="http://schemas.openxmlformats.org/officeDocument/2006/relationships/hyperlink" Target="https://yandex.ru/images/search?source=wiz&amp;img_url=http://www.opfs.co.uk/wp-content/uploads/2015/01/10627057_xl.jpg&amp;p=2&amp;text=%D1%84%D0%BE%D1%82%D0%BE%20%D0%B2%D1%81%D0%B5%20%D0%BE%20%D1%84%D0%B8%D0%BD%D0%B0%D0%BD%D1%81%D0%B0%D1%85&amp;noreask=1&amp;pos=63&amp;rpt=simage&amp;lr=100645" TargetMode="External"/><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image" Target="../media/image9.jpeg"/><Relationship Id="rId4" Type="http://schemas.openxmlformats.org/officeDocument/2006/relationships/hyperlink" Target="https://yandex.ru/images/search?source=wiz&amp;img_url=http://www.haberarasi.com/images/upload/image/90VKHFUJhsq6fRO5N1Gc.jpg&amp;p=1&amp;text=%D0%BE%20%D0%B1%D1%8E%D0%B4%D0%B6%D0%B5%D1%82%D0%B5%20%D1%8D%D0%BC%D0%B1%D0%BB%D0%B5%D0%BC%D1%8B&amp;noreask=1&amp;pos=34&amp;rpt=simage&amp;lr=100645"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6512" y="188640"/>
            <a:ext cx="9144000" cy="720081"/>
          </a:xfrm>
          <a:effectLst>
            <a:reflection blurRad="6350" stA="50000" endA="300" endPos="90000" dir="5400000" sy="-100000" algn="bl" rotWithShape="0"/>
          </a:effectLst>
        </p:spPr>
        <p:txBody>
          <a:bodyPr>
            <a:noAutofit/>
          </a:bodyPr>
          <a:lstStyle/>
          <a:p>
            <a:r>
              <a:rPr lang="ru-RU" sz="6600" b="1" dirty="0" smtClean="0">
                <a:solidFill>
                  <a:schemeClr val="accent1">
                    <a:lumMod val="75000"/>
                  </a:schemeClr>
                </a:solidFill>
                <a:effectLst>
                  <a:outerShdw blurRad="38100" dist="38100" dir="2700000" algn="tl">
                    <a:srgbClr val="000000">
                      <a:alpha val="43137"/>
                    </a:srgbClr>
                  </a:outerShdw>
                </a:effectLst>
              </a:rPr>
              <a:t>БЮДЖЕТ для ГРАЖДАН</a:t>
            </a:r>
            <a:endParaRPr lang="ru-RU" sz="6600" b="1" dirty="0">
              <a:solidFill>
                <a:schemeClr val="accent1">
                  <a:lumMod val="75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35496" y="2060848"/>
            <a:ext cx="4752528" cy="3888432"/>
          </a:xfrm>
        </p:spPr>
        <p:txBody>
          <a:bodyPr>
            <a:noAutofit/>
          </a:bodyPr>
          <a:lstStyle/>
          <a:p>
            <a:endParaRPr lang="ru-RU" b="1" dirty="0" smtClean="0">
              <a:solidFill>
                <a:schemeClr val="tx2">
                  <a:lumMod val="50000"/>
                </a:schemeClr>
              </a:solidFill>
              <a:effectLst>
                <a:outerShdw blurRad="38100" dist="38100" dir="2700000" algn="tl">
                  <a:srgbClr val="000000">
                    <a:alpha val="43137"/>
                  </a:srgbClr>
                </a:outerShdw>
              </a:effectLst>
            </a:endParaRPr>
          </a:p>
          <a:p>
            <a:r>
              <a:rPr lang="ru-RU" b="1" dirty="0" smtClean="0">
                <a:solidFill>
                  <a:schemeClr val="tx2">
                    <a:lumMod val="50000"/>
                  </a:schemeClr>
                </a:solidFill>
                <a:effectLst>
                  <a:outerShdw blurRad="38100" dist="38100" dir="2700000" algn="tl">
                    <a:srgbClr val="000000">
                      <a:alpha val="43137"/>
                    </a:srgbClr>
                  </a:outerShdw>
                </a:effectLst>
              </a:rPr>
              <a:t>К проекту решения о </a:t>
            </a:r>
          </a:p>
          <a:p>
            <a:r>
              <a:rPr lang="ru-RU" b="1" dirty="0" smtClean="0">
                <a:solidFill>
                  <a:schemeClr val="tx2">
                    <a:lumMod val="50000"/>
                  </a:schemeClr>
                </a:solidFill>
                <a:effectLst>
                  <a:outerShdw blurRad="38100" dist="38100" dir="2700000" algn="tl">
                    <a:srgbClr val="000000">
                      <a:alpha val="43137"/>
                    </a:srgbClr>
                  </a:outerShdw>
                </a:effectLst>
              </a:rPr>
              <a:t>бюджете </a:t>
            </a:r>
            <a:r>
              <a:rPr lang="ru-RU" b="1" dirty="0" err="1" smtClean="0">
                <a:solidFill>
                  <a:schemeClr val="tx2">
                    <a:lumMod val="50000"/>
                  </a:schemeClr>
                </a:solidFill>
                <a:effectLst>
                  <a:outerShdw blurRad="38100" dist="38100" dir="2700000" algn="tl">
                    <a:srgbClr val="000000">
                      <a:alpha val="43137"/>
                    </a:srgbClr>
                  </a:outerShdw>
                </a:effectLst>
              </a:rPr>
              <a:t>Зеленчукского</a:t>
            </a:r>
            <a:r>
              <a:rPr lang="ru-RU" b="1" dirty="0" smtClean="0">
                <a:solidFill>
                  <a:schemeClr val="tx2">
                    <a:lumMod val="50000"/>
                  </a:schemeClr>
                </a:solidFill>
                <a:effectLst>
                  <a:outerShdw blurRad="38100" dist="38100" dir="2700000" algn="tl">
                    <a:srgbClr val="000000">
                      <a:alpha val="43137"/>
                    </a:srgbClr>
                  </a:outerShdw>
                </a:effectLst>
              </a:rPr>
              <a:t> муниципального района</a:t>
            </a:r>
          </a:p>
          <a:p>
            <a:r>
              <a:rPr lang="ru-RU" b="1" dirty="0" smtClean="0">
                <a:solidFill>
                  <a:schemeClr val="tx2">
                    <a:lumMod val="50000"/>
                  </a:schemeClr>
                </a:solidFill>
                <a:effectLst>
                  <a:outerShdw blurRad="38100" dist="38100" dir="2700000" algn="tl">
                    <a:srgbClr val="000000">
                      <a:alpha val="43137"/>
                    </a:srgbClr>
                  </a:outerShdw>
                </a:effectLst>
              </a:rPr>
              <a:t> Карачаево-Черкесской Республики  </a:t>
            </a:r>
          </a:p>
          <a:p>
            <a:r>
              <a:rPr lang="ru-RU" b="1" dirty="0" smtClean="0">
                <a:solidFill>
                  <a:schemeClr val="tx2">
                    <a:lumMod val="50000"/>
                  </a:schemeClr>
                </a:solidFill>
                <a:effectLst>
                  <a:outerShdw blurRad="38100" dist="38100" dir="2700000" algn="tl">
                    <a:srgbClr val="000000">
                      <a:alpha val="43137"/>
                    </a:srgbClr>
                  </a:outerShdw>
                </a:effectLst>
              </a:rPr>
              <a:t>на 2017 год</a:t>
            </a:r>
            <a:endParaRPr lang="ru-RU" b="1" dirty="0">
              <a:solidFill>
                <a:schemeClr val="tx2">
                  <a:lumMod val="50000"/>
                </a:schemeClr>
              </a:solidFill>
              <a:effectLst>
                <a:outerShdw blurRad="38100" dist="38100" dir="2700000" algn="tl">
                  <a:srgbClr val="000000">
                    <a:alpha val="43137"/>
                  </a:srgbClr>
                </a:outerShdw>
              </a:effectLst>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1484784"/>
            <a:ext cx="5184576" cy="5112568"/>
          </a:xfrm>
          <a:prstGeom prst="rect">
            <a:avLst/>
          </a:prstGeom>
          <a:effectLst>
            <a:softEdge rad="635000"/>
          </a:effectLst>
        </p:spPr>
      </p:pic>
    </p:spTree>
    <p:extLst>
      <p:ext uri="{BB962C8B-B14F-4D97-AF65-F5344CB8AC3E}">
        <p14:creationId xmlns:p14="http://schemas.microsoft.com/office/powerpoint/2010/main" val="3157457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032558963"/>
              </p:ext>
            </p:extLst>
          </p:nvPr>
        </p:nvGraphicFramePr>
        <p:xfrm>
          <a:off x="251520" y="1044027"/>
          <a:ext cx="8640960" cy="5781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2123728" y="116632"/>
            <a:ext cx="4536504" cy="954107"/>
          </a:xfrm>
          <a:prstGeom prst="rect">
            <a:avLst/>
          </a:prstGeom>
        </p:spPr>
        <p:txBody>
          <a:bodyPr wrap="square">
            <a:spAutoFit/>
          </a:bodyPr>
          <a:lstStyle/>
          <a:p>
            <a:pPr algn="ctr"/>
            <a:r>
              <a:rPr lang="ru-RU" sz="2400" b="1" dirty="0" smtClean="0">
                <a:effectLst>
                  <a:outerShdw blurRad="38100" dist="38100" dir="2700000" algn="tl">
                    <a:srgbClr val="000000">
                      <a:alpha val="43137"/>
                    </a:srgbClr>
                  </a:outerShdw>
                </a:effectLst>
                <a:latin typeface="Arial" pitchFamily="34" charset="0"/>
                <a:cs typeface="Arial" pitchFamily="34" charset="0"/>
              </a:rPr>
              <a:t>   </a:t>
            </a:r>
            <a:r>
              <a:rPr lang="ru-RU" sz="2800" b="1" dirty="0" smtClean="0">
                <a:solidFill>
                  <a:schemeClr val="tx2">
                    <a:lumMod val="50000"/>
                  </a:schemeClr>
                </a:solidFill>
                <a:effectLst>
                  <a:outerShdw blurRad="38100" dist="38100" dir="2700000" algn="tl">
                    <a:srgbClr val="000000">
                      <a:alpha val="43137"/>
                    </a:srgbClr>
                  </a:outerShdw>
                </a:effectLst>
                <a:latin typeface="+mj-lt"/>
                <a:cs typeface="Arial" pitchFamily="34" charset="0"/>
              </a:rPr>
              <a:t>Участники </a:t>
            </a:r>
            <a:r>
              <a:rPr lang="ru-RU" sz="2800" b="1" dirty="0">
                <a:solidFill>
                  <a:schemeClr val="tx2">
                    <a:lumMod val="50000"/>
                  </a:schemeClr>
                </a:solidFill>
                <a:effectLst>
                  <a:outerShdw blurRad="38100" dist="38100" dir="2700000" algn="tl">
                    <a:srgbClr val="000000">
                      <a:alpha val="43137"/>
                    </a:srgbClr>
                  </a:outerShdw>
                </a:effectLst>
                <a:latin typeface="+mj-lt"/>
                <a:cs typeface="Arial" pitchFamily="34" charset="0"/>
              </a:rPr>
              <a:t>бюджетного </a:t>
            </a:r>
            <a:r>
              <a:rPr lang="ru-RU" sz="2800" b="1" dirty="0" smtClean="0">
                <a:solidFill>
                  <a:schemeClr val="tx2">
                    <a:lumMod val="50000"/>
                  </a:schemeClr>
                </a:solidFill>
                <a:effectLst>
                  <a:outerShdw blurRad="38100" dist="38100" dir="2700000" algn="tl">
                    <a:srgbClr val="000000">
                      <a:alpha val="43137"/>
                    </a:srgbClr>
                  </a:outerShdw>
                </a:effectLst>
                <a:latin typeface="+mj-lt"/>
                <a:cs typeface="Arial" pitchFamily="34" charset="0"/>
              </a:rPr>
              <a:t>процесса:</a:t>
            </a:r>
            <a:endParaRPr lang="ru-RU" sz="2800" b="1" dirty="0">
              <a:solidFill>
                <a:schemeClr val="tx2">
                  <a:lumMod val="50000"/>
                </a:schemeClr>
              </a:solidFill>
              <a:effectLst>
                <a:outerShdw blurRad="38100" dist="38100" dir="2700000" algn="tl">
                  <a:srgbClr val="000000">
                    <a:alpha val="43137"/>
                  </a:srgbClr>
                </a:outerShdw>
              </a:effectLst>
              <a:latin typeface="+mj-lt"/>
              <a:cs typeface="Arial" pitchFamily="34" charset="0"/>
            </a:endParaRPr>
          </a:p>
        </p:txBody>
      </p:sp>
      <p:sp>
        <p:nvSpPr>
          <p:cNvPr id="2" name="Прямоугольник 1"/>
          <p:cNvSpPr/>
          <p:nvPr/>
        </p:nvSpPr>
        <p:spPr>
          <a:xfrm>
            <a:off x="107504" y="122148"/>
            <a:ext cx="2448272" cy="923330"/>
          </a:xfrm>
          <a:prstGeom prst="rect">
            <a:avLst/>
          </a:prstGeom>
        </p:spPr>
        <p:txBody>
          <a:bodyPr wrap="square">
            <a:spAutoFit/>
          </a:bodyPr>
          <a:lstStyle/>
          <a:p>
            <a:pPr algn="ctr"/>
            <a:r>
              <a:rPr lang="ru-RU" b="1" i="1" dirty="0">
                <a:solidFill>
                  <a:srgbClr val="00B050"/>
                </a:solidFill>
                <a:effectLst>
                  <a:outerShdw blurRad="38100" dist="38100" dir="2700000" algn="tl">
                    <a:srgbClr val="000000">
                      <a:alpha val="43137"/>
                    </a:srgbClr>
                  </a:outerShdw>
                </a:effectLst>
                <a:latin typeface="Arial" pitchFamily="34" charset="0"/>
                <a:cs typeface="Arial" pitchFamily="34" charset="0"/>
              </a:rPr>
              <a:t>Кто </a:t>
            </a:r>
            <a:r>
              <a:rPr lang="ru-RU" b="1" i="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участвует в формировании  бюджета?</a:t>
            </a:r>
            <a:endParaRPr lang="ru-RU" b="1" i="1" dirty="0">
              <a:solidFill>
                <a:srgbClr val="00B05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Прямоугольник 5"/>
          <p:cNvSpPr/>
          <p:nvPr/>
        </p:nvSpPr>
        <p:spPr>
          <a:xfrm>
            <a:off x="6660232" y="166864"/>
            <a:ext cx="2304256" cy="923330"/>
          </a:xfrm>
          <a:prstGeom prst="rect">
            <a:avLst/>
          </a:prstGeom>
        </p:spPr>
        <p:txBody>
          <a:bodyPr wrap="square">
            <a:spAutoFit/>
          </a:bodyPr>
          <a:lstStyle/>
          <a:p>
            <a:pPr algn="ctr"/>
            <a:r>
              <a:rPr lang="ru-RU" b="1" i="1" dirty="0">
                <a:solidFill>
                  <a:srgbClr val="00B050"/>
                </a:solidFill>
                <a:effectLst>
                  <a:outerShdw blurRad="38100" dist="38100" dir="2700000" algn="tl">
                    <a:srgbClr val="000000">
                      <a:alpha val="43137"/>
                    </a:srgbClr>
                  </a:outerShdw>
                </a:effectLst>
                <a:latin typeface="Arial" pitchFamily="34" charset="0"/>
                <a:cs typeface="Arial" pitchFamily="34" charset="0"/>
              </a:rPr>
              <a:t>Кто </a:t>
            </a:r>
            <a:r>
              <a:rPr lang="ru-RU" b="1" i="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участвует в формировании  бюджета?</a:t>
            </a:r>
            <a:endParaRPr lang="ru-RU" b="1" i="1" dirty="0">
              <a:solidFill>
                <a:srgbClr val="00B050"/>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9" name="Прямая со стрелкой 8"/>
          <p:cNvCxnSpPr/>
          <p:nvPr/>
        </p:nvCxnSpPr>
        <p:spPr>
          <a:xfrm flipV="1">
            <a:off x="5580112" y="2924944"/>
            <a:ext cx="576064" cy="360040"/>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4499992" y="2449969"/>
            <a:ext cx="0" cy="186943"/>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flipV="1">
            <a:off x="3212722" y="2449969"/>
            <a:ext cx="351166" cy="330959"/>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H="1">
            <a:off x="3212722" y="4077072"/>
            <a:ext cx="207150" cy="0"/>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flipH="1">
            <a:off x="3203848" y="5157192"/>
            <a:ext cx="216024" cy="288032"/>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4499992" y="5373216"/>
            <a:ext cx="0" cy="288032"/>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a:off x="5580112" y="4293096"/>
            <a:ext cx="144016" cy="0"/>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p:nvPr/>
        </p:nvCxnSpPr>
        <p:spPr>
          <a:xfrm>
            <a:off x="5508104" y="5229200"/>
            <a:ext cx="792088" cy="432048"/>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796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Овал 44"/>
          <p:cNvSpPr/>
          <p:nvPr/>
        </p:nvSpPr>
        <p:spPr>
          <a:xfrm>
            <a:off x="4043015" y="2675186"/>
            <a:ext cx="2185169" cy="2272717"/>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dirty="0"/>
          </a:p>
        </p:txBody>
      </p:sp>
      <p:sp>
        <p:nvSpPr>
          <p:cNvPr id="54" name="Прямоугольник 53"/>
          <p:cNvSpPr/>
          <p:nvPr/>
        </p:nvSpPr>
        <p:spPr>
          <a:xfrm>
            <a:off x="6362061" y="3046402"/>
            <a:ext cx="2637729" cy="960458"/>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ru-RU" dirty="0"/>
          </a:p>
        </p:txBody>
      </p:sp>
      <p:sp>
        <p:nvSpPr>
          <p:cNvPr id="20481" name="Заголовок 1"/>
          <p:cNvSpPr>
            <a:spLocks noGrp="1"/>
          </p:cNvSpPr>
          <p:nvPr>
            <p:ph type="title"/>
          </p:nvPr>
        </p:nvSpPr>
        <p:spPr>
          <a:xfrm>
            <a:off x="1259632" y="260648"/>
            <a:ext cx="6927354" cy="562074"/>
          </a:xfrm>
        </p:spPr>
        <p:txBody>
          <a:bodyPr>
            <a:normAutofit/>
          </a:bodyPr>
          <a:lstStyle/>
          <a:p>
            <a:pPr eaLnBrk="1" hangingPunct="1"/>
            <a:r>
              <a:rPr lang="ru-RU" sz="2600" b="1" dirty="0" smtClean="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rPr>
              <a:t>Сеть муниципальных учреждений</a:t>
            </a:r>
          </a:p>
        </p:txBody>
      </p:sp>
      <p:sp>
        <p:nvSpPr>
          <p:cNvPr id="5" name="Прямоугольник 4"/>
          <p:cNvSpPr/>
          <p:nvPr/>
        </p:nvSpPr>
        <p:spPr>
          <a:xfrm>
            <a:off x="5560197" y="908719"/>
            <a:ext cx="3368055" cy="1766467"/>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ru-RU" dirty="0"/>
          </a:p>
        </p:txBody>
      </p:sp>
      <p:sp>
        <p:nvSpPr>
          <p:cNvPr id="6" name="Прямоугольник 5"/>
          <p:cNvSpPr/>
          <p:nvPr/>
        </p:nvSpPr>
        <p:spPr>
          <a:xfrm>
            <a:off x="5622176" y="955229"/>
            <a:ext cx="3284522" cy="579768"/>
          </a:xfrm>
          <a:prstGeom prst="rect">
            <a:avLst/>
          </a:prstGeom>
          <a:solidFill>
            <a:schemeClr val="accent4">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8" name="Прямоугольник 7"/>
          <p:cNvSpPr/>
          <p:nvPr/>
        </p:nvSpPr>
        <p:spPr>
          <a:xfrm>
            <a:off x="4625163" y="5157192"/>
            <a:ext cx="4184321" cy="1277938"/>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ru-RU" dirty="0"/>
          </a:p>
        </p:txBody>
      </p:sp>
      <p:sp>
        <p:nvSpPr>
          <p:cNvPr id="9" name="Прямоугольник 8"/>
          <p:cNvSpPr/>
          <p:nvPr/>
        </p:nvSpPr>
        <p:spPr>
          <a:xfrm>
            <a:off x="4644009" y="5229200"/>
            <a:ext cx="4165475" cy="550367"/>
          </a:xfrm>
          <a:prstGeom prst="rect">
            <a:avLst/>
          </a:prstGeom>
          <a:solidFill>
            <a:schemeClr val="accent4">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0" name="Прямоугольник 9"/>
          <p:cNvSpPr/>
          <p:nvPr/>
        </p:nvSpPr>
        <p:spPr>
          <a:xfrm>
            <a:off x="251521" y="908720"/>
            <a:ext cx="3403808" cy="907501"/>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ru-RU" dirty="0"/>
          </a:p>
        </p:txBody>
      </p:sp>
      <p:sp>
        <p:nvSpPr>
          <p:cNvPr id="11" name="Прямоугольник 10"/>
          <p:cNvSpPr/>
          <p:nvPr/>
        </p:nvSpPr>
        <p:spPr>
          <a:xfrm>
            <a:off x="634223" y="980171"/>
            <a:ext cx="3001673" cy="792645"/>
          </a:xfrm>
          <a:prstGeom prst="rect">
            <a:avLst/>
          </a:prstGeom>
          <a:solidFill>
            <a:schemeClr val="accent4">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2" name="TextBox 11"/>
          <p:cNvSpPr txBox="1"/>
          <p:nvPr/>
        </p:nvSpPr>
        <p:spPr>
          <a:xfrm>
            <a:off x="7092280" y="980728"/>
            <a:ext cx="1584176"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fontAlgn="auto">
              <a:spcBef>
                <a:spcPts val="0"/>
              </a:spcBef>
              <a:spcAft>
                <a:spcPts val="0"/>
              </a:spcAft>
              <a:defRPr/>
            </a:pPr>
            <a:r>
              <a:rPr lang="ru-RU" sz="1400" b="1" dirty="0" smtClean="0">
                <a:cs typeface="Tahoma" pitchFamily="34" charset="0"/>
              </a:rPr>
              <a:t>2</a:t>
            </a:r>
            <a:r>
              <a:rPr lang="ru-RU" sz="1400" dirty="0" smtClean="0">
                <a:cs typeface="Tahoma" pitchFamily="34" charset="0"/>
              </a:rPr>
              <a:t> органа </a:t>
            </a:r>
            <a:r>
              <a:rPr lang="ru-RU" sz="1400" dirty="0">
                <a:cs typeface="Tahoma" pitchFamily="34" charset="0"/>
              </a:rPr>
              <a:t>местного </a:t>
            </a:r>
            <a:r>
              <a:rPr lang="ru-RU" sz="1400" dirty="0" smtClean="0">
                <a:cs typeface="Tahoma" pitchFamily="34" charset="0"/>
              </a:rPr>
              <a:t>самоуправления:</a:t>
            </a:r>
            <a:endParaRPr lang="ru-RU" sz="1400" b="1" dirty="0" smtClean="0">
              <a:cs typeface="Tahoma" pitchFamily="34" charset="0"/>
            </a:endParaRPr>
          </a:p>
        </p:txBody>
      </p:sp>
      <p:sp>
        <p:nvSpPr>
          <p:cNvPr id="13" name="TextBox 12"/>
          <p:cNvSpPr txBox="1"/>
          <p:nvPr/>
        </p:nvSpPr>
        <p:spPr>
          <a:xfrm>
            <a:off x="5913411" y="5210036"/>
            <a:ext cx="2835053"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fontAlgn="auto">
              <a:spcBef>
                <a:spcPts val="0"/>
              </a:spcBef>
              <a:spcAft>
                <a:spcPts val="0"/>
              </a:spcAft>
              <a:defRPr/>
            </a:pPr>
            <a:r>
              <a:rPr lang="ru-RU" sz="1400" b="1" dirty="0" smtClean="0">
                <a:cs typeface="Tahoma" pitchFamily="34" charset="0"/>
              </a:rPr>
              <a:t>4</a:t>
            </a:r>
            <a:r>
              <a:rPr lang="ru-RU" sz="1400" dirty="0" smtClean="0">
                <a:cs typeface="Tahoma" pitchFamily="34" charset="0"/>
              </a:rPr>
              <a:t> </a:t>
            </a:r>
            <a:r>
              <a:rPr lang="ru-RU" sz="1400" dirty="0">
                <a:cs typeface="Tahoma" pitchFamily="34" charset="0"/>
              </a:rPr>
              <a:t>отраслевых (функциональных) </a:t>
            </a:r>
            <a:r>
              <a:rPr lang="ru-RU" sz="1400" dirty="0" smtClean="0">
                <a:cs typeface="Tahoma" pitchFamily="34" charset="0"/>
              </a:rPr>
              <a:t>управлений и отделов</a:t>
            </a:r>
            <a:endParaRPr lang="ru-RU" sz="1400" b="1" dirty="0">
              <a:cs typeface="Tahoma" pitchFamily="34" charset="0"/>
            </a:endParaRPr>
          </a:p>
        </p:txBody>
      </p:sp>
      <p:sp>
        <p:nvSpPr>
          <p:cNvPr id="15" name="TextBox 14"/>
          <p:cNvSpPr txBox="1"/>
          <p:nvPr/>
        </p:nvSpPr>
        <p:spPr>
          <a:xfrm>
            <a:off x="1839273" y="1052736"/>
            <a:ext cx="1724615"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fontAlgn="auto">
              <a:spcBef>
                <a:spcPts val="0"/>
              </a:spcBef>
              <a:spcAft>
                <a:spcPts val="0"/>
              </a:spcAft>
              <a:defRPr/>
            </a:pPr>
            <a:r>
              <a:rPr lang="ru-RU" sz="1400" b="1" dirty="0" smtClean="0">
                <a:solidFill>
                  <a:schemeClr val="tx1"/>
                </a:solidFill>
                <a:cs typeface="Tahoma" pitchFamily="34" charset="0"/>
              </a:rPr>
              <a:t>49</a:t>
            </a:r>
            <a:r>
              <a:rPr lang="ru-RU" sz="1400" dirty="0" smtClean="0">
                <a:cs typeface="Tahoma" pitchFamily="34" charset="0"/>
              </a:rPr>
              <a:t> </a:t>
            </a:r>
            <a:r>
              <a:rPr lang="ru-RU" sz="1400" dirty="0">
                <a:cs typeface="Tahoma" pitchFamily="34" charset="0"/>
              </a:rPr>
              <a:t>муниципальных </a:t>
            </a:r>
            <a:r>
              <a:rPr lang="ru-RU" sz="1400" dirty="0" smtClean="0">
                <a:cs typeface="Tahoma" pitchFamily="34" charset="0"/>
              </a:rPr>
              <a:t>учреждения</a:t>
            </a:r>
            <a:endParaRPr lang="ru-RU" sz="1400" b="1" dirty="0">
              <a:cs typeface="Tahoma" pitchFamily="34" charset="0"/>
            </a:endParaRPr>
          </a:p>
        </p:txBody>
      </p:sp>
      <p:sp>
        <p:nvSpPr>
          <p:cNvPr id="17" name="Скругленный прямоугольник 16"/>
          <p:cNvSpPr/>
          <p:nvPr/>
        </p:nvSpPr>
        <p:spPr>
          <a:xfrm>
            <a:off x="232726" y="1988840"/>
            <a:ext cx="1674978" cy="776482"/>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1200" b="1" dirty="0" smtClean="0">
                <a:solidFill>
                  <a:schemeClr val="tx2">
                    <a:lumMod val="50000"/>
                  </a:schemeClr>
                </a:solidFill>
              </a:rPr>
              <a:t>26</a:t>
            </a:r>
            <a:r>
              <a:rPr lang="ru-RU" sz="1200" dirty="0" smtClean="0">
                <a:solidFill>
                  <a:schemeClr val="tx2">
                    <a:lumMod val="50000"/>
                  </a:schemeClr>
                </a:solidFill>
              </a:rPr>
              <a:t> школ,</a:t>
            </a:r>
          </a:p>
          <a:p>
            <a:pPr algn="ctr" fontAlgn="auto">
              <a:spcBef>
                <a:spcPts val="0"/>
              </a:spcBef>
              <a:spcAft>
                <a:spcPts val="0"/>
              </a:spcAft>
              <a:defRPr/>
            </a:pPr>
            <a:r>
              <a:rPr lang="ru-RU" sz="1200" dirty="0">
                <a:solidFill>
                  <a:schemeClr val="tx2">
                    <a:lumMod val="50000"/>
                  </a:schemeClr>
                </a:solidFill>
              </a:rPr>
              <a:t>в</a:t>
            </a:r>
            <a:r>
              <a:rPr lang="ru-RU" sz="1200" dirty="0" smtClean="0">
                <a:solidFill>
                  <a:schemeClr val="tx2">
                    <a:lumMod val="50000"/>
                  </a:schemeClr>
                </a:solidFill>
              </a:rPr>
              <a:t> них </a:t>
            </a:r>
            <a:r>
              <a:rPr lang="ru-RU" sz="1200" b="1" dirty="0" smtClean="0">
                <a:solidFill>
                  <a:schemeClr val="tx2">
                    <a:lumMod val="50000"/>
                  </a:schemeClr>
                </a:solidFill>
              </a:rPr>
              <a:t>5468 </a:t>
            </a:r>
            <a:r>
              <a:rPr lang="ru-RU" sz="1200" dirty="0" smtClean="0">
                <a:solidFill>
                  <a:schemeClr val="tx2">
                    <a:lumMod val="50000"/>
                  </a:schemeClr>
                </a:solidFill>
              </a:rPr>
              <a:t>обучающихся</a:t>
            </a:r>
            <a:endParaRPr lang="ru-RU" sz="1200" dirty="0"/>
          </a:p>
        </p:txBody>
      </p:sp>
      <p:sp>
        <p:nvSpPr>
          <p:cNvPr id="18" name="Скругленный прямоугольник 17"/>
          <p:cNvSpPr/>
          <p:nvPr/>
        </p:nvSpPr>
        <p:spPr>
          <a:xfrm>
            <a:off x="216210" y="4353379"/>
            <a:ext cx="1703264" cy="707334"/>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1200" b="1" dirty="0">
                <a:solidFill>
                  <a:schemeClr val="tx2">
                    <a:lumMod val="50000"/>
                  </a:schemeClr>
                </a:solidFill>
              </a:rPr>
              <a:t>12</a:t>
            </a:r>
            <a:r>
              <a:rPr lang="ru-RU" sz="1200" dirty="0">
                <a:solidFill>
                  <a:schemeClr val="tx2">
                    <a:lumMod val="50000"/>
                  </a:schemeClr>
                </a:solidFill>
              </a:rPr>
              <a:t>  детских дошкольных учреждений, </a:t>
            </a:r>
          </a:p>
          <a:p>
            <a:pPr algn="ctr" fontAlgn="auto">
              <a:spcBef>
                <a:spcPts val="0"/>
              </a:spcBef>
              <a:spcAft>
                <a:spcPts val="0"/>
              </a:spcAft>
              <a:defRPr/>
            </a:pPr>
            <a:r>
              <a:rPr lang="ru-RU" sz="1200" b="1" dirty="0">
                <a:solidFill>
                  <a:schemeClr val="tx2">
                    <a:lumMod val="50000"/>
                  </a:schemeClr>
                </a:solidFill>
              </a:rPr>
              <a:t> 1787 </a:t>
            </a:r>
            <a:r>
              <a:rPr lang="ru-RU" sz="1200" dirty="0" smtClean="0">
                <a:solidFill>
                  <a:schemeClr val="tx2">
                    <a:lumMod val="50000"/>
                  </a:schemeClr>
                </a:solidFill>
              </a:rPr>
              <a:t>детей</a:t>
            </a:r>
            <a:endParaRPr lang="ru-RU" sz="1200" dirty="0">
              <a:solidFill>
                <a:schemeClr val="tx2">
                  <a:lumMod val="50000"/>
                </a:schemeClr>
              </a:solidFill>
            </a:endParaRPr>
          </a:p>
        </p:txBody>
      </p:sp>
      <p:sp>
        <p:nvSpPr>
          <p:cNvPr id="21" name="Скругленный прямоугольник 20"/>
          <p:cNvSpPr/>
          <p:nvPr/>
        </p:nvSpPr>
        <p:spPr>
          <a:xfrm>
            <a:off x="227980" y="3160689"/>
            <a:ext cx="1679724" cy="843788"/>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1200" b="1" dirty="0" smtClean="0">
                <a:solidFill>
                  <a:schemeClr val="tx2">
                    <a:lumMod val="50000"/>
                  </a:schemeClr>
                </a:solidFill>
              </a:rPr>
              <a:t>7</a:t>
            </a:r>
            <a:r>
              <a:rPr lang="ru-RU" sz="1200" dirty="0" smtClean="0">
                <a:solidFill>
                  <a:schemeClr val="tx2">
                    <a:lumMod val="50000"/>
                  </a:schemeClr>
                </a:solidFill>
              </a:rPr>
              <a:t> учреждений дополнительного образования </a:t>
            </a:r>
            <a:r>
              <a:rPr lang="ru-RU" sz="1200" dirty="0">
                <a:solidFill>
                  <a:schemeClr val="tx2">
                    <a:lumMod val="50000"/>
                  </a:schemeClr>
                </a:solidFill>
              </a:rPr>
              <a:t>детей, </a:t>
            </a:r>
          </a:p>
          <a:p>
            <a:pPr algn="ctr" fontAlgn="auto">
              <a:spcBef>
                <a:spcPts val="0"/>
              </a:spcBef>
              <a:spcAft>
                <a:spcPts val="0"/>
              </a:spcAft>
              <a:defRPr/>
            </a:pPr>
            <a:r>
              <a:rPr lang="ru-RU" sz="1200" b="1" dirty="0">
                <a:solidFill>
                  <a:schemeClr val="tx2">
                    <a:lumMod val="50000"/>
                  </a:schemeClr>
                </a:solidFill>
              </a:rPr>
              <a:t>2637</a:t>
            </a:r>
            <a:r>
              <a:rPr lang="ru-RU" sz="1200" dirty="0">
                <a:solidFill>
                  <a:schemeClr val="tx2">
                    <a:lumMod val="50000"/>
                  </a:schemeClr>
                </a:solidFill>
              </a:rPr>
              <a:t> </a:t>
            </a:r>
            <a:r>
              <a:rPr lang="ru-RU" sz="1200" dirty="0" smtClean="0">
                <a:solidFill>
                  <a:schemeClr val="tx2">
                    <a:lumMod val="50000"/>
                  </a:schemeClr>
                </a:solidFill>
              </a:rPr>
              <a:t> детей</a:t>
            </a:r>
            <a:endParaRPr lang="ru-RU" sz="1200" dirty="0">
              <a:solidFill>
                <a:schemeClr val="tx2">
                  <a:lumMod val="50000"/>
                </a:schemeClr>
              </a:solidFill>
            </a:endParaRPr>
          </a:p>
        </p:txBody>
      </p:sp>
      <p:sp>
        <p:nvSpPr>
          <p:cNvPr id="22" name="Скругленный прямоугольник 21"/>
          <p:cNvSpPr/>
          <p:nvPr/>
        </p:nvSpPr>
        <p:spPr>
          <a:xfrm>
            <a:off x="2051720" y="5802287"/>
            <a:ext cx="2022136" cy="682546"/>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1200" dirty="0">
                <a:solidFill>
                  <a:schemeClr val="tx2">
                    <a:lumMod val="50000"/>
                  </a:schemeClr>
                </a:solidFill>
              </a:rPr>
              <a:t>Информационно-методический кабинет </a:t>
            </a:r>
          </a:p>
          <a:p>
            <a:pPr algn="ctr" fontAlgn="auto">
              <a:spcBef>
                <a:spcPts val="0"/>
              </a:spcBef>
              <a:spcAft>
                <a:spcPts val="0"/>
              </a:spcAft>
              <a:defRPr/>
            </a:pPr>
            <a:r>
              <a:rPr lang="ru-RU" sz="900" dirty="0">
                <a:solidFill>
                  <a:schemeClr val="tx2">
                    <a:lumMod val="50000"/>
                  </a:schemeClr>
                </a:solidFill>
              </a:rPr>
              <a:t>(в сфере образования и культуры</a:t>
            </a:r>
            <a:r>
              <a:rPr lang="ru-RU" sz="900" dirty="0" smtClean="0">
                <a:solidFill>
                  <a:schemeClr val="tx2">
                    <a:lumMod val="50000"/>
                  </a:schemeClr>
                </a:solidFill>
              </a:rPr>
              <a:t>)</a:t>
            </a:r>
          </a:p>
          <a:p>
            <a:pPr algn="ctr" fontAlgn="auto">
              <a:spcBef>
                <a:spcPts val="0"/>
              </a:spcBef>
              <a:spcAft>
                <a:spcPts val="0"/>
              </a:spcAft>
              <a:defRPr/>
            </a:pPr>
            <a:endParaRPr lang="ru-RU" sz="900" dirty="0">
              <a:solidFill>
                <a:schemeClr val="tx2">
                  <a:lumMod val="50000"/>
                </a:schemeClr>
              </a:solidFill>
            </a:endParaRPr>
          </a:p>
        </p:txBody>
      </p:sp>
      <p:sp>
        <p:nvSpPr>
          <p:cNvPr id="23" name="Скругленный прямоугольник 22"/>
          <p:cNvSpPr/>
          <p:nvPr/>
        </p:nvSpPr>
        <p:spPr>
          <a:xfrm>
            <a:off x="2195736" y="2636912"/>
            <a:ext cx="1749273" cy="864096"/>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ru-RU" sz="1100" b="1" dirty="0" smtClean="0">
                <a:solidFill>
                  <a:schemeClr val="tx2">
                    <a:lumMod val="50000"/>
                  </a:schemeClr>
                </a:solidFill>
              </a:rPr>
              <a:t>4</a:t>
            </a:r>
            <a:r>
              <a:rPr lang="ru-RU" sz="1100" dirty="0" smtClean="0">
                <a:solidFill>
                  <a:schemeClr val="tx2">
                    <a:lumMod val="50000"/>
                  </a:schemeClr>
                </a:solidFill>
              </a:rPr>
              <a:t> школ искусств (музыкальные школы), в них </a:t>
            </a:r>
            <a:r>
              <a:rPr lang="ru-RU" sz="1100" b="1" dirty="0" smtClean="0">
                <a:solidFill>
                  <a:schemeClr val="tx2">
                    <a:lumMod val="50000"/>
                  </a:schemeClr>
                </a:solidFill>
              </a:rPr>
              <a:t>888</a:t>
            </a:r>
            <a:r>
              <a:rPr lang="ru-RU" sz="1100" dirty="0" smtClean="0">
                <a:solidFill>
                  <a:schemeClr val="tx2">
                    <a:lumMod val="50000"/>
                  </a:schemeClr>
                </a:solidFill>
              </a:rPr>
              <a:t> обучающихся,</a:t>
            </a:r>
          </a:p>
          <a:p>
            <a:pPr algn="ctr" fontAlgn="auto">
              <a:spcBef>
                <a:spcPts val="0"/>
              </a:spcBef>
              <a:spcAft>
                <a:spcPts val="0"/>
              </a:spcAft>
              <a:defRPr/>
            </a:pPr>
            <a:r>
              <a:rPr lang="ru-RU" sz="1100" dirty="0">
                <a:solidFill>
                  <a:schemeClr val="tx2">
                    <a:lumMod val="50000"/>
                  </a:schemeClr>
                </a:solidFill>
              </a:rPr>
              <a:t>в</a:t>
            </a:r>
            <a:r>
              <a:rPr lang="ru-RU" sz="1100" dirty="0" smtClean="0">
                <a:solidFill>
                  <a:schemeClr val="tx2">
                    <a:lumMod val="50000"/>
                  </a:schemeClr>
                </a:solidFill>
              </a:rPr>
              <a:t> </a:t>
            </a:r>
            <a:r>
              <a:rPr lang="ru-RU" sz="1100" dirty="0" err="1" smtClean="0">
                <a:solidFill>
                  <a:schemeClr val="tx2">
                    <a:lumMod val="50000"/>
                  </a:schemeClr>
                </a:solidFill>
              </a:rPr>
              <a:t>т.ч</a:t>
            </a:r>
            <a:r>
              <a:rPr lang="ru-RU" sz="1100" dirty="0" smtClean="0">
                <a:solidFill>
                  <a:schemeClr val="tx2">
                    <a:lumMod val="50000"/>
                  </a:schemeClr>
                </a:solidFill>
              </a:rPr>
              <a:t>. художественная школа на </a:t>
            </a:r>
            <a:r>
              <a:rPr lang="ru-RU" sz="1100" b="1" dirty="0" smtClean="0">
                <a:solidFill>
                  <a:schemeClr val="tx2">
                    <a:lumMod val="50000"/>
                  </a:schemeClr>
                </a:solidFill>
              </a:rPr>
              <a:t>74</a:t>
            </a:r>
            <a:r>
              <a:rPr lang="ru-RU" sz="1100" dirty="0" smtClean="0">
                <a:solidFill>
                  <a:schemeClr val="tx2">
                    <a:lumMod val="50000"/>
                  </a:schemeClr>
                </a:solidFill>
              </a:rPr>
              <a:t> детей</a:t>
            </a:r>
            <a:endParaRPr lang="ru-RU" sz="1100" dirty="0">
              <a:solidFill>
                <a:schemeClr val="tx2">
                  <a:lumMod val="50000"/>
                </a:schemeClr>
              </a:solidFill>
            </a:endParaRPr>
          </a:p>
        </p:txBody>
      </p:sp>
      <p:sp>
        <p:nvSpPr>
          <p:cNvPr id="24" name="Скругленный прямоугольник 23"/>
          <p:cNvSpPr/>
          <p:nvPr/>
        </p:nvSpPr>
        <p:spPr>
          <a:xfrm>
            <a:off x="2123728" y="2132856"/>
            <a:ext cx="1919287" cy="373545"/>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1200" dirty="0" smtClean="0">
                <a:solidFill>
                  <a:schemeClr val="tx2">
                    <a:lumMod val="50000"/>
                  </a:schemeClr>
                </a:solidFill>
              </a:rPr>
              <a:t>3 учреждения культуры</a:t>
            </a:r>
            <a:endParaRPr lang="ru-RU" sz="1200" dirty="0">
              <a:solidFill>
                <a:schemeClr val="tx2">
                  <a:lumMod val="50000"/>
                </a:schemeClr>
              </a:solidFill>
            </a:endParaRPr>
          </a:p>
        </p:txBody>
      </p:sp>
      <p:sp>
        <p:nvSpPr>
          <p:cNvPr id="25" name="Скругленный прямоугольник 24"/>
          <p:cNvSpPr/>
          <p:nvPr/>
        </p:nvSpPr>
        <p:spPr>
          <a:xfrm>
            <a:off x="2135059" y="4791446"/>
            <a:ext cx="1919288" cy="830262"/>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1200" dirty="0">
                <a:solidFill>
                  <a:schemeClr val="tx2">
                    <a:lumMod val="50000"/>
                  </a:schemeClr>
                </a:solidFill>
              </a:rPr>
              <a:t>Многофункциональный центр предоставления государственных и муниципальных </a:t>
            </a:r>
            <a:r>
              <a:rPr lang="ru-RU" sz="1200" dirty="0" smtClean="0">
                <a:solidFill>
                  <a:schemeClr val="tx2">
                    <a:lumMod val="50000"/>
                  </a:schemeClr>
                </a:solidFill>
              </a:rPr>
              <a:t>услуг</a:t>
            </a:r>
            <a:endParaRPr lang="ru-RU" sz="1200" dirty="0">
              <a:solidFill>
                <a:schemeClr val="tx2">
                  <a:lumMod val="50000"/>
                </a:schemeClr>
              </a:solidFill>
            </a:endParaRPr>
          </a:p>
        </p:txBody>
      </p:sp>
      <p:sp>
        <p:nvSpPr>
          <p:cNvPr id="27" name="Скругленный прямоугольник 26"/>
          <p:cNvSpPr/>
          <p:nvPr/>
        </p:nvSpPr>
        <p:spPr>
          <a:xfrm>
            <a:off x="2195736" y="3573016"/>
            <a:ext cx="1746922" cy="510791"/>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ru-RU" sz="1100" b="1" dirty="0" smtClean="0">
                <a:solidFill>
                  <a:schemeClr val="tx2">
                    <a:lumMod val="50000"/>
                  </a:schemeClr>
                </a:solidFill>
              </a:rPr>
              <a:t>2 </a:t>
            </a:r>
            <a:r>
              <a:rPr lang="ru-RU" sz="1100" dirty="0" smtClean="0">
                <a:solidFill>
                  <a:schemeClr val="tx2">
                    <a:lumMod val="50000"/>
                  </a:schemeClr>
                </a:solidFill>
              </a:rPr>
              <a:t>детско-юношеские спортшколы,</a:t>
            </a:r>
          </a:p>
          <a:p>
            <a:pPr algn="ctr" fontAlgn="auto">
              <a:spcBef>
                <a:spcPts val="0"/>
              </a:spcBef>
              <a:spcAft>
                <a:spcPts val="0"/>
              </a:spcAft>
              <a:defRPr/>
            </a:pPr>
            <a:r>
              <a:rPr lang="ru-RU" sz="1100" b="1" dirty="0" smtClean="0">
                <a:solidFill>
                  <a:schemeClr val="tx2">
                    <a:lumMod val="50000"/>
                  </a:schemeClr>
                </a:solidFill>
              </a:rPr>
              <a:t>1133 </a:t>
            </a:r>
            <a:r>
              <a:rPr lang="ru-RU" sz="1100" dirty="0" smtClean="0">
                <a:solidFill>
                  <a:schemeClr val="tx2">
                    <a:lumMod val="50000"/>
                  </a:schemeClr>
                </a:solidFill>
              </a:rPr>
              <a:t>воспитанника</a:t>
            </a:r>
            <a:endParaRPr lang="ru-RU" sz="1100" b="1" dirty="0">
              <a:solidFill>
                <a:schemeClr val="tx2">
                  <a:lumMod val="50000"/>
                </a:schemeClr>
              </a:solidFill>
            </a:endParaRPr>
          </a:p>
        </p:txBody>
      </p:sp>
      <p:sp>
        <p:nvSpPr>
          <p:cNvPr id="48" name="Скругленный прямоугольник 47"/>
          <p:cNvSpPr/>
          <p:nvPr/>
        </p:nvSpPr>
        <p:spPr>
          <a:xfrm>
            <a:off x="128529" y="5471646"/>
            <a:ext cx="1824896" cy="746899"/>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1200" dirty="0" smtClean="0">
                <a:solidFill>
                  <a:schemeClr val="tx2">
                    <a:lumMod val="50000"/>
                  </a:schemeClr>
                </a:solidFill>
              </a:rPr>
              <a:t> </a:t>
            </a:r>
          </a:p>
          <a:p>
            <a:pPr algn="ctr" fontAlgn="auto">
              <a:spcBef>
                <a:spcPts val="0"/>
              </a:spcBef>
              <a:spcAft>
                <a:spcPts val="0"/>
              </a:spcAft>
              <a:defRPr/>
            </a:pPr>
            <a:r>
              <a:rPr lang="ru-RU" sz="1200" dirty="0" smtClean="0">
                <a:solidFill>
                  <a:schemeClr val="tx2">
                    <a:lumMod val="50000"/>
                  </a:schemeClr>
                </a:solidFill>
              </a:rPr>
              <a:t>Единая </a:t>
            </a:r>
            <a:r>
              <a:rPr lang="ru-RU" sz="1200" dirty="0">
                <a:solidFill>
                  <a:schemeClr val="tx2">
                    <a:lumMod val="50000"/>
                  </a:schemeClr>
                </a:solidFill>
              </a:rPr>
              <a:t>дежурная диспетчерская служба </a:t>
            </a:r>
          </a:p>
          <a:p>
            <a:pPr algn="ctr" fontAlgn="auto">
              <a:spcBef>
                <a:spcPts val="0"/>
              </a:spcBef>
              <a:spcAft>
                <a:spcPts val="0"/>
              </a:spcAft>
              <a:defRPr/>
            </a:pPr>
            <a:r>
              <a:rPr lang="ru-RU" sz="1200" dirty="0">
                <a:solidFill>
                  <a:schemeClr val="tx2">
                    <a:lumMod val="50000"/>
                  </a:schemeClr>
                </a:solidFill>
              </a:rPr>
              <a:t>и Отдел по делам</a:t>
            </a:r>
          </a:p>
          <a:p>
            <a:pPr algn="ctr" fontAlgn="auto">
              <a:spcBef>
                <a:spcPts val="0"/>
              </a:spcBef>
              <a:spcAft>
                <a:spcPts val="0"/>
              </a:spcAft>
              <a:defRPr/>
            </a:pPr>
            <a:r>
              <a:rPr lang="ru-RU" sz="1200" dirty="0">
                <a:solidFill>
                  <a:schemeClr val="tx2">
                    <a:lumMod val="50000"/>
                  </a:schemeClr>
                </a:solidFill>
              </a:rPr>
              <a:t> ГО и ЧС</a:t>
            </a:r>
          </a:p>
          <a:p>
            <a:pPr algn="ctr" fontAlgn="auto">
              <a:spcBef>
                <a:spcPts val="0"/>
              </a:spcBef>
              <a:spcAft>
                <a:spcPts val="0"/>
              </a:spcAft>
              <a:defRPr/>
            </a:pPr>
            <a:endParaRPr lang="ru-RU" sz="1200" dirty="0">
              <a:solidFill>
                <a:schemeClr val="tx2">
                  <a:lumMod val="50000"/>
                </a:schemeClr>
              </a:solidFill>
            </a:endParaRPr>
          </a:p>
        </p:txBody>
      </p:sp>
      <p:sp>
        <p:nvSpPr>
          <p:cNvPr id="51" name="TextBox 50"/>
          <p:cNvSpPr txBox="1"/>
          <p:nvPr/>
        </p:nvSpPr>
        <p:spPr>
          <a:xfrm>
            <a:off x="5652123" y="1806905"/>
            <a:ext cx="3312365" cy="769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defRPr/>
            </a:pPr>
            <a:r>
              <a:rPr lang="ru-RU" sz="1100" dirty="0" smtClean="0">
                <a:latin typeface="Arial" pitchFamily="34" charset="0"/>
                <a:cs typeface="Arial" pitchFamily="34" charset="0"/>
              </a:rPr>
              <a:t>   1.  Представительный  орган  –  Совет   </a:t>
            </a:r>
          </a:p>
          <a:p>
            <a:pPr fontAlgn="auto">
              <a:spcBef>
                <a:spcPts val="0"/>
              </a:spcBef>
              <a:spcAft>
                <a:spcPts val="0"/>
              </a:spcAft>
              <a:defRPr/>
            </a:pPr>
            <a:r>
              <a:rPr lang="ru-RU" sz="1100" dirty="0">
                <a:latin typeface="Arial" pitchFamily="34" charset="0"/>
                <a:cs typeface="Arial" pitchFamily="34" charset="0"/>
              </a:rPr>
              <a:t> </a:t>
            </a:r>
            <a:r>
              <a:rPr lang="ru-RU" sz="1100" dirty="0" smtClean="0">
                <a:latin typeface="Arial" pitchFamily="34" charset="0"/>
                <a:cs typeface="Arial" pitchFamily="34" charset="0"/>
              </a:rPr>
              <a:t>       </a:t>
            </a:r>
            <a:r>
              <a:rPr lang="ru-RU" sz="1100" dirty="0" err="1" smtClean="0">
                <a:latin typeface="Arial" pitchFamily="34" charset="0"/>
                <a:cs typeface="Arial" pitchFamily="34" charset="0"/>
              </a:rPr>
              <a:t>Зеленчукского</a:t>
            </a:r>
            <a:r>
              <a:rPr lang="ru-RU" sz="1100" dirty="0" smtClean="0">
                <a:latin typeface="Arial" pitchFamily="34" charset="0"/>
                <a:cs typeface="Arial" pitchFamily="34" charset="0"/>
              </a:rPr>
              <a:t> </a:t>
            </a:r>
            <a:r>
              <a:rPr lang="ru-RU" sz="1100" dirty="0">
                <a:latin typeface="Arial" pitchFamily="34" charset="0"/>
                <a:cs typeface="Arial" pitchFamily="34" charset="0"/>
              </a:rPr>
              <a:t>муниципального р-на </a:t>
            </a:r>
            <a:endParaRPr lang="ru-RU" sz="1100" dirty="0" smtClean="0">
              <a:latin typeface="Arial" pitchFamily="34" charset="0"/>
              <a:cs typeface="Arial" pitchFamily="34" charset="0"/>
            </a:endParaRPr>
          </a:p>
          <a:p>
            <a:pPr fontAlgn="auto">
              <a:spcBef>
                <a:spcPts val="0"/>
              </a:spcBef>
              <a:spcAft>
                <a:spcPts val="0"/>
              </a:spcAft>
              <a:defRPr/>
            </a:pPr>
            <a:r>
              <a:rPr lang="ru-RU" sz="1100" dirty="0" smtClean="0">
                <a:latin typeface="Arial" pitchFamily="34" charset="0"/>
                <a:cs typeface="Arial" pitchFamily="34" charset="0"/>
              </a:rPr>
              <a:t>   2.  Исполнительный орган  –  Администрация  </a:t>
            </a:r>
          </a:p>
          <a:p>
            <a:pPr fontAlgn="auto">
              <a:spcBef>
                <a:spcPts val="0"/>
              </a:spcBef>
              <a:spcAft>
                <a:spcPts val="0"/>
              </a:spcAft>
              <a:defRPr/>
            </a:pPr>
            <a:r>
              <a:rPr lang="ru-RU" sz="1100" dirty="0">
                <a:latin typeface="Arial" pitchFamily="34" charset="0"/>
                <a:cs typeface="Arial" pitchFamily="34" charset="0"/>
              </a:rPr>
              <a:t> </a:t>
            </a:r>
            <a:r>
              <a:rPr lang="ru-RU" sz="1100" dirty="0" smtClean="0">
                <a:latin typeface="Arial" pitchFamily="34" charset="0"/>
                <a:cs typeface="Arial" pitchFamily="34" charset="0"/>
              </a:rPr>
              <a:t>        </a:t>
            </a:r>
            <a:r>
              <a:rPr lang="ru-RU" sz="1100" dirty="0" err="1" smtClean="0">
                <a:latin typeface="Arial" pitchFamily="34" charset="0"/>
                <a:cs typeface="Arial" pitchFamily="34" charset="0"/>
              </a:rPr>
              <a:t>Зеленчукского</a:t>
            </a:r>
            <a:r>
              <a:rPr lang="ru-RU" sz="1100" dirty="0" smtClean="0">
                <a:latin typeface="Arial" pitchFamily="34" charset="0"/>
                <a:cs typeface="Arial" pitchFamily="34" charset="0"/>
              </a:rPr>
              <a:t> </a:t>
            </a:r>
            <a:r>
              <a:rPr lang="ru-RU" sz="1100" dirty="0">
                <a:latin typeface="Arial" pitchFamily="34" charset="0"/>
                <a:cs typeface="Arial" pitchFamily="34" charset="0"/>
              </a:rPr>
              <a:t>муниципального р-на </a:t>
            </a:r>
          </a:p>
        </p:txBody>
      </p:sp>
      <p:pic>
        <p:nvPicPr>
          <p:cNvPr id="5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604388" y="931139"/>
            <a:ext cx="1316039" cy="61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Прямоугольник 52"/>
          <p:cNvSpPr/>
          <p:nvPr/>
        </p:nvSpPr>
        <p:spPr>
          <a:xfrm>
            <a:off x="6509978" y="3091656"/>
            <a:ext cx="2469616" cy="542926"/>
          </a:xfrm>
          <a:prstGeom prst="rect">
            <a:avLst/>
          </a:prstGeom>
          <a:solidFill>
            <a:schemeClr val="accent4">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ru-RU" sz="1200" dirty="0" smtClean="0">
                <a:solidFill>
                  <a:schemeClr val="tx1"/>
                </a:solidFill>
                <a:latin typeface="Arial" pitchFamily="34" charset="0"/>
                <a:cs typeface="Arial" pitchFamily="34" charset="0"/>
              </a:rPr>
              <a:t>  1 - контрольный орган: </a:t>
            </a:r>
            <a:endParaRPr lang="ru-RU" sz="1200" dirty="0">
              <a:solidFill>
                <a:schemeClr val="tx1"/>
              </a:solidFill>
            </a:endParaRPr>
          </a:p>
        </p:txBody>
      </p:sp>
      <p:sp>
        <p:nvSpPr>
          <p:cNvPr id="57" name="TextBox 56"/>
          <p:cNvSpPr txBox="1"/>
          <p:nvPr/>
        </p:nvSpPr>
        <p:spPr>
          <a:xfrm>
            <a:off x="5076056" y="5733256"/>
            <a:ext cx="3688742" cy="7386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defRPr/>
            </a:pPr>
            <a:r>
              <a:rPr lang="ru-RU" sz="1050" dirty="0" smtClean="0">
                <a:latin typeface="Arial" pitchFamily="34" charset="0"/>
                <a:cs typeface="Arial" pitchFamily="34" charset="0"/>
              </a:rPr>
              <a:t> 1. Финансовое  управление  </a:t>
            </a:r>
          </a:p>
          <a:p>
            <a:pPr fontAlgn="auto">
              <a:spcBef>
                <a:spcPts val="0"/>
              </a:spcBef>
              <a:spcAft>
                <a:spcPts val="0"/>
              </a:spcAft>
              <a:defRPr/>
            </a:pPr>
            <a:r>
              <a:rPr lang="ru-RU" sz="1050" dirty="0" smtClean="0">
                <a:latin typeface="Arial" pitchFamily="34" charset="0"/>
                <a:cs typeface="Arial" pitchFamily="34" charset="0"/>
              </a:rPr>
              <a:t> 2. Управление образования</a:t>
            </a:r>
          </a:p>
          <a:p>
            <a:pPr fontAlgn="auto">
              <a:spcBef>
                <a:spcPts val="0"/>
              </a:spcBef>
              <a:spcAft>
                <a:spcPts val="0"/>
              </a:spcAft>
              <a:defRPr/>
            </a:pPr>
            <a:r>
              <a:rPr lang="ru-RU" sz="1050" dirty="0" smtClean="0">
                <a:latin typeface="Arial" pitchFamily="34" charset="0"/>
                <a:cs typeface="Arial" pitchFamily="34" charset="0"/>
              </a:rPr>
              <a:t> 3. Отдел культуры   </a:t>
            </a:r>
          </a:p>
          <a:p>
            <a:pPr fontAlgn="auto">
              <a:spcBef>
                <a:spcPts val="0"/>
              </a:spcBef>
              <a:spcAft>
                <a:spcPts val="0"/>
              </a:spcAft>
              <a:defRPr/>
            </a:pPr>
            <a:r>
              <a:rPr lang="ru-RU" sz="1050" dirty="0" smtClean="0">
                <a:latin typeface="Arial" pitchFamily="34" charset="0"/>
                <a:cs typeface="Arial" pitchFamily="34" charset="0"/>
              </a:rPr>
              <a:t> 4. Управление труда и социального  развития </a:t>
            </a:r>
            <a:endParaRPr lang="ru-RU" sz="1050" dirty="0">
              <a:latin typeface="Arial" pitchFamily="34" charset="0"/>
              <a:cs typeface="Arial" pitchFamily="34" charset="0"/>
            </a:endParaRPr>
          </a:p>
        </p:txBody>
      </p:sp>
      <p:pic>
        <p:nvPicPr>
          <p:cNvPr id="58" name="Рисунок 57" descr="https://im1-tub-ru.yandex.net/i?id=c76e8ed1f5b9bad1df08d3274b976d90&amp;n=33&amp;h=190&amp;w=254">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5229200"/>
            <a:ext cx="1098965" cy="573087"/>
          </a:xfrm>
          <a:prstGeom prst="rect">
            <a:avLst/>
          </a:prstGeom>
          <a:noFill/>
          <a:ln>
            <a:noFill/>
          </a:ln>
        </p:spPr>
      </p:pic>
      <p:pic>
        <p:nvPicPr>
          <p:cNvPr id="59" name="Рисунок 58" descr="C:\Documents and Settings\Aminat\Local Settings\Temporary Internet Files\Content.Word\image20692795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1" y="955229"/>
            <a:ext cx="1440159" cy="821248"/>
          </a:xfrm>
          <a:prstGeom prst="rect">
            <a:avLst/>
          </a:prstGeom>
          <a:noFill/>
          <a:ln>
            <a:noFill/>
          </a:ln>
        </p:spPr>
      </p:pic>
      <p:sp>
        <p:nvSpPr>
          <p:cNvPr id="60" name="TextBox 59"/>
          <p:cNvSpPr txBox="1"/>
          <p:nvPr/>
        </p:nvSpPr>
        <p:spPr>
          <a:xfrm>
            <a:off x="6380205" y="3613279"/>
            <a:ext cx="2601440"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defRPr/>
            </a:pPr>
            <a:r>
              <a:rPr lang="ru-RU" sz="1100" dirty="0" smtClean="0">
                <a:latin typeface="Arial" pitchFamily="34" charset="0"/>
                <a:cs typeface="Arial" pitchFamily="34" charset="0"/>
              </a:rPr>
              <a:t> Контрольно-ревизионная комиссия</a:t>
            </a:r>
          </a:p>
          <a:p>
            <a:pPr fontAlgn="auto">
              <a:spcBef>
                <a:spcPts val="0"/>
              </a:spcBef>
              <a:spcAft>
                <a:spcPts val="0"/>
              </a:spcAft>
              <a:defRPr/>
            </a:pPr>
            <a:r>
              <a:rPr lang="ru-RU" sz="1050" dirty="0" smtClean="0">
                <a:latin typeface="Arial" pitchFamily="34" charset="0"/>
                <a:cs typeface="Arial" pitchFamily="34" charset="0"/>
              </a:rPr>
              <a:t> </a:t>
            </a:r>
            <a:r>
              <a:rPr lang="ru-RU" sz="1050" dirty="0" err="1" smtClean="0">
                <a:latin typeface="Arial" pitchFamily="34" charset="0"/>
                <a:cs typeface="Arial" pitchFamily="34" charset="0"/>
              </a:rPr>
              <a:t>Зеленчукского</a:t>
            </a:r>
            <a:r>
              <a:rPr lang="ru-RU" sz="1050" dirty="0" smtClean="0">
                <a:latin typeface="Arial" pitchFamily="34" charset="0"/>
                <a:cs typeface="Arial" pitchFamily="34" charset="0"/>
              </a:rPr>
              <a:t> муниципального р-на  </a:t>
            </a:r>
            <a:endParaRPr lang="ru-RU" sz="1050" dirty="0">
              <a:latin typeface="Arial" pitchFamily="34" charset="0"/>
              <a:cs typeface="Arial" pitchFamily="34" charset="0"/>
            </a:endParaRPr>
          </a:p>
        </p:txBody>
      </p:sp>
      <p:pic>
        <p:nvPicPr>
          <p:cNvPr id="61" name="Рисунок 60" descr="https://im0-tub-ru.yandex.net/i?id=d6aed096ed5901eb18455f1c0df64ef8&amp;n=33&amp;h=190&amp;w=174">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6372200" y="3068960"/>
            <a:ext cx="818515" cy="591364"/>
          </a:xfrm>
          <a:prstGeom prst="rect">
            <a:avLst/>
          </a:prstGeom>
          <a:noFill/>
          <a:ln>
            <a:noFill/>
          </a:ln>
        </p:spPr>
      </p:pic>
      <p:sp>
        <p:nvSpPr>
          <p:cNvPr id="67" name="Скругленный прямоугольник 66"/>
          <p:cNvSpPr/>
          <p:nvPr/>
        </p:nvSpPr>
        <p:spPr>
          <a:xfrm>
            <a:off x="2203594" y="4149080"/>
            <a:ext cx="1759554" cy="402750"/>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ru-RU" sz="1100" b="1" dirty="0" smtClean="0">
                <a:solidFill>
                  <a:schemeClr val="tx2">
                    <a:lumMod val="50000"/>
                  </a:schemeClr>
                </a:solidFill>
              </a:rPr>
              <a:t>1 </a:t>
            </a:r>
            <a:r>
              <a:rPr lang="ru-RU" sz="1100" dirty="0" smtClean="0">
                <a:solidFill>
                  <a:schemeClr val="tx2">
                    <a:lumMod val="50000"/>
                  </a:schemeClr>
                </a:solidFill>
              </a:rPr>
              <a:t>дом творчества детей,</a:t>
            </a:r>
          </a:p>
          <a:p>
            <a:pPr algn="ctr" fontAlgn="auto">
              <a:spcBef>
                <a:spcPts val="0"/>
              </a:spcBef>
              <a:spcAft>
                <a:spcPts val="0"/>
              </a:spcAft>
              <a:defRPr/>
            </a:pPr>
            <a:r>
              <a:rPr lang="ru-RU" sz="1100" b="1" dirty="0" smtClean="0">
                <a:solidFill>
                  <a:schemeClr val="tx2">
                    <a:lumMod val="50000"/>
                  </a:schemeClr>
                </a:solidFill>
              </a:rPr>
              <a:t>616 </a:t>
            </a:r>
            <a:r>
              <a:rPr lang="ru-RU" sz="1100" dirty="0" smtClean="0">
                <a:solidFill>
                  <a:schemeClr val="tx2">
                    <a:lumMod val="50000"/>
                  </a:schemeClr>
                </a:solidFill>
              </a:rPr>
              <a:t>детей</a:t>
            </a:r>
            <a:endParaRPr lang="ru-RU" sz="1100" b="1" dirty="0">
              <a:solidFill>
                <a:schemeClr val="tx2">
                  <a:lumMod val="50000"/>
                </a:schemeClr>
              </a:solidFill>
            </a:endParaRPr>
          </a:p>
        </p:txBody>
      </p:sp>
      <p:sp>
        <p:nvSpPr>
          <p:cNvPr id="68" name="Левая фигурная скобка 67"/>
          <p:cNvSpPr/>
          <p:nvPr/>
        </p:nvSpPr>
        <p:spPr>
          <a:xfrm>
            <a:off x="1907704" y="2636912"/>
            <a:ext cx="291461" cy="1944216"/>
          </a:xfrm>
          <a:prstGeom prst="leftBrac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16-конечная звезда 6"/>
          <p:cNvSpPr/>
          <p:nvPr/>
        </p:nvSpPr>
        <p:spPr>
          <a:xfrm>
            <a:off x="3942658" y="2636912"/>
            <a:ext cx="2390322" cy="2310991"/>
          </a:xfrm>
          <a:prstGeom prst="star16">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a:solidFill>
                <a:schemeClr val="tx2">
                  <a:lumMod val="50000"/>
                </a:schemeClr>
              </a:solidFill>
            </a:endParaRPr>
          </a:p>
        </p:txBody>
      </p:sp>
      <p:sp>
        <p:nvSpPr>
          <p:cNvPr id="46" name="TextBox 45"/>
          <p:cNvSpPr txBox="1"/>
          <p:nvPr/>
        </p:nvSpPr>
        <p:spPr>
          <a:xfrm>
            <a:off x="4265492" y="3344505"/>
            <a:ext cx="1746668" cy="109260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fontAlgn="auto">
              <a:spcBef>
                <a:spcPts val="0"/>
              </a:spcBef>
              <a:spcAft>
                <a:spcPts val="0"/>
              </a:spcAft>
              <a:defRPr/>
            </a:pPr>
            <a:r>
              <a:rPr lang="ru-RU" sz="1300" b="1" dirty="0">
                <a:solidFill>
                  <a:schemeClr val="tx2">
                    <a:lumMod val="50000"/>
                  </a:schemeClr>
                </a:solidFill>
                <a:effectLst>
                  <a:outerShdw blurRad="38100" dist="38100" dir="2700000" algn="tl">
                    <a:srgbClr val="000000">
                      <a:alpha val="43137"/>
                    </a:srgbClr>
                  </a:outerShdw>
                </a:effectLst>
                <a:cs typeface="Tahoma" pitchFamily="34" charset="0"/>
              </a:rPr>
              <a:t>Из </a:t>
            </a:r>
            <a:r>
              <a:rPr lang="ru-RU" sz="1300" b="1" dirty="0" smtClean="0">
                <a:solidFill>
                  <a:schemeClr val="tx2">
                    <a:lumMod val="50000"/>
                  </a:schemeClr>
                </a:solidFill>
                <a:effectLst>
                  <a:outerShdw blurRad="38100" dist="38100" dir="2700000" algn="tl">
                    <a:srgbClr val="000000">
                      <a:alpha val="43137"/>
                    </a:srgbClr>
                  </a:outerShdw>
                </a:effectLst>
                <a:cs typeface="Tahoma" pitchFamily="34" charset="0"/>
              </a:rPr>
              <a:t>районного бюджета получают финансирование</a:t>
            </a:r>
          </a:p>
          <a:p>
            <a:pPr algn="ctr" fontAlgn="auto">
              <a:spcBef>
                <a:spcPts val="0"/>
              </a:spcBef>
              <a:spcAft>
                <a:spcPts val="0"/>
              </a:spcAft>
              <a:defRPr/>
            </a:pPr>
            <a:r>
              <a:rPr lang="ru-RU" sz="1300" b="1" dirty="0" smtClean="0">
                <a:solidFill>
                  <a:schemeClr val="tx2">
                    <a:lumMod val="50000"/>
                  </a:schemeClr>
                </a:solidFill>
                <a:effectLst>
                  <a:outerShdw blurRad="38100" dist="38100" dir="2700000" algn="tl">
                    <a:srgbClr val="000000">
                      <a:alpha val="43137"/>
                    </a:srgbClr>
                  </a:outerShdw>
                </a:effectLst>
                <a:cs typeface="Tahoma" pitchFamily="34" charset="0"/>
              </a:rPr>
              <a:t>56 </a:t>
            </a:r>
          </a:p>
          <a:p>
            <a:pPr algn="ctr" fontAlgn="auto">
              <a:spcBef>
                <a:spcPts val="0"/>
              </a:spcBef>
              <a:spcAft>
                <a:spcPts val="0"/>
              </a:spcAft>
              <a:defRPr/>
            </a:pPr>
            <a:r>
              <a:rPr lang="ru-RU" sz="1300" b="1" dirty="0" smtClean="0">
                <a:solidFill>
                  <a:schemeClr val="tx2">
                    <a:lumMod val="50000"/>
                  </a:schemeClr>
                </a:solidFill>
                <a:effectLst>
                  <a:outerShdw blurRad="38100" dist="38100" dir="2700000" algn="tl">
                    <a:srgbClr val="000000">
                      <a:alpha val="43137"/>
                    </a:srgbClr>
                  </a:outerShdw>
                </a:effectLst>
                <a:cs typeface="Tahoma" pitchFamily="34" charset="0"/>
              </a:rPr>
              <a:t>учреждений</a:t>
            </a:r>
            <a:endParaRPr lang="ru-RU" sz="1300" b="1" dirty="0">
              <a:solidFill>
                <a:schemeClr val="tx2">
                  <a:lumMod val="50000"/>
                </a:schemeClr>
              </a:solidFill>
              <a:effectLst>
                <a:outerShdw blurRad="38100" dist="38100" dir="2700000" algn="tl">
                  <a:srgbClr val="000000">
                    <a:alpha val="43137"/>
                  </a:srgbClr>
                </a:outerShdw>
              </a:effectLst>
              <a:cs typeface="Tahoma" pitchFamily="34" charset="0"/>
            </a:endParaRPr>
          </a:p>
        </p:txBody>
      </p:sp>
    </p:spTree>
    <p:extLst>
      <p:ext uri="{BB962C8B-B14F-4D97-AF65-F5344CB8AC3E}">
        <p14:creationId xmlns:p14="http://schemas.microsoft.com/office/powerpoint/2010/main" val="1337260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372959012"/>
              </p:ext>
            </p:extLst>
          </p:nvPr>
        </p:nvGraphicFramePr>
        <p:xfrm>
          <a:off x="683568" y="4437112"/>
          <a:ext cx="7704856" cy="2304256"/>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txBox="1">
            <a:spLocks/>
          </p:cNvSpPr>
          <p:nvPr/>
        </p:nvSpPr>
        <p:spPr>
          <a:xfrm>
            <a:off x="971600" y="3933056"/>
            <a:ext cx="7056784"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solidFill>
                  <a:schemeClr val="tx2">
                    <a:lumMod val="50000"/>
                  </a:schemeClr>
                </a:solidFill>
                <a:effectLst>
                  <a:outerShdw blurRad="38100" dist="38100" dir="2700000" algn="tl">
                    <a:srgbClr val="000000">
                      <a:alpha val="43137"/>
                    </a:srgbClr>
                  </a:outerShdw>
                </a:effectLst>
                <a:cs typeface="Arial" pitchFamily="34" charset="0"/>
              </a:rPr>
              <a:t>Динамика </a:t>
            </a:r>
            <a:r>
              <a:rPr lang="ru-RU" sz="2800" b="1" dirty="0" smtClean="0">
                <a:solidFill>
                  <a:schemeClr val="tx2">
                    <a:lumMod val="50000"/>
                  </a:schemeClr>
                </a:solidFill>
                <a:effectLst>
                  <a:outerShdw blurRad="38100" dist="38100" dir="2700000" algn="tl">
                    <a:srgbClr val="000000">
                      <a:alpha val="43137"/>
                    </a:srgbClr>
                  </a:outerShdw>
                </a:effectLst>
                <a:cs typeface="Arial" pitchFamily="34" charset="0"/>
              </a:rPr>
              <a:t>исполнения доходов </a:t>
            </a:r>
            <a:r>
              <a:rPr lang="ru-RU" sz="2800" b="1" dirty="0">
                <a:solidFill>
                  <a:schemeClr val="tx2">
                    <a:lumMod val="50000"/>
                  </a:schemeClr>
                </a:solidFill>
                <a:effectLst>
                  <a:outerShdw blurRad="38100" dist="38100" dir="2700000" algn="tl">
                    <a:srgbClr val="000000">
                      <a:alpha val="43137"/>
                    </a:srgbClr>
                  </a:outerShdw>
                </a:effectLst>
                <a:cs typeface="Arial" pitchFamily="34" charset="0"/>
              </a:rPr>
              <a:t>и </a:t>
            </a:r>
            <a:r>
              <a:rPr lang="ru-RU" sz="2800" b="1" dirty="0" smtClean="0">
                <a:solidFill>
                  <a:schemeClr val="tx2">
                    <a:lumMod val="50000"/>
                  </a:schemeClr>
                </a:solidFill>
                <a:effectLst>
                  <a:outerShdw blurRad="38100" dist="38100" dir="2700000" algn="tl">
                    <a:srgbClr val="000000">
                      <a:alpha val="43137"/>
                    </a:srgbClr>
                  </a:outerShdw>
                </a:effectLst>
                <a:cs typeface="Arial" pitchFamily="34" charset="0"/>
              </a:rPr>
              <a:t>расходов</a:t>
            </a:r>
            <a:endParaRPr lang="ru-RU" sz="2800" b="1" dirty="0">
              <a:solidFill>
                <a:schemeClr val="tx2">
                  <a:lumMod val="50000"/>
                </a:schemeClr>
              </a:solidFill>
              <a:effectLst>
                <a:outerShdw blurRad="38100" dist="38100" dir="2700000" algn="tl">
                  <a:srgbClr val="000000">
                    <a:alpha val="43137"/>
                  </a:srgbClr>
                </a:outerShdw>
              </a:effectLst>
              <a:cs typeface="Arial" pitchFamily="34" charset="0"/>
            </a:endParaRPr>
          </a:p>
        </p:txBody>
      </p:sp>
      <p:sp>
        <p:nvSpPr>
          <p:cNvPr id="6" name="Заголовок 1"/>
          <p:cNvSpPr>
            <a:spLocks noGrp="1"/>
          </p:cNvSpPr>
          <p:nvPr>
            <p:ph type="title"/>
          </p:nvPr>
        </p:nvSpPr>
        <p:spPr>
          <a:xfrm>
            <a:off x="755576" y="130622"/>
            <a:ext cx="7848872" cy="562074"/>
          </a:xfrm>
        </p:spPr>
        <p:txBody>
          <a:bodyPr>
            <a:noAutofit/>
          </a:bodyPr>
          <a:lstStyle/>
          <a:p>
            <a:r>
              <a:rPr lang="ru-RU" sz="2800" b="1" dirty="0">
                <a:solidFill>
                  <a:schemeClr val="tx2">
                    <a:lumMod val="50000"/>
                  </a:schemeClr>
                </a:solidFill>
                <a:effectLst>
                  <a:outerShdw blurRad="38100" dist="38100" dir="2700000" algn="tl">
                    <a:srgbClr val="000000">
                      <a:alpha val="43137"/>
                    </a:srgbClr>
                  </a:outerShdw>
                </a:effectLst>
                <a:cs typeface="Arial" pitchFamily="34" charset="0"/>
              </a:rPr>
              <a:t>Основные характеристики </a:t>
            </a:r>
            <a:r>
              <a:rPr lang="ru-RU" sz="2800" b="1" dirty="0" smtClean="0">
                <a:solidFill>
                  <a:schemeClr val="tx2">
                    <a:lumMod val="50000"/>
                  </a:schemeClr>
                </a:solidFill>
                <a:effectLst>
                  <a:outerShdw blurRad="38100" dist="38100" dir="2700000" algn="tl">
                    <a:srgbClr val="000000">
                      <a:alpha val="43137"/>
                    </a:srgbClr>
                  </a:outerShdw>
                </a:effectLst>
                <a:cs typeface="Arial" pitchFamily="34" charset="0"/>
              </a:rPr>
              <a:t>районного бюджета</a:t>
            </a:r>
            <a:endParaRPr lang="ru-RU" sz="2800" dirty="0">
              <a:solidFill>
                <a:schemeClr val="tx2">
                  <a:lumMod val="50000"/>
                </a:schemeClr>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718966894"/>
              </p:ext>
            </p:extLst>
          </p:nvPr>
        </p:nvGraphicFramePr>
        <p:xfrm>
          <a:off x="824263" y="692696"/>
          <a:ext cx="7632848" cy="1902328"/>
        </p:xfrm>
        <a:graphic>
          <a:graphicData uri="http://schemas.openxmlformats.org/drawingml/2006/table">
            <a:tbl>
              <a:tblPr firstRow="1" firstCol="1" bandRow="1"/>
              <a:tblGrid>
                <a:gridCol w="2313069"/>
                <a:gridCol w="1099209"/>
                <a:gridCol w="968549"/>
                <a:gridCol w="1716803"/>
                <a:gridCol w="1535218"/>
              </a:tblGrid>
              <a:tr h="605286">
                <a:tc rowSpan="2">
                  <a:txBody>
                    <a:bodyPr/>
                    <a:lstStyle/>
                    <a:p>
                      <a:pPr algn="ctr">
                        <a:lnSpc>
                          <a:spcPct val="115000"/>
                        </a:lnSpc>
                        <a:spcAft>
                          <a:spcPts val="0"/>
                        </a:spcAft>
                        <a:tabLst>
                          <a:tab pos="1760220" algn="l"/>
                        </a:tabLst>
                      </a:pPr>
                      <a:r>
                        <a:rPr lang="ru-RU" sz="1400" b="1" dirty="0">
                          <a:effectLst/>
                          <a:latin typeface="Arial"/>
                          <a:ea typeface="Calibri"/>
                          <a:cs typeface="Times New Roman"/>
                        </a:rPr>
                        <a:t>Наименование</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ctr">
                        <a:lnSpc>
                          <a:spcPct val="115000"/>
                        </a:lnSpc>
                        <a:spcAft>
                          <a:spcPts val="0"/>
                        </a:spcAft>
                        <a:tabLst>
                          <a:tab pos="1760220" algn="l"/>
                        </a:tabLst>
                      </a:pPr>
                      <a:r>
                        <a:rPr lang="ru-RU" sz="1400" b="1" dirty="0">
                          <a:effectLst/>
                          <a:latin typeface="Arial"/>
                          <a:ea typeface="Calibri"/>
                          <a:cs typeface="Times New Roman"/>
                        </a:rPr>
                        <a:t>План </a:t>
                      </a:r>
                      <a:endParaRPr lang="ru-RU" sz="1100" dirty="0">
                        <a:effectLst/>
                        <a:latin typeface="Calibri"/>
                        <a:ea typeface="Calibri"/>
                        <a:cs typeface="Times New Roman"/>
                      </a:endParaRPr>
                    </a:p>
                    <a:p>
                      <a:pPr algn="ctr">
                        <a:lnSpc>
                          <a:spcPct val="115000"/>
                        </a:lnSpc>
                        <a:spcAft>
                          <a:spcPts val="0"/>
                        </a:spcAft>
                        <a:tabLst>
                          <a:tab pos="1760220" algn="l"/>
                        </a:tabLst>
                      </a:pPr>
                      <a:r>
                        <a:rPr lang="ru-RU" sz="1400" b="1" dirty="0">
                          <a:effectLst/>
                          <a:latin typeface="Arial"/>
                          <a:ea typeface="Calibri"/>
                          <a:cs typeface="Times New Roman"/>
                        </a:rPr>
                        <a:t>2016 года</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rowSpan="2">
                  <a:txBody>
                    <a:bodyPr/>
                    <a:lstStyle/>
                    <a:p>
                      <a:pPr algn="ctr">
                        <a:lnSpc>
                          <a:spcPct val="115000"/>
                        </a:lnSpc>
                        <a:spcAft>
                          <a:spcPts val="0"/>
                        </a:spcAft>
                        <a:tabLst>
                          <a:tab pos="1760220" algn="l"/>
                        </a:tabLst>
                      </a:pPr>
                      <a:r>
                        <a:rPr lang="ru-RU" sz="1400" b="1">
                          <a:effectLst/>
                          <a:latin typeface="Arial"/>
                          <a:ea typeface="Calibri"/>
                          <a:cs typeface="Times New Roman"/>
                        </a:rPr>
                        <a:t>Ожидаемое исполнение </a:t>
                      </a:r>
                      <a:endParaRPr lang="ru-RU" sz="1100">
                        <a:effectLst/>
                        <a:latin typeface="Calibri"/>
                        <a:ea typeface="Calibri"/>
                        <a:cs typeface="Times New Roman"/>
                      </a:endParaRPr>
                    </a:p>
                    <a:p>
                      <a:pPr algn="ctr">
                        <a:lnSpc>
                          <a:spcPct val="115000"/>
                        </a:lnSpc>
                        <a:spcAft>
                          <a:spcPts val="0"/>
                        </a:spcAft>
                        <a:tabLst>
                          <a:tab pos="1760220" algn="l"/>
                        </a:tabLst>
                      </a:pPr>
                      <a:r>
                        <a:rPr lang="ru-RU" sz="1400" b="1">
                          <a:effectLst/>
                          <a:latin typeface="Arial"/>
                          <a:ea typeface="Calibri"/>
                          <a:cs typeface="Times New Roman"/>
                        </a:rPr>
                        <a:t>2016 года</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a:lnSpc>
                          <a:spcPct val="115000"/>
                        </a:lnSpc>
                        <a:spcAft>
                          <a:spcPts val="0"/>
                        </a:spcAft>
                        <a:tabLst>
                          <a:tab pos="1760220" algn="l"/>
                        </a:tabLst>
                      </a:pPr>
                      <a:r>
                        <a:rPr lang="ru-RU" sz="1400" b="1" dirty="0">
                          <a:effectLst/>
                          <a:latin typeface="Arial"/>
                          <a:ea typeface="Calibri"/>
                          <a:cs typeface="Times New Roman"/>
                        </a:rPr>
                        <a:t>Проект  </a:t>
                      </a:r>
                      <a:endParaRPr lang="ru-RU" sz="1100" dirty="0">
                        <a:effectLst/>
                        <a:latin typeface="Calibri"/>
                        <a:ea typeface="Calibri"/>
                        <a:cs typeface="Times New Roman"/>
                      </a:endParaRPr>
                    </a:p>
                    <a:p>
                      <a:pPr algn="ctr">
                        <a:lnSpc>
                          <a:spcPct val="115000"/>
                        </a:lnSpc>
                        <a:spcAft>
                          <a:spcPts val="0"/>
                        </a:spcAft>
                        <a:tabLst>
                          <a:tab pos="1760220" algn="l"/>
                        </a:tabLst>
                      </a:pPr>
                      <a:r>
                        <a:rPr lang="ru-RU" sz="1400" b="1" dirty="0">
                          <a:effectLst/>
                          <a:latin typeface="Arial"/>
                          <a:ea typeface="Calibri"/>
                          <a:cs typeface="Times New Roman"/>
                        </a:rPr>
                        <a:t>на 2017 год</a:t>
                      </a:r>
                      <a:endParaRPr lang="ru-RU" sz="1100" dirty="0">
                        <a:effectLst/>
                        <a:latin typeface="Calibri"/>
                        <a:ea typeface="Calibri"/>
                        <a:cs typeface="Times New Roman"/>
                      </a:endParaRPr>
                    </a:p>
                    <a:p>
                      <a:pPr algn="ctr">
                        <a:lnSpc>
                          <a:spcPct val="115000"/>
                        </a:lnSpc>
                        <a:spcAft>
                          <a:spcPts val="0"/>
                        </a:spcAft>
                        <a:tabLst>
                          <a:tab pos="1760220" algn="l"/>
                        </a:tabLst>
                      </a:pPr>
                      <a:r>
                        <a:rPr lang="ru-RU" sz="900" b="1" dirty="0" smtClean="0">
                          <a:effectLst/>
                          <a:latin typeface="Arial"/>
                          <a:ea typeface="Calibri"/>
                          <a:cs typeface="Times New Roman"/>
                        </a:rPr>
                        <a:t>(на уровне проекта </a:t>
                      </a:r>
                    </a:p>
                    <a:p>
                      <a:pPr algn="ctr">
                        <a:lnSpc>
                          <a:spcPct val="115000"/>
                        </a:lnSpc>
                        <a:spcAft>
                          <a:spcPts val="0"/>
                        </a:spcAft>
                        <a:tabLst>
                          <a:tab pos="1760220" algn="l"/>
                        </a:tabLst>
                      </a:pPr>
                      <a:r>
                        <a:rPr lang="ru-RU" sz="900" b="1" dirty="0" smtClean="0">
                          <a:effectLst/>
                          <a:latin typeface="Arial"/>
                          <a:ea typeface="Calibri"/>
                          <a:cs typeface="Times New Roman"/>
                        </a:rPr>
                        <a:t>на 2016 год)</a:t>
                      </a:r>
                      <a:r>
                        <a:rPr lang="ru-RU" sz="900" b="1" dirty="0">
                          <a:effectLst/>
                          <a:latin typeface="Arial"/>
                          <a:ea typeface="Calibri"/>
                          <a:cs typeface="Times New Roman"/>
                        </a:rPr>
                        <a:t> </a:t>
                      </a:r>
                      <a:endParaRPr lang="ru-RU" sz="9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89113">
                <a:tc vMerge="1">
                  <a:txBody>
                    <a:bodyPr/>
                    <a:lstStyle/>
                    <a:p>
                      <a:endParaRPr lang="ru-RU"/>
                    </a:p>
                  </a:txBody>
                  <a:tcPr/>
                </a:tc>
                <a:tc>
                  <a:txBody>
                    <a:bodyPr/>
                    <a:lstStyle/>
                    <a:p>
                      <a:pPr algn="ctr">
                        <a:lnSpc>
                          <a:spcPct val="115000"/>
                        </a:lnSpc>
                        <a:spcAft>
                          <a:spcPts val="0"/>
                        </a:spcAft>
                        <a:tabLst>
                          <a:tab pos="1760220" algn="l"/>
                        </a:tabLst>
                      </a:pPr>
                      <a:r>
                        <a:rPr lang="ru-RU" sz="1400" b="1">
                          <a:effectLst/>
                          <a:latin typeface="Arial"/>
                          <a:ea typeface="Calibri"/>
                          <a:cs typeface="Times New Roman"/>
                        </a:rPr>
                        <a:t>перв</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tabLst>
                          <a:tab pos="1760220" algn="l"/>
                        </a:tabLst>
                      </a:pPr>
                      <a:r>
                        <a:rPr lang="ru-RU" sz="1400" b="1">
                          <a:effectLst/>
                          <a:latin typeface="Arial"/>
                          <a:ea typeface="Calibri"/>
                          <a:cs typeface="Times New Roman"/>
                        </a:rPr>
                        <a:t>уточн</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endParaRPr lang="ru-RU"/>
                    </a:p>
                  </a:txBody>
                  <a:tcPr/>
                </a:tc>
                <a:tc vMerge="1">
                  <a:txBody>
                    <a:bodyPr/>
                    <a:lstStyle/>
                    <a:p>
                      <a:endParaRPr lang="ru-RU"/>
                    </a:p>
                  </a:txBody>
                  <a:tcPr/>
                </a:tc>
              </a:tr>
              <a:tr h="302643">
                <a:tc>
                  <a:txBody>
                    <a:bodyPr/>
                    <a:lstStyle/>
                    <a:p>
                      <a:pPr algn="ctr">
                        <a:lnSpc>
                          <a:spcPct val="115000"/>
                        </a:lnSpc>
                        <a:spcAft>
                          <a:spcPts val="0"/>
                        </a:spcAft>
                        <a:tabLst>
                          <a:tab pos="1760220" algn="l"/>
                        </a:tabLst>
                      </a:pPr>
                      <a:r>
                        <a:rPr lang="ru-RU" sz="1400">
                          <a:effectLst/>
                          <a:latin typeface="Arial"/>
                          <a:ea typeface="Calibri"/>
                          <a:cs typeface="Times New Roman"/>
                        </a:rPr>
                        <a:t>Доходы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ru-RU" sz="1400">
                          <a:effectLst/>
                          <a:latin typeface="Cambria"/>
                          <a:ea typeface="Calibri"/>
                          <a:cs typeface="Times New Roman"/>
                        </a:rPr>
                        <a:t>754518,8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tabLst>
                          <a:tab pos="1760220" algn="l"/>
                        </a:tabLst>
                      </a:pPr>
                      <a:r>
                        <a:rPr lang="ru-RU" sz="1400">
                          <a:effectLst/>
                          <a:latin typeface="Cambria"/>
                          <a:ea typeface="Times New Roman"/>
                          <a:cs typeface="Times New Roman"/>
                        </a:rPr>
                        <a:t>874851,3</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tabLst>
                          <a:tab pos="1760220" algn="l"/>
                        </a:tabLst>
                      </a:pPr>
                      <a:r>
                        <a:rPr lang="ru-RU" sz="1400">
                          <a:effectLst/>
                          <a:latin typeface="Cambria"/>
                          <a:ea typeface="Calibri"/>
                          <a:cs typeface="Arial"/>
                        </a:rPr>
                        <a:t>869528,7</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ru-RU" sz="1400" dirty="0">
                          <a:effectLst/>
                          <a:latin typeface="Cambria"/>
                          <a:ea typeface="Calibri"/>
                          <a:cs typeface="Arial"/>
                        </a:rPr>
                        <a:t>756898,1</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02643">
                <a:tc>
                  <a:txBody>
                    <a:bodyPr/>
                    <a:lstStyle/>
                    <a:p>
                      <a:pPr algn="ctr">
                        <a:lnSpc>
                          <a:spcPct val="115000"/>
                        </a:lnSpc>
                        <a:spcAft>
                          <a:spcPts val="0"/>
                        </a:spcAft>
                        <a:tabLst>
                          <a:tab pos="1760220" algn="l"/>
                        </a:tabLst>
                      </a:pPr>
                      <a:r>
                        <a:rPr lang="ru-RU" sz="1400">
                          <a:effectLst/>
                          <a:latin typeface="Arial"/>
                          <a:ea typeface="Calibri"/>
                          <a:cs typeface="Times New Roman"/>
                        </a:rPr>
                        <a:t>Расходы</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ru-RU" sz="1400">
                          <a:effectLst/>
                          <a:latin typeface="Cambria"/>
                          <a:ea typeface="Calibri"/>
                          <a:cs typeface="Times New Roman"/>
                        </a:rPr>
                        <a:t>754518,8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tabLst>
                          <a:tab pos="1760220" algn="l"/>
                        </a:tabLst>
                      </a:pPr>
                      <a:r>
                        <a:rPr lang="ru-RU" sz="1400">
                          <a:effectLst/>
                          <a:latin typeface="Cambria"/>
                          <a:ea typeface="Calibri"/>
                          <a:cs typeface="Arial"/>
                        </a:rPr>
                        <a:t>876210,4</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tabLst>
                          <a:tab pos="1760220" algn="l"/>
                        </a:tabLst>
                      </a:pPr>
                      <a:r>
                        <a:rPr lang="ru-RU" sz="1400">
                          <a:effectLst/>
                          <a:latin typeface="Cambria"/>
                          <a:ea typeface="Calibri"/>
                          <a:cs typeface="Arial"/>
                        </a:rPr>
                        <a:t>870887,8</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ru-RU" sz="1400">
                          <a:effectLst/>
                          <a:latin typeface="Cambria"/>
                          <a:ea typeface="Calibri"/>
                          <a:cs typeface="Arial"/>
                        </a:rPr>
                        <a:t>756898,1</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02643">
                <a:tc>
                  <a:txBody>
                    <a:bodyPr/>
                    <a:lstStyle/>
                    <a:p>
                      <a:pPr algn="ctr">
                        <a:lnSpc>
                          <a:spcPct val="115000"/>
                        </a:lnSpc>
                        <a:spcAft>
                          <a:spcPts val="0"/>
                        </a:spcAft>
                        <a:tabLst>
                          <a:tab pos="1760220" algn="l"/>
                        </a:tabLst>
                      </a:pPr>
                      <a:r>
                        <a:rPr lang="ru-RU" sz="1400">
                          <a:effectLst/>
                          <a:latin typeface="Arial"/>
                          <a:ea typeface="Calibri"/>
                          <a:cs typeface="Times New Roman"/>
                        </a:rPr>
                        <a:t>Результаты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tabLst>
                          <a:tab pos="1760220" algn="l"/>
                        </a:tabLst>
                      </a:pPr>
                      <a:r>
                        <a:rPr lang="ru-RU" sz="1400">
                          <a:effectLst/>
                          <a:latin typeface="Cambria"/>
                          <a:ea typeface="Calibri"/>
                          <a:cs typeface="Arial"/>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tabLst>
                          <a:tab pos="1760220" algn="l"/>
                        </a:tabLst>
                      </a:pPr>
                      <a:r>
                        <a:rPr lang="ru-RU" sz="1400" dirty="0">
                          <a:effectLst/>
                          <a:latin typeface="Cambria"/>
                          <a:ea typeface="Calibri"/>
                          <a:cs typeface="Arial"/>
                        </a:rPr>
                        <a:t>- 1359,1</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tabLst>
                          <a:tab pos="1760220" algn="l"/>
                        </a:tabLst>
                      </a:pPr>
                      <a:r>
                        <a:rPr lang="ru-RU" sz="1400">
                          <a:effectLst/>
                          <a:latin typeface="Cambria"/>
                          <a:ea typeface="Calibri"/>
                          <a:cs typeface="Arial"/>
                        </a:rPr>
                        <a:t>- 1359,1</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tabLst>
                          <a:tab pos="1760220" algn="l"/>
                        </a:tabLst>
                      </a:pPr>
                      <a:r>
                        <a:rPr lang="ru-RU" sz="1400" dirty="0">
                          <a:effectLst/>
                          <a:latin typeface="Cambria"/>
                          <a:ea typeface="Calibri"/>
                          <a:cs typeface="Arial"/>
                        </a:rPr>
                        <a:t>-</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
        <p:nvSpPr>
          <p:cNvPr id="8" name="Rectangle 5"/>
          <p:cNvSpPr>
            <a:spLocks noChangeArrowheads="1"/>
          </p:cNvSpPr>
          <p:nvPr/>
        </p:nvSpPr>
        <p:spPr bwMode="auto">
          <a:xfrm>
            <a:off x="755576" y="2996952"/>
            <a:ext cx="2315320" cy="720080"/>
          </a:xfrm>
          <a:prstGeom prst="rect">
            <a:avLst/>
          </a:prstGeom>
          <a:gradFill rotWithShape="1">
            <a:gsLst>
              <a:gs pos="0">
                <a:srgbClr val="5E9EFF"/>
              </a:gs>
              <a:gs pos="39999">
                <a:srgbClr val="85C2FF"/>
              </a:gs>
              <a:gs pos="70000">
                <a:srgbClr val="C4D6EB"/>
              </a:gs>
              <a:gs pos="100000">
                <a:srgbClr val="FFEBFA"/>
              </a:gs>
            </a:gsLst>
            <a:lin ang="5400000" scaled="0"/>
          </a:gradFill>
          <a:ln w="19050">
            <a:solidFill>
              <a:schemeClr val="accent1">
                <a:lumMod val="60000"/>
                <a:lumOff val="40000"/>
              </a:schemeClr>
            </a:solidFill>
            <a:miter lim="800000"/>
            <a:headEnd/>
            <a:tailEnd/>
          </a:ln>
          <a:effectLst>
            <a:innerShdw blurRad="114300">
              <a:prstClr val="black"/>
            </a:innerShdw>
          </a:effectLst>
        </p:spPr>
        <p:txBody>
          <a:bodyPr anchor="ctr"/>
          <a:lstStyle/>
          <a:p>
            <a:pPr algn="ctr" eaLnBrk="1" hangingPunct="1"/>
            <a:r>
              <a:rPr lang="ru-RU" altLang="ru-RU" sz="1600" dirty="0" smtClean="0">
                <a:solidFill>
                  <a:schemeClr val="tx2">
                    <a:lumMod val="75000"/>
                  </a:schemeClr>
                </a:solidFill>
                <a:effectLst>
                  <a:outerShdw blurRad="38100" dist="38100" dir="2700000" algn="tl">
                    <a:srgbClr val="000000">
                      <a:alpha val="43137"/>
                    </a:srgbClr>
                  </a:outerShdw>
                </a:effectLst>
                <a:latin typeface="Tahoma" pitchFamily="34" charset="0"/>
              </a:rPr>
              <a:t>Доходы</a:t>
            </a:r>
          </a:p>
          <a:p>
            <a:pPr algn="ctr" eaLnBrk="1" hangingPunct="1"/>
            <a:r>
              <a:rPr lang="ru-RU" altLang="ru-RU" sz="1600" dirty="0" smtClean="0">
                <a:solidFill>
                  <a:schemeClr val="tx2">
                    <a:lumMod val="75000"/>
                  </a:schemeClr>
                </a:solidFill>
                <a:effectLst>
                  <a:outerShdw blurRad="38100" dist="38100" dir="2700000" algn="tl">
                    <a:srgbClr val="000000">
                      <a:alpha val="43137"/>
                    </a:srgbClr>
                  </a:outerShdw>
                </a:effectLst>
                <a:latin typeface="Tahoma" pitchFamily="34" charset="0"/>
              </a:rPr>
              <a:t>756898,1</a:t>
            </a:r>
            <a:endParaRPr lang="ru-RU" altLang="ru-RU" sz="1600" dirty="0">
              <a:solidFill>
                <a:schemeClr val="tx2">
                  <a:lumMod val="75000"/>
                </a:schemeClr>
              </a:solidFill>
              <a:effectLst>
                <a:outerShdw blurRad="38100" dist="38100" dir="2700000" algn="tl">
                  <a:srgbClr val="000000">
                    <a:alpha val="43137"/>
                  </a:srgbClr>
                </a:outerShdw>
              </a:effectLst>
              <a:latin typeface="Tahoma" pitchFamily="34" charset="0"/>
            </a:endParaRPr>
          </a:p>
        </p:txBody>
      </p:sp>
      <p:sp>
        <p:nvSpPr>
          <p:cNvPr id="9" name="Rectangle 6"/>
          <p:cNvSpPr>
            <a:spLocks noChangeArrowheads="1"/>
          </p:cNvSpPr>
          <p:nvPr/>
        </p:nvSpPr>
        <p:spPr bwMode="auto">
          <a:xfrm>
            <a:off x="6156176" y="2997496"/>
            <a:ext cx="2232248" cy="720080"/>
          </a:xfrm>
          <a:prstGeom prst="rect">
            <a:avLst/>
          </a:prstGeom>
          <a:gradFill rotWithShape="1">
            <a:gsLst>
              <a:gs pos="0">
                <a:srgbClr val="5E9EFF"/>
              </a:gs>
              <a:gs pos="39999">
                <a:srgbClr val="85C2FF"/>
              </a:gs>
              <a:gs pos="70000">
                <a:srgbClr val="C4D6EB"/>
              </a:gs>
              <a:gs pos="100000">
                <a:srgbClr val="FFEBFA"/>
              </a:gs>
            </a:gsLst>
            <a:lin ang="5400000" scaled="0"/>
          </a:gradFill>
          <a:ln w="19050">
            <a:solidFill>
              <a:schemeClr val="accent1">
                <a:lumMod val="60000"/>
                <a:lumOff val="40000"/>
              </a:schemeClr>
            </a:solidFill>
            <a:miter lim="800000"/>
            <a:headEnd/>
            <a:tailEnd/>
          </a:ln>
          <a:effectLst>
            <a:innerShdw blurRad="114300">
              <a:prstClr val="black"/>
            </a:innerShdw>
          </a:effectLst>
        </p:spPr>
        <p:txBody>
          <a:bodyPr anchor="ctr"/>
          <a:lstStyle/>
          <a:p>
            <a:pPr algn="ctr" eaLnBrk="1" hangingPunct="1"/>
            <a:r>
              <a:rPr lang="ru-RU" altLang="ru-RU" sz="1600" dirty="0" smtClean="0">
                <a:solidFill>
                  <a:schemeClr val="tx2">
                    <a:lumMod val="75000"/>
                  </a:schemeClr>
                </a:solidFill>
                <a:effectLst>
                  <a:outerShdw blurRad="38100" dist="38100" dir="2700000" algn="tl">
                    <a:srgbClr val="000000">
                      <a:alpha val="43137"/>
                    </a:srgbClr>
                  </a:outerShdw>
                </a:effectLst>
                <a:latin typeface="Tahoma" pitchFamily="34" charset="0"/>
              </a:rPr>
              <a:t>Расходы</a:t>
            </a:r>
          </a:p>
          <a:p>
            <a:pPr algn="ctr" eaLnBrk="1" hangingPunct="1"/>
            <a:r>
              <a:rPr lang="ru-RU" altLang="ru-RU" sz="1600" dirty="0" smtClean="0">
                <a:solidFill>
                  <a:schemeClr val="tx2">
                    <a:lumMod val="75000"/>
                  </a:schemeClr>
                </a:solidFill>
                <a:effectLst>
                  <a:outerShdw blurRad="38100" dist="38100" dir="2700000" algn="tl">
                    <a:srgbClr val="000000">
                      <a:alpha val="43137"/>
                    </a:srgbClr>
                  </a:outerShdw>
                </a:effectLst>
                <a:latin typeface="Tahoma" pitchFamily="34" charset="0"/>
              </a:rPr>
              <a:t>756898,1</a:t>
            </a:r>
            <a:endParaRPr lang="ru-RU" altLang="ru-RU" sz="1600" dirty="0">
              <a:solidFill>
                <a:schemeClr val="tx2">
                  <a:lumMod val="75000"/>
                </a:schemeClr>
              </a:solidFill>
              <a:effectLst>
                <a:outerShdw blurRad="38100" dist="38100" dir="2700000" algn="tl">
                  <a:srgbClr val="000000">
                    <a:alpha val="43137"/>
                  </a:srgbClr>
                </a:outerShdw>
              </a:effectLst>
              <a:latin typeface="Tahoma" pitchFamily="34" charset="0"/>
            </a:endParaRPr>
          </a:p>
        </p:txBody>
      </p:sp>
      <p:sp>
        <p:nvSpPr>
          <p:cNvPr id="10" name="Двойная стрелка влево/вправо 9"/>
          <p:cNvSpPr/>
          <p:nvPr/>
        </p:nvSpPr>
        <p:spPr>
          <a:xfrm>
            <a:off x="3131840" y="2564904"/>
            <a:ext cx="2941264" cy="1512168"/>
          </a:xfrm>
          <a:prstGeom prst="leftRightArrow">
            <a:avLst/>
          </a:prstGeom>
          <a:gradFill>
            <a:gsLst>
              <a:gs pos="0">
                <a:srgbClr val="5E9EFF"/>
              </a:gs>
              <a:gs pos="39999">
                <a:srgbClr val="85C2FF"/>
              </a:gs>
              <a:gs pos="70000">
                <a:srgbClr val="C4D6EB"/>
              </a:gs>
              <a:gs pos="100000">
                <a:srgbClr val="FFEBFA"/>
              </a:gs>
            </a:gsLst>
            <a:lin ang="5400000" scaled="0"/>
          </a:gradFill>
          <a:ln>
            <a:solidFill>
              <a:schemeClr val="accent1">
                <a:lumMod val="60000"/>
                <a:lumOff val="4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1600" dirty="0">
                <a:solidFill>
                  <a:schemeClr val="tx2">
                    <a:lumMod val="75000"/>
                  </a:schemeClr>
                </a:solidFill>
                <a:effectLst>
                  <a:outerShdw blurRad="38100" dist="38100" dir="2700000" algn="tl">
                    <a:srgbClr val="000000">
                      <a:alpha val="43137"/>
                    </a:srgbClr>
                  </a:outerShdw>
                </a:effectLst>
                <a:latin typeface="+mj-lt"/>
              </a:rPr>
              <a:t>в расчете</a:t>
            </a:r>
          </a:p>
          <a:p>
            <a:pPr algn="ctr"/>
            <a:r>
              <a:rPr lang="ru-RU" altLang="ru-RU" sz="1600" dirty="0">
                <a:solidFill>
                  <a:schemeClr val="tx2">
                    <a:lumMod val="75000"/>
                  </a:schemeClr>
                </a:solidFill>
                <a:effectLst>
                  <a:outerShdw blurRad="38100" dist="38100" dir="2700000" algn="tl">
                    <a:srgbClr val="000000">
                      <a:alpha val="43137"/>
                    </a:srgbClr>
                  </a:outerShdw>
                </a:effectLst>
                <a:latin typeface="+mj-lt"/>
              </a:rPr>
              <a:t>на 1 человека </a:t>
            </a:r>
          </a:p>
          <a:p>
            <a:pPr algn="ctr"/>
            <a:r>
              <a:rPr lang="ru-RU" altLang="ru-RU" sz="1600" dirty="0" smtClean="0">
                <a:solidFill>
                  <a:schemeClr val="tx2">
                    <a:lumMod val="75000"/>
                  </a:schemeClr>
                </a:solidFill>
                <a:effectLst>
                  <a:outerShdw blurRad="38100" dist="38100" dir="2700000" algn="tl">
                    <a:srgbClr val="000000">
                      <a:alpha val="43137"/>
                    </a:srgbClr>
                  </a:outerShdw>
                </a:effectLst>
                <a:latin typeface="+mj-lt"/>
              </a:rPr>
              <a:t>15486,09 </a:t>
            </a:r>
            <a:r>
              <a:rPr lang="ru-RU" altLang="ru-RU" sz="1600" dirty="0">
                <a:solidFill>
                  <a:schemeClr val="tx2">
                    <a:lumMod val="75000"/>
                  </a:schemeClr>
                </a:solidFill>
                <a:effectLst>
                  <a:outerShdw blurRad="38100" dist="38100" dir="2700000" algn="tl">
                    <a:srgbClr val="000000">
                      <a:alpha val="43137"/>
                    </a:srgbClr>
                  </a:outerShdw>
                </a:effectLst>
                <a:latin typeface="+mj-lt"/>
              </a:rPr>
              <a:t>руб.</a:t>
            </a:r>
          </a:p>
        </p:txBody>
      </p:sp>
    </p:spTree>
    <p:extLst>
      <p:ext uri="{BB962C8B-B14F-4D97-AF65-F5344CB8AC3E}">
        <p14:creationId xmlns:p14="http://schemas.microsoft.com/office/powerpoint/2010/main" val="171708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2000"/>
                                        <p:tgtEl>
                                          <p:spTgt spid="8"/>
                                        </p:tgtEl>
                                      </p:cBhvr>
                                    </p:animEffect>
                                  </p:childTnLst>
                                </p:cTn>
                              </p:par>
                            </p:childTnLst>
                          </p:cTn>
                        </p:par>
                        <p:par>
                          <p:cTn id="8" fill="hold">
                            <p:stCondLst>
                              <p:cond delay="2000"/>
                            </p:stCondLst>
                            <p:childTnLst>
                              <p:par>
                                <p:cTn id="9" presetID="16" presetClass="entr" presetSubtype="37"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xfrm>
            <a:off x="1979712" y="260648"/>
            <a:ext cx="505090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solidFill>
                  <a:schemeClr val="tx2">
                    <a:lumMod val="50000"/>
                  </a:schemeClr>
                </a:solidFill>
                <a:effectLst>
                  <a:outerShdw blurRad="38100" dist="38100" dir="2700000" algn="tl">
                    <a:srgbClr val="000000">
                      <a:alpha val="43137"/>
                    </a:srgbClr>
                  </a:outerShdw>
                </a:effectLst>
                <a:cs typeface="Arial" pitchFamily="34" charset="0"/>
              </a:rPr>
              <a:t>Приоритеты бюджета</a:t>
            </a:r>
          </a:p>
        </p:txBody>
      </p:sp>
      <p:sp>
        <p:nvSpPr>
          <p:cNvPr id="5" name="Объект 4"/>
          <p:cNvSpPr txBox="1">
            <a:spLocks noGrp="1"/>
          </p:cNvSpPr>
          <p:nvPr>
            <p:ph idx="1"/>
          </p:nvPr>
        </p:nvSpPr>
        <p:spPr>
          <a:xfrm>
            <a:off x="457200" y="1124744"/>
            <a:ext cx="8363272" cy="5312223"/>
          </a:xfrm>
          <a:prstGeom prst="rect">
            <a:avLst/>
          </a:prstGeom>
          <a:solidFill>
            <a:schemeClr val="accent3">
              <a:lumMod val="20000"/>
              <a:lumOff val="80000"/>
            </a:schemeClr>
          </a:solidFill>
          <a:effectLst>
            <a:innerShdw blurRad="114300">
              <a:prstClr val="black"/>
            </a:innerShdw>
          </a:effectLst>
        </p:spPr>
        <p:txBody>
          <a:bodyPr wrap="square">
            <a:spAutoFit/>
          </a:bodyPr>
          <a:lstStyle/>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smtClean="0">
                <a:latin typeface="+mj-lt"/>
                <a:cs typeface="Tahoma" pitchFamily="34" charset="0"/>
              </a:rPr>
              <a:t>Дальнейшее </a:t>
            </a:r>
            <a:r>
              <a:rPr lang="ru-RU" sz="1600" dirty="0">
                <a:latin typeface="+mj-lt"/>
                <a:cs typeface="Tahoma" pitchFamily="34" charset="0"/>
              </a:rPr>
              <a:t>совершенствование методов налогового администрирования, повышение уровня ответственности главных администраторов доходов за качественное прогнозирование доходов бюджета и выполнение в полном объеме утвержденных годовых назначений по доходам бюджета;</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smtClean="0">
                <a:latin typeface="+mj-lt"/>
                <a:cs typeface="Tahoma" pitchFamily="34" charset="0"/>
              </a:rPr>
              <a:t>Предотвращение </a:t>
            </a:r>
            <a:r>
              <a:rPr lang="ru-RU" sz="1600" dirty="0">
                <a:latin typeface="+mj-lt"/>
                <a:cs typeface="Tahoma" pitchFamily="34" charset="0"/>
              </a:rPr>
              <a:t>уклонения от уплаты налогов;</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smtClean="0">
                <a:latin typeface="+mj-lt"/>
                <a:cs typeface="Tahoma" pitchFamily="34" charset="0"/>
              </a:rPr>
              <a:t>Усиление </a:t>
            </a:r>
            <a:r>
              <a:rPr lang="ru-RU" sz="1600" dirty="0">
                <a:latin typeface="+mj-lt"/>
                <a:cs typeface="Tahoma" pitchFamily="34" charset="0"/>
              </a:rPr>
              <a:t>контроля за соблюдением законодательства в области платежной дисциплины, легализации заработной платы, устранения нарушений по уплате страховых взносов в государственные внебюджетные фонды; </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smtClean="0">
                <a:latin typeface="+mj-lt"/>
                <a:cs typeface="Tahoma" pitchFamily="34" charset="0"/>
              </a:rPr>
              <a:t>Повышение </a:t>
            </a:r>
            <a:r>
              <a:rPr lang="ru-RU" sz="1600" dirty="0">
                <a:latin typeface="+mj-lt"/>
                <a:cs typeface="Tahoma" pitchFamily="34" charset="0"/>
              </a:rPr>
              <a:t>эффективности управления государственным и муниципальным имуществом посредством выявления неиспользуемых и (или) неэффективно используемых основных фондов и принятие мер по их перепрофилированию, продаже или предоставлению в аренду;</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smtClean="0">
                <a:latin typeface="+mj-lt"/>
                <a:cs typeface="Tahoma" pitchFamily="34" charset="0"/>
              </a:rPr>
              <a:t>Обеспечение </a:t>
            </a:r>
            <a:r>
              <a:rPr lang="ru-RU" sz="1600" dirty="0">
                <a:latin typeface="+mj-lt"/>
                <a:cs typeface="Tahoma" pitchFamily="34" charset="0"/>
              </a:rPr>
              <a:t>тесного взаимодействия органов государственной власти Карачаево-Черкесской Республики, органов местного самоуправления и территориальных подразделений федеральных органов власти в целях повышения роли имущественных налогов в формировании консолидированного бюджета Карачаево-Черкесской Республики.</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smtClean="0">
                <a:latin typeface="+mj-lt"/>
                <a:cs typeface="Tahoma" pitchFamily="34" charset="0"/>
              </a:rPr>
              <a:t>Обеспечение выплаты заработной платы работникам муниципальных учреждений и органов местного самоуправления</a:t>
            </a:r>
          </a:p>
          <a:p>
            <a:pPr marL="285750" indent="-285750" algn="just">
              <a:buClr>
                <a:schemeClr val="accent6">
                  <a:lumMod val="50000"/>
                </a:schemeClr>
              </a:buClr>
              <a:buFont typeface="Wingdings" pitchFamily="2" charset="2"/>
              <a:buChar char="Ø"/>
              <a:defRPr/>
            </a:pPr>
            <a:r>
              <a:rPr lang="ru-RU" sz="1600" dirty="0">
                <a:latin typeface="+mj-lt"/>
                <a:cs typeface="Tahoma" pitchFamily="34" charset="0"/>
              </a:rPr>
              <a:t>Выполнение задач, поставленных майскими указами Президента Российской Федерации;</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smtClean="0">
                <a:latin typeface="+mj-lt"/>
                <a:cs typeface="Tahoma" pitchFamily="34" charset="0"/>
              </a:rPr>
              <a:t>Исполнение </a:t>
            </a:r>
            <a:r>
              <a:rPr lang="ru-RU" sz="1600" dirty="0">
                <a:latin typeface="+mj-lt"/>
                <a:cs typeface="Tahoma" pitchFamily="34" charset="0"/>
              </a:rPr>
              <a:t>действующих расходных </a:t>
            </a:r>
            <a:r>
              <a:rPr lang="ru-RU" sz="1600" dirty="0" smtClean="0">
                <a:latin typeface="+mj-lt"/>
                <a:cs typeface="Tahoma" pitchFamily="34" charset="0"/>
              </a:rPr>
              <a:t>обязательств</a:t>
            </a:r>
            <a:endParaRPr lang="ru-RU" sz="1600" b="1" dirty="0">
              <a:latin typeface="+mj-lt"/>
              <a:cs typeface="Tahoma" pitchFamily="34" charset="0"/>
            </a:endParaRPr>
          </a:p>
        </p:txBody>
      </p:sp>
    </p:spTree>
    <p:extLst>
      <p:ext uri="{BB962C8B-B14F-4D97-AF65-F5344CB8AC3E}">
        <p14:creationId xmlns:p14="http://schemas.microsoft.com/office/powerpoint/2010/main" val="936724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деньги в мешках 2.jpg"/>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140968"/>
            <a:ext cx="3751185" cy="2983831"/>
          </a:xfrm>
          <a:prstGeom prst="rect">
            <a:avLst/>
          </a:prstGeom>
          <a:noFill/>
          <a:ln>
            <a:noFill/>
          </a:ln>
          <a:extLst/>
        </p:spPr>
      </p:pic>
      <p:sp>
        <p:nvSpPr>
          <p:cNvPr id="5" name="Заголовок 1"/>
          <p:cNvSpPr txBox="1">
            <a:spLocks/>
          </p:cNvSpPr>
          <p:nvPr/>
        </p:nvSpPr>
        <p:spPr bwMode="auto">
          <a:xfrm>
            <a:off x="2094284" y="873268"/>
            <a:ext cx="4968552" cy="1071425"/>
          </a:xfrm>
          <a:prstGeom prst="rect">
            <a:avLst/>
          </a:prstGeom>
          <a:gradFill>
            <a:gsLst>
              <a:gs pos="0">
                <a:srgbClr val="FF3399"/>
              </a:gs>
              <a:gs pos="25000">
                <a:srgbClr val="FF6633"/>
              </a:gs>
              <a:gs pos="50000">
                <a:srgbClr val="FFFF00"/>
              </a:gs>
              <a:gs pos="75000">
                <a:srgbClr val="01A78F"/>
              </a:gs>
              <a:gs pos="100000">
                <a:srgbClr val="3366FF"/>
              </a:gs>
            </a:gsLst>
            <a:lin ang="16200000" scaled="0"/>
          </a:gradFill>
          <a:ln>
            <a:headEnd/>
            <a:tailEnd/>
          </a:ln>
          <a:scene3d>
            <a:camera prst="orthographicFront"/>
            <a:lightRig rig="threePt" dir="t"/>
          </a:scene3d>
          <a:sp3d>
            <a:bevelT prst="slope"/>
          </a:sp3d>
        </p:spPr>
        <p:style>
          <a:lnRef idx="1">
            <a:schemeClr val="accent3"/>
          </a:lnRef>
          <a:fillRef idx="2">
            <a:schemeClr val="accent3"/>
          </a:fillRef>
          <a:effectRef idx="1">
            <a:schemeClr val="accent3"/>
          </a:effectRef>
          <a:fontRef idx="minor">
            <a:schemeClr val="dk1"/>
          </a:fontRef>
        </p:style>
        <p:txBody>
          <a:bodyPr anchor="ctr"/>
          <a:lstStyle/>
          <a:p>
            <a:pPr algn="ctr"/>
            <a:r>
              <a:rPr lang="ru-RU" sz="4800" b="1" dirty="0" smtClean="0">
                <a:solidFill>
                  <a:schemeClr val="tx1"/>
                </a:solidFill>
                <a:effectLst>
                  <a:outerShdw blurRad="38100" dist="38100" dir="2700000" algn="tl">
                    <a:srgbClr val="000000">
                      <a:alpha val="43137"/>
                    </a:srgbClr>
                  </a:outerShdw>
                </a:effectLst>
                <a:latin typeface="+mj-lt"/>
                <a:cs typeface="Tahoma" pitchFamily="34" charset="0"/>
              </a:rPr>
              <a:t>ДОХОДЫ </a:t>
            </a:r>
            <a:endParaRPr lang="ru-RU" sz="4800" b="1" dirty="0">
              <a:solidFill>
                <a:schemeClr val="tx1"/>
              </a:solidFill>
              <a:effectLst>
                <a:outerShdw blurRad="38100" dist="38100" dir="2700000" algn="tl">
                  <a:srgbClr val="000000">
                    <a:alpha val="43137"/>
                  </a:srgbClr>
                </a:outerShdw>
              </a:effectLst>
              <a:latin typeface="+mj-lt"/>
              <a:cs typeface="Tahoma" pitchFamily="34" charset="0"/>
            </a:endParaRPr>
          </a:p>
        </p:txBody>
      </p:sp>
      <p:sp>
        <p:nvSpPr>
          <p:cNvPr id="3" name="Скругленный прямоугольник 2"/>
          <p:cNvSpPr/>
          <p:nvPr/>
        </p:nvSpPr>
        <p:spPr>
          <a:xfrm>
            <a:off x="456962" y="2767445"/>
            <a:ext cx="4576410" cy="1830614"/>
          </a:xfrm>
          <a:prstGeom prst="roundRect">
            <a:avLst/>
          </a:prstGeom>
          <a:solidFill>
            <a:schemeClr val="accent6">
              <a:lumMod val="20000"/>
              <a:lumOff val="80000"/>
            </a:schemeClr>
          </a:solidFill>
          <a:ln>
            <a:solidFill>
              <a:schemeClr val="accent4">
                <a:lumMod val="40000"/>
                <a:lumOff val="6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Доходы бюджетов формируются в соответствии с </a:t>
            </a:r>
            <a:r>
              <a:rPr lang="ru-RU" dirty="0" smtClean="0">
                <a:solidFill>
                  <a:schemeClr val="tx1"/>
                </a:solidFill>
              </a:rPr>
              <a:t>бюджетным законодательством </a:t>
            </a:r>
            <a:r>
              <a:rPr lang="ru-RU" dirty="0">
                <a:solidFill>
                  <a:schemeClr val="tx1"/>
                </a:solidFill>
              </a:rPr>
              <a:t>Российской Федерации, законодательством о налогах и сборах и законодательством об иных обязательных </a:t>
            </a:r>
            <a:r>
              <a:rPr lang="ru-RU" dirty="0" smtClean="0">
                <a:solidFill>
                  <a:schemeClr val="tx1"/>
                </a:solidFill>
              </a:rPr>
              <a:t>платежах</a:t>
            </a:r>
            <a:r>
              <a:rPr lang="ru-RU" dirty="0" smtClean="0">
                <a:solidFill>
                  <a:srgbClr val="002060"/>
                </a:solidFill>
              </a:rPr>
              <a:t> </a:t>
            </a:r>
            <a:endParaRPr lang="ru-RU" dirty="0">
              <a:solidFill>
                <a:srgbClr val="002060"/>
              </a:solidFill>
            </a:endParaRPr>
          </a:p>
        </p:txBody>
      </p:sp>
      <p:sp>
        <p:nvSpPr>
          <p:cNvPr id="6" name="Скругленный прямоугольник 5"/>
          <p:cNvSpPr/>
          <p:nvPr/>
        </p:nvSpPr>
        <p:spPr>
          <a:xfrm>
            <a:off x="805262" y="5013176"/>
            <a:ext cx="3879809" cy="1368152"/>
          </a:xfrm>
          <a:prstGeom prst="roundRect">
            <a:avLst/>
          </a:prstGeom>
          <a:solidFill>
            <a:schemeClr val="accent6">
              <a:lumMod val="20000"/>
              <a:lumOff val="80000"/>
            </a:schemeClr>
          </a:solidFill>
          <a:ln>
            <a:solidFill>
              <a:schemeClr val="accent4">
                <a:lumMod val="20000"/>
                <a:lumOff val="8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Проект бюджета на 2017 год  по безвозмездным поступлениям сформирован на уровне 2016 года. После принятия бюджета на республиканском уровне, проект районного </a:t>
            </a:r>
            <a:r>
              <a:rPr lang="ru-RU" sz="1400" dirty="0">
                <a:solidFill>
                  <a:schemeClr val="tx1"/>
                </a:solidFill>
              </a:rPr>
              <a:t>бюджета ко второму чтению </a:t>
            </a:r>
            <a:r>
              <a:rPr lang="ru-RU" sz="1400" dirty="0" smtClean="0">
                <a:solidFill>
                  <a:schemeClr val="tx1"/>
                </a:solidFill>
              </a:rPr>
              <a:t> </a:t>
            </a:r>
          </a:p>
          <a:p>
            <a:pPr algn="ctr"/>
            <a:r>
              <a:rPr lang="ru-RU" sz="1400" dirty="0" smtClean="0">
                <a:solidFill>
                  <a:schemeClr val="tx1"/>
                </a:solidFill>
              </a:rPr>
              <a:t>(к принятию) будет скорректирован. </a:t>
            </a:r>
            <a:endParaRPr lang="ru-RU" sz="1400" dirty="0">
              <a:solidFill>
                <a:srgbClr val="002060"/>
              </a:solidFill>
            </a:endParaRPr>
          </a:p>
        </p:txBody>
      </p:sp>
    </p:spTree>
    <p:extLst>
      <p:ext uri="{BB962C8B-B14F-4D97-AF65-F5344CB8AC3E}">
        <p14:creationId xmlns:p14="http://schemas.microsoft.com/office/powerpoint/2010/main" val="1214839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bwMode="auto">
          <a:xfrm>
            <a:off x="755576" y="116632"/>
            <a:ext cx="7758223" cy="504056"/>
          </a:xfrm>
          <a:prstGeom prst="rect">
            <a:avLst/>
          </a:prstGeom>
          <a:noFill/>
          <a:ln>
            <a:noFill/>
            <a:headEnd/>
            <a:tailEnd/>
          </a:ln>
        </p:spPr>
        <p:style>
          <a:lnRef idx="1">
            <a:schemeClr val="dk1"/>
          </a:lnRef>
          <a:fillRef idx="2">
            <a:schemeClr val="dk1"/>
          </a:fillRef>
          <a:effectRef idx="1">
            <a:schemeClr val="dk1"/>
          </a:effectRef>
          <a:fontRef idx="minor">
            <a:schemeClr val="dk1"/>
          </a:fontRef>
        </p:style>
        <p:txBody>
          <a:bodyPr anchor="ctr">
            <a:noAutofit/>
          </a:bodyPr>
          <a:lstStyle/>
          <a:p>
            <a:pPr algn="ctr"/>
            <a:r>
              <a:rPr lang="ru-RU" sz="2800" b="1" dirty="0">
                <a:solidFill>
                  <a:schemeClr val="tx2">
                    <a:lumMod val="50000"/>
                  </a:schemeClr>
                </a:solidFill>
                <a:effectLst>
                  <a:outerShdw blurRad="38100" dist="38100" dir="2700000" algn="tl">
                    <a:srgbClr val="000000">
                      <a:alpha val="43137"/>
                    </a:srgbClr>
                  </a:outerShdw>
                </a:effectLst>
                <a:latin typeface="+mj-lt"/>
                <a:cs typeface="Tahoma" pitchFamily="34" charset="0"/>
              </a:rPr>
              <a:t>Особенности планирования доходов бюджета</a:t>
            </a:r>
          </a:p>
        </p:txBody>
      </p:sp>
      <p:sp>
        <p:nvSpPr>
          <p:cNvPr id="5" name="Прямоугольник 4"/>
          <p:cNvSpPr/>
          <p:nvPr/>
        </p:nvSpPr>
        <p:spPr>
          <a:xfrm>
            <a:off x="611560" y="692696"/>
            <a:ext cx="7992888" cy="3016210"/>
          </a:xfrm>
          <a:prstGeom prst="rect">
            <a:avLst/>
          </a:prstGeom>
          <a:solidFill>
            <a:schemeClr val="accent6">
              <a:lumMod val="20000"/>
              <a:lumOff val="80000"/>
            </a:schemeClr>
          </a:solidFill>
          <a:ln>
            <a:solidFill>
              <a:schemeClr val="accent3">
                <a:lumMod val="60000"/>
                <a:lumOff val="40000"/>
              </a:schemeClr>
            </a:solidFill>
          </a:ln>
        </p:spPr>
        <p:txBody>
          <a:bodyPr wrap="square">
            <a:spAutoFit/>
          </a:bodyPr>
          <a:lstStyle/>
          <a:p>
            <a:pPr algn="ctr" fontAlgn="auto">
              <a:spcBef>
                <a:spcPts val="0"/>
              </a:spcBef>
              <a:spcAft>
                <a:spcPts val="0"/>
              </a:spcAft>
              <a:buClr>
                <a:schemeClr val="accent6">
                  <a:lumMod val="50000"/>
                </a:schemeClr>
              </a:buClr>
              <a:defRPr/>
            </a:pPr>
            <a:r>
              <a:rPr lang="ru-RU" sz="1400" b="1" dirty="0">
                <a:solidFill>
                  <a:schemeClr val="tx1">
                    <a:lumMod val="95000"/>
                    <a:lumOff val="5000"/>
                  </a:schemeClr>
                </a:solidFill>
                <a:latin typeface="+mj-lt"/>
                <a:cs typeface="Tahoma" pitchFamily="34" charset="0"/>
              </a:rPr>
              <a:t>С 1 января </a:t>
            </a:r>
            <a:r>
              <a:rPr lang="ru-RU" sz="1400" b="1" dirty="0" smtClean="0">
                <a:solidFill>
                  <a:schemeClr val="tx1">
                    <a:lumMod val="95000"/>
                    <a:lumOff val="5000"/>
                  </a:schemeClr>
                </a:solidFill>
                <a:latin typeface="+mj-lt"/>
                <a:cs typeface="Tahoma" pitchFamily="34" charset="0"/>
              </a:rPr>
              <a:t>2017года </a:t>
            </a:r>
            <a:endParaRPr lang="ru-RU" sz="1400" b="1" dirty="0">
              <a:solidFill>
                <a:schemeClr val="tx1">
                  <a:lumMod val="95000"/>
                  <a:lumOff val="5000"/>
                </a:schemeClr>
              </a:solidFill>
              <a:latin typeface="+mj-lt"/>
              <a:cs typeface="Tahoma" pitchFamily="34" charset="0"/>
            </a:endParaRPr>
          </a:p>
          <a:p>
            <a:pPr marL="285750" indent="-285750" algn="just" fontAlgn="auto">
              <a:spcBef>
                <a:spcPts val="0"/>
              </a:spcBef>
              <a:spcAft>
                <a:spcPts val="0"/>
              </a:spcAft>
              <a:buClr>
                <a:schemeClr val="accent6">
                  <a:lumMod val="50000"/>
                </a:schemeClr>
              </a:buClr>
              <a:buFont typeface="Wingdings" pitchFamily="2" charset="2"/>
              <a:buChar char="Ø"/>
              <a:defRPr/>
            </a:pPr>
            <a:r>
              <a:rPr lang="ru-RU" sz="1100" dirty="0" smtClean="0">
                <a:solidFill>
                  <a:schemeClr val="tx1">
                    <a:lumMod val="95000"/>
                    <a:lumOff val="5000"/>
                  </a:schemeClr>
                </a:solidFill>
                <a:latin typeface="+mj-lt"/>
                <a:cs typeface="Tahoma" pitchFamily="34" charset="0"/>
              </a:rPr>
              <a:t>     Введение на территории Карачаево-Черкесской Республики с 1 января 2017 года особенностей исчисления налога на имущество организаций в отношении отдельных объектов недвижимости исходя из кадастровой стоимости в размере 1,2% в 2017 году, 1.4 %- в 2018 году, 1.7% -в 2019 году;</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100" dirty="0" smtClean="0">
                <a:solidFill>
                  <a:schemeClr val="tx1">
                    <a:lumMod val="95000"/>
                    <a:lumOff val="5000"/>
                  </a:schemeClr>
                </a:solidFill>
                <a:latin typeface="+mj-lt"/>
                <a:cs typeface="Tahoma" pitchFamily="34" charset="0"/>
              </a:rPr>
              <a:t>     В соответствии с Федеральным законом от 03.07.2016 №360-ФЗ « О внесении изменений в отдельные законодательные акты Российской Федерации» с 1 января 2017 года будет применяться кадастровая стоимость актуальная на 1 января 2014 года,  если кадастровая стоимость объекта недвижимости, определенная после 1 января 2014 года, меньше кадастровой стоимости, будет применяться меньшая кадастровая стоимость;</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100" dirty="0" smtClean="0">
                <a:solidFill>
                  <a:schemeClr val="tx1">
                    <a:lumMod val="95000"/>
                    <a:lumOff val="5000"/>
                  </a:schemeClr>
                </a:solidFill>
                <a:latin typeface="+mj-lt"/>
                <a:cs typeface="Tahoma" pitchFamily="34" charset="0"/>
              </a:rPr>
              <a:t>    Повышение ставок по налогу на имущество организаций в отношении линейных объектов (железнодорожных путей общего пользования, линий электропередачи, магистральных трубопроводов) с 1,3 % в 2016 году до 1,6 % в 2017 году;  </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100" dirty="0" smtClean="0">
                <a:solidFill>
                  <a:schemeClr val="tx1">
                    <a:lumMod val="95000"/>
                    <a:lumOff val="5000"/>
                  </a:schemeClr>
                </a:solidFill>
                <a:latin typeface="+mj-lt"/>
                <a:cs typeface="Tahoma" pitchFamily="34" charset="0"/>
              </a:rPr>
              <a:t>    В целях повышения эффективности налогообложения имущества организаций в течение трех лет поэтапно увеличивалась ставка для органов государственной власти и местного самоуправления и подведомственных им учреждений до 2,2%, повышена ставка для предприятий по производству и переработке сельскохозяйственной продукции до 1,5%; </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100" dirty="0" smtClean="0">
                <a:solidFill>
                  <a:schemeClr val="tx1">
                    <a:lumMod val="95000"/>
                    <a:lumOff val="5000"/>
                  </a:schemeClr>
                </a:solidFill>
                <a:latin typeface="+mj-lt"/>
                <a:cs typeface="Tahoma" pitchFamily="34" charset="0"/>
              </a:rPr>
              <a:t>    Продление действия системы налогообложения в виде единого  налога на вмененный доход до 1 января 2021 года;</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100" dirty="0" smtClean="0">
                <a:solidFill>
                  <a:schemeClr val="tx1">
                    <a:lumMod val="95000"/>
                    <a:lumOff val="5000"/>
                  </a:schemeClr>
                </a:solidFill>
                <a:latin typeface="+mj-lt"/>
                <a:cs typeface="Tahoma" pitchFamily="34" charset="0"/>
              </a:rPr>
              <a:t>    С 1 июля 2018 года на индивидуальных предпринимателей, являющихся  налогоплательщиками единого налога на вмененный доход или налогоплательщиками патентной системы налогообложения, возлагается ранее отсутствовавшая обязанность по применению контрольно-кассовой техники.</a:t>
            </a:r>
            <a:endParaRPr lang="ru-RU" sz="1400" dirty="0" smtClean="0">
              <a:solidFill>
                <a:srgbClr val="FF0000"/>
              </a:solidFill>
              <a:latin typeface="+mj-lt"/>
              <a:cs typeface="Tahoma" pitchFamily="34" charset="0"/>
            </a:endParaRPr>
          </a:p>
        </p:txBody>
      </p:sp>
      <p:sp>
        <p:nvSpPr>
          <p:cNvPr id="10" name="Заголовок 1"/>
          <p:cNvSpPr txBox="1">
            <a:spLocks/>
          </p:cNvSpPr>
          <p:nvPr/>
        </p:nvSpPr>
        <p:spPr bwMode="auto">
          <a:xfrm>
            <a:off x="683568" y="3933056"/>
            <a:ext cx="7920880" cy="576064"/>
          </a:xfrm>
          <a:prstGeom prst="rect">
            <a:avLst/>
          </a:prstGeom>
          <a:noFill/>
          <a:ln>
            <a:noFill/>
            <a:headEnd/>
            <a:tailEnd/>
          </a:ln>
        </p:spPr>
        <p:style>
          <a:lnRef idx="1">
            <a:schemeClr val="dk1"/>
          </a:lnRef>
          <a:fillRef idx="2">
            <a:schemeClr val="dk1"/>
          </a:fillRef>
          <a:effectRef idx="1">
            <a:schemeClr val="dk1"/>
          </a:effectRef>
          <a:fontRef idx="minor">
            <a:schemeClr val="dk1"/>
          </a:fontRef>
        </p:style>
        <p:txBody>
          <a:bodyPr anchor="ctr"/>
          <a:lstStyle/>
          <a:p>
            <a:pPr algn="ctr"/>
            <a:r>
              <a:rPr lang="ru-RU" sz="2800" b="1" dirty="0">
                <a:solidFill>
                  <a:schemeClr val="tx2">
                    <a:lumMod val="50000"/>
                  </a:schemeClr>
                </a:solidFill>
                <a:effectLst>
                  <a:outerShdw blurRad="38100" dist="38100" dir="2700000" algn="tl">
                    <a:srgbClr val="000000">
                      <a:alpha val="43137"/>
                    </a:srgbClr>
                  </a:outerShdw>
                </a:effectLst>
                <a:latin typeface="+mj-lt"/>
                <a:cs typeface="Tahoma" pitchFamily="34" charset="0"/>
              </a:rPr>
              <a:t>Объем недоимки по налоговым доходам, </a:t>
            </a:r>
            <a:r>
              <a:rPr lang="ru-RU" sz="2400" b="1" dirty="0">
                <a:solidFill>
                  <a:schemeClr val="tx2">
                    <a:lumMod val="50000"/>
                  </a:schemeClr>
                </a:solidFill>
                <a:effectLst>
                  <a:outerShdw blurRad="38100" dist="38100" dir="2700000" algn="tl">
                    <a:srgbClr val="000000">
                      <a:alpha val="43137"/>
                    </a:srgbClr>
                  </a:outerShdw>
                </a:effectLst>
                <a:latin typeface="+mj-lt"/>
                <a:cs typeface="Tahoma" pitchFamily="34" charset="0"/>
              </a:rPr>
              <a:t>учтенный в расчетах доходов районного бюджета </a:t>
            </a:r>
          </a:p>
        </p:txBody>
      </p:sp>
      <p:graphicFrame>
        <p:nvGraphicFramePr>
          <p:cNvPr id="11" name="Таблица 10"/>
          <p:cNvGraphicFramePr>
            <a:graphicFrameLocks noGrp="1"/>
          </p:cNvGraphicFramePr>
          <p:nvPr>
            <p:extLst>
              <p:ext uri="{D42A27DB-BD31-4B8C-83A1-F6EECF244321}">
                <p14:modId xmlns:p14="http://schemas.microsoft.com/office/powerpoint/2010/main" val="1631399202"/>
              </p:ext>
            </p:extLst>
          </p:nvPr>
        </p:nvGraphicFramePr>
        <p:xfrm>
          <a:off x="539553" y="4711994"/>
          <a:ext cx="8136903" cy="2091096"/>
        </p:xfrm>
        <a:graphic>
          <a:graphicData uri="http://schemas.openxmlformats.org/drawingml/2006/table">
            <a:tbl>
              <a:tblPr>
                <a:tableStyleId>{5C22544A-7EE6-4342-B048-85BDC9FD1C3A}</a:tableStyleId>
              </a:tblPr>
              <a:tblGrid>
                <a:gridCol w="3739213"/>
                <a:gridCol w="1881365"/>
                <a:gridCol w="1387506"/>
                <a:gridCol w="1128819"/>
              </a:tblGrid>
              <a:tr h="572305">
                <a:tc>
                  <a:txBody>
                    <a:bodyPr/>
                    <a:lstStyle/>
                    <a:p>
                      <a:pPr algn="ctr" fontAlgn="base">
                        <a:lnSpc>
                          <a:spcPct val="115000"/>
                        </a:lnSpc>
                        <a:spcAft>
                          <a:spcPts val="0"/>
                        </a:spcAft>
                      </a:pPr>
                      <a:r>
                        <a:rPr lang="ru-RU" sz="1000" kern="1200" dirty="0">
                          <a:effectLst/>
                        </a:rPr>
                        <a:t>Показатели</a:t>
                      </a:r>
                      <a:endParaRPr lang="ru-RU" sz="1000" dirty="0">
                        <a:effectLst/>
                        <a:latin typeface="Calibri"/>
                        <a:ea typeface="Calibri"/>
                        <a:cs typeface="Times New Roman"/>
                      </a:endParaRPr>
                    </a:p>
                  </a:txBody>
                  <a:tcPr marL="85626" marR="85626" marT="42813" marB="42813" anchor="ctr">
                    <a:solidFill>
                      <a:srgbClr val="CDDDAD"/>
                    </a:solidFill>
                  </a:tcPr>
                </a:tc>
                <a:tc>
                  <a:txBody>
                    <a:bodyPr/>
                    <a:lstStyle/>
                    <a:p>
                      <a:pPr algn="ctr" fontAlgn="base">
                        <a:lnSpc>
                          <a:spcPct val="115000"/>
                        </a:lnSpc>
                        <a:spcAft>
                          <a:spcPts val="0"/>
                        </a:spcAft>
                      </a:pPr>
                      <a:r>
                        <a:rPr lang="ru-RU" sz="1000" kern="1200" dirty="0">
                          <a:effectLst/>
                        </a:rPr>
                        <a:t>Объем недоимки по </a:t>
                      </a:r>
                      <a:r>
                        <a:rPr lang="ru-RU" sz="900" kern="1200" dirty="0">
                          <a:effectLst/>
                        </a:rPr>
                        <a:t>отчетности </a:t>
                      </a:r>
                      <a:r>
                        <a:rPr lang="ru-RU" sz="900" kern="1200" dirty="0" smtClean="0">
                          <a:effectLst/>
                        </a:rPr>
                        <a:t>МИФНС </a:t>
                      </a:r>
                      <a:r>
                        <a:rPr lang="ru-RU" sz="900" kern="1200" dirty="0">
                          <a:effectLst/>
                        </a:rPr>
                        <a:t>РФ в части </a:t>
                      </a:r>
                      <a:r>
                        <a:rPr lang="ru-RU" sz="900" kern="1200" dirty="0" err="1" smtClean="0">
                          <a:effectLst/>
                        </a:rPr>
                        <a:t>райбюджета</a:t>
                      </a:r>
                      <a:r>
                        <a:rPr lang="ru-RU" sz="900" kern="1200" dirty="0" smtClean="0">
                          <a:effectLst/>
                        </a:rPr>
                        <a:t> </a:t>
                      </a:r>
                      <a:r>
                        <a:rPr lang="ru-RU" sz="900" kern="1200" dirty="0">
                          <a:effectLst/>
                        </a:rPr>
                        <a:t/>
                      </a:r>
                      <a:br>
                        <a:rPr lang="ru-RU" sz="900" kern="1200" dirty="0">
                          <a:effectLst/>
                        </a:rPr>
                      </a:br>
                      <a:r>
                        <a:rPr lang="ru-RU" sz="1000" kern="1200" dirty="0">
                          <a:effectLst/>
                        </a:rPr>
                        <a:t>(на 01.09.2016)</a:t>
                      </a:r>
                      <a:endParaRPr lang="ru-RU" sz="1000" dirty="0">
                        <a:effectLst/>
                        <a:latin typeface="Calibri"/>
                        <a:ea typeface="Calibri"/>
                        <a:cs typeface="Times New Roman"/>
                      </a:endParaRPr>
                    </a:p>
                  </a:txBody>
                  <a:tcPr marL="85626" marR="85626" marT="42813" marB="42813" anchor="ctr">
                    <a:solidFill>
                      <a:srgbClr val="CDDDAD"/>
                    </a:solidFill>
                  </a:tcPr>
                </a:tc>
                <a:tc>
                  <a:txBody>
                    <a:bodyPr/>
                    <a:lstStyle/>
                    <a:p>
                      <a:pPr algn="ctr" fontAlgn="base">
                        <a:lnSpc>
                          <a:spcPct val="115000"/>
                        </a:lnSpc>
                        <a:spcAft>
                          <a:spcPts val="0"/>
                        </a:spcAft>
                      </a:pPr>
                      <a:r>
                        <a:rPr lang="ru-RU" sz="1000" kern="1200" dirty="0">
                          <a:effectLst/>
                        </a:rPr>
                        <a:t>Объем недоимки, учтенный в расчетах </a:t>
                      </a:r>
                      <a:r>
                        <a:rPr lang="ru-RU" sz="1000" kern="1200" dirty="0" smtClean="0">
                          <a:effectLst/>
                        </a:rPr>
                        <a:t>доходов на 2017 г.</a:t>
                      </a:r>
                      <a:endParaRPr lang="ru-RU" sz="1000" dirty="0">
                        <a:effectLst/>
                        <a:latin typeface="Calibri"/>
                        <a:ea typeface="Calibri"/>
                        <a:cs typeface="Times New Roman"/>
                      </a:endParaRPr>
                    </a:p>
                  </a:txBody>
                  <a:tcPr marL="85626" marR="85626" marT="42813" marB="42813" anchor="ctr">
                    <a:solidFill>
                      <a:srgbClr val="CDDDAD"/>
                    </a:solidFill>
                  </a:tcPr>
                </a:tc>
                <a:tc>
                  <a:txBody>
                    <a:bodyPr/>
                    <a:lstStyle/>
                    <a:p>
                      <a:pPr algn="ctr" fontAlgn="base">
                        <a:lnSpc>
                          <a:spcPct val="115000"/>
                        </a:lnSpc>
                        <a:spcAft>
                          <a:spcPts val="0"/>
                        </a:spcAft>
                      </a:pPr>
                      <a:r>
                        <a:rPr lang="ru-RU" sz="1000" kern="1200" dirty="0">
                          <a:effectLst/>
                        </a:rPr>
                        <a:t>% учтенный в расчетах</a:t>
                      </a:r>
                      <a:endParaRPr lang="ru-RU" sz="1000" dirty="0">
                        <a:effectLst/>
                        <a:latin typeface="Calibri"/>
                        <a:ea typeface="Calibri"/>
                        <a:cs typeface="Times New Roman"/>
                      </a:endParaRPr>
                    </a:p>
                  </a:txBody>
                  <a:tcPr marL="85626" marR="85626" marT="42813" marB="42813" anchor="ctr">
                    <a:solidFill>
                      <a:srgbClr val="CDDDAD"/>
                    </a:solidFill>
                  </a:tcPr>
                </a:tc>
              </a:tr>
              <a:tr h="408254">
                <a:tc>
                  <a:txBody>
                    <a:bodyPr/>
                    <a:lstStyle/>
                    <a:p>
                      <a:pPr fontAlgn="base">
                        <a:lnSpc>
                          <a:spcPct val="115000"/>
                        </a:lnSpc>
                        <a:spcAft>
                          <a:spcPts val="0"/>
                        </a:spcAft>
                      </a:pPr>
                      <a:r>
                        <a:rPr lang="ru-RU" sz="1000" kern="1200" dirty="0">
                          <a:effectLst/>
                        </a:rPr>
                        <a:t>Всего по налоговым доходам, </a:t>
                      </a:r>
                      <a:endParaRPr lang="ru-RU" sz="1000" dirty="0">
                        <a:effectLst/>
                      </a:endParaRPr>
                    </a:p>
                    <a:p>
                      <a:pPr fontAlgn="base">
                        <a:lnSpc>
                          <a:spcPct val="115000"/>
                        </a:lnSpc>
                        <a:spcAft>
                          <a:spcPts val="0"/>
                        </a:spcAft>
                      </a:pPr>
                      <a:r>
                        <a:rPr lang="ru-RU" sz="1000" kern="1200" dirty="0">
                          <a:effectLst/>
                        </a:rPr>
                        <a:t>в том числе:</a:t>
                      </a:r>
                      <a:endParaRPr lang="ru-RU" sz="1000" dirty="0">
                        <a:effectLst/>
                        <a:latin typeface="Calibri"/>
                        <a:ea typeface="Calibri"/>
                        <a:cs typeface="Times New Roman"/>
                      </a:endParaRPr>
                    </a:p>
                  </a:txBody>
                  <a:tcPr marL="85626" marR="85626" marT="42813" marB="42813" anchor="ctr">
                    <a:solidFill>
                      <a:srgbClr val="CDDDAD"/>
                    </a:solidFill>
                  </a:tcPr>
                </a:tc>
                <a:tc>
                  <a:txBody>
                    <a:bodyPr/>
                    <a:lstStyle/>
                    <a:p>
                      <a:pPr algn="ctr" fontAlgn="base">
                        <a:lnSpc>
                          <a:spcPct val="115000"/>
                        </a:lnSpc>
                        <a:spcAft>
                          <a:spcPts val="0"/>
                        </a:spcAft>
                      </a:pPr>
                      <a:r>
                        <a:rPr lang="ru-RU" sz="1000" dirty="0" smtClean="0">
                          <a:effectLst/>
                        </a:rPr>
                        <a:t>7088,0</a:t>
                      </a:r>
                      <a:r>
                        <a:rPr lang="ru-RU" sz="1000" dirty="0">
                          <a:effectLst/>
                        </a:rPr>
                        <a:t> </a:t>
                      </a:r>
                      <a:endParaRPr lang="ru-RU" sz="1000" dirty="0">
                        <a:effectLst/>
                        <a:latin typeface="Calibri"/>
                        <a:ea typeface="Calibri"/>
                        <a:cs typeface="Times New Roman"/>
                      </a:endParaRPr>
                    </a:p>
                  </a:txBody>
                  <a:tcPr marL="85626" marR="85626" marT="42813" marB="42813" anchor="ctr">
                    <a:solidFill>
                      <a:srgbClr val="CDDDAD"/>
                    </a:solidFill>
                  </a:tcPr>
                </a:tc>
                <a:tc>
                  <a:txBody>
                    <a:bodyPr/>
                    <a:lstStyle/>
                    <a:p>
                      <a:pPr algn="ctr" fontAlgn="base">
                        <a:lnSpc>
                          <a:spcPct val="115000"/>
                        </a:lnSpc>
                        <a:spcAft>
                          <a:spcPts val="0"/>
                        </a:spcAft>
                      </a:pPr>
                      <a:r>
                        <a:rPr lang="ru-RU" sz="1000" dirty="0" smtClean="0">
                          <a:effectLst/>
                        </a:rPr>
                        <a:t>2098,8</a:t>
                      </a:r>
                      <a:r>
                        <a:rPr lang="ru-RU" sz="1000" dirty="0">
                          <a:effectLst/>
                        </a:rPr>
                        <a:t> </a:t>
                      </a:r>
                      <a:endParaRPr lang="ru-RU" sz="1000" dirty="0">
                        <a:effectLst/>
                        <a:latin typeface="Calibri"/>
                        <a:ea typeface="Calibri"/>
                        <a:cs typeface="Times New Roman"/>
                      </a:endParaRPr>
                    </a:p>
                  </a:txBody>
                  <a:tcPr marL="85626" marR="85626" marT="42813" marB="42813" anchor="ctr">
                    <a:solidFill>
                      <a:srgbClr val="CDDDAD"/>
                    </a:solidFill>
                  </a:tcPr>
                </a:tc>
                <a:tc>
                  <a:txBody>
                    <a:bodyPr/>
                    <a:lstStyle/>
                    <a:p>
                      <a:pPr algn="ctr" fontAlgn="base">
                        <a:lnSpc>
                          <a:spcPct val="115000"/>
                        </a:lnSpc>
                        <a:spcAft>
                          <a:spcPts val="0"/>
                        </a:spcAft>
                      </a:pPr>
                      <a:r>
                        <a:rPr lang="ru-RU" sz="1000" dirty="0" smtClean="0">
                          <a:effectLst/>
                        </a:rPr>
                        <a:t>90,3</a:t>
                      </a:r>
                      <a:r>
                        <a:rPr lang="ru-RU" sz="1000" dirty="0">
                          <a:effectLst/>
                        </a:rPr>
                        <a:t> </a:t>
                      </a:r>
                      <a:endParaRPr lang="ru-RU" sz="1000" dirty="0">
                        <a:effectLst/>
                        <a:latin typeface="Calibri"/>
                        <a:ea typeface="Calibri"/>
                        <a:cs typeface="Times New Roman"/>
                      </a:endParaRPr>
                    </a:p>
                  </a:txBody>
                  <a:tcPr marL="85626" marR="85626" marT="42813" marB="42813" anchor="ctr">
                    <a:solidFill>
                      <a:srgbClr val="CDDDAD"/>
                    </a:solidFill>
                  </a:tcPr>
                </a:tc>
              </a:tr>
              <a:tr h="244202">
                <a:tc>
                  <a:txBody>
                    <a:bodyPr/>
                    <a:lstStyle/>
                    <a:p>
                      <a:pPr fontAlgn="base">
                        <a:lnSpc>
                          <a:spcPct val="115000"/>
                        </a:lnSpc>
                        <a:spcAft>
                          <a:spcPts val="0"/>
                        </a:spcAft>
                      </a:pPr>
                      <a:r>
                        <a:rPr lang="ru-RU" sz="1000" kern="1200">
                          <a:effectLst/>
                        </a:rPr>
                        <a:t>НДФЛ</a:t>
                      </a:r>
                      <a:endParaRPr lang="ru-RU" sz="1000">
                        <a:effectLst/>
                        <a:latin typeface="Calibri"/>
                        <a:ea typeface="Calibri"/>
                        <a:cs typeface="Times New Roman"/>
                      </a:endParaRPr>
                    </a:p>
                  </a:txBody>
                  <a:tcPr marL="85626" marR="85626" marT="42813" marB="42813" anchor="ctr">
                    <a:solidFill>
                      <a:srgbClr val="CDDDAD"/>
                    </a:solidFill>
                  </a:tcPr>
                </a:tc>
                <a:tc>
                  <a:txBody>
                    <a:bodyPr/>
                    <a:lstStyle/>
                    <a:p>
                      <a:pPr algn="ctr" fontAlgn="base">
                        <a:lnSpc>
                          <a:spcPct val="115000"/>
                        </a:lnSpc>
                        <a:spcAft>
                          <a:spcPts val="0"/>
                        </a:spcAft>
                      </a:pPr>
                      <a:r>
                        <a:rPr lang="ru-RU" sz="1000" dirty="0" smtClean="0">
                          <a:effectLst/>
                        </a:rPr>
                        <a:t>3132,0</a:t>
                      </a:r>
                      <a:r>
                        <a:rPr lang="ru-RU" sz="1000" dirty="0">
                          <a:effectLst/>
                        </a:rPr>
                        <a:t> </a:t>
                      </a:r>
                      <a:endParaRPr lang="ru-RU" sz="1000" dirty="0">
                        <a:effectLst/>
                        <a:latin typeface="Calibri"/>
                        <a:ea typeface="Calibri"/>
                        <a:cs typeface="Times New Roman"/>
                      </a:endParaRPr>
                    </a:p>
                  </a:txBody>
                  <a:tcPr marL="85626" marR="85626" marT="42813" marB="42813" anchor="ctr">
                    <a:solidFill>
                      <a:srgbClr val="CDDDAD"/>
                    </a:solidFill>
                  </a:tcPr>
                </a:tc>
                <a:tc>
                  <a:txBody>
                    <a:bodyPr/>
                    <a:lstStyle/>
                    <a:p>
                      <a:pPr>
                        <a:lnSpc>
                          <a:spcPct val="115000"/>
                        </a:lnSpc>
                        <a:spcAft>
                          <a:spcPts val="0"/>
                        </a:spcAft>
                      </a:pPr>
                      <a:r>
                        <a:rPr lang="ru-RU" sz="1000">
                          <a:effectLst/>
                        </a:rPr>
                        <a:t> </a:t>
                      </a:r>
                      <a:endParaRPr lang="ru-RU" sz="1000">
                        <a:effectLst/>
                        <a:latin typeface="Calibri"/>
                        <a:ea typeface="Calibri"/>
                        <a:cs typeface="Times New Roman"/>
                      </a:endParaRPr>
                    </a:p>
                  </a:txBody>
                  <a:tcPr marL="85626" marR="85626" marT="42813" marB="42813" anchor="ctr">
                    <a:solidFill>
                      <a:srgbClr val="CDDDAD"/>
                    </a:solidFill>
                  </a:tcPr>
                </a:tc>
                <a:tc>
                  <a:txBody>
                    <a:bodyPr/>
                    <a:lstStyle/>
                    <a:p>
                      <a:pPr>
                        <a:lnSpc>
                          <a:spcPct val="115000"/>
                        </a:lnSpc>
                        <a:spcAft>
                          <a:spcPts val="0"/>
                        </a:spcAft>
                      </a:pPr>
                      <a:r>
                        <a:rPr lang="ru-RU" sz="1000" dirty="0">
                          <a:effectLst/>
                        </a:rPr>
                        <a:t> </a:t>
                      </a:r>
                      <a:endParaRPr lang="ru-RU" sz="1000" dirty="0">
                        <a:effectLst/>
                        <a:latin typeface="Calibri"/>
                        <a:ea typeface="Calibri"/>
                        <a:cs typeface="Times New Roman"/>
                      </a:endParaRPr>
                    </a:p>
                  </a:txBody>
                  <a:tcPr marL="85626" marR="85626" marT="42813" marB="42813" anchor="ctr">
                    <a:solidFill>
                      <a:srgbClr val="CDDDAD"/>
                    </a:solidFill>
                  </a:tcPr>
                </a:tc>
              </a:tr>
              <a:tr h="244202">
                <a:tc>
                  <a:txBody>
                    <a:bodyPr/>
                    <a:lstStyle/>
                    <a:p>
                      <a:pPr fontAlgn="base">
                        <a:lnSpc>
                          <a:spcPct val="115000"/>
                        </a:lnSpc>
                        <a:spcAft>
                          <a:spcPts val="0"/>
                        </a:spcAft>
                      </a:pPr>
                      <a:r>
                        <a:rPr lang="ru-RU" sz="1000" kern="1200" dirty="0">
                          <a:effectLst/>
                        </a:rPr>
                        <a:t>Налог, взимаемый в связи с применением УСН</a:t>
                      </a:r>
                      <a:endParaRPr lang="ru-RU" sz="1000" dirty="0">
                        <a:effectLst/>
                        <a:latin typeface="Calibri"/>
                        <a:ea typeface="Calibri"/>
                        <a:cs typeface="Times New Roman"/>
                      </a:endParaRPr>
                    </a:p>
                  </a:txBody>
                  <a:tcPr marL="85626" marR="85626" marT="42813" marB="42813" anchor="ctr">
                    <a:solidFill>
                      <a:srgbClr val="CDDDAD"/>
                    </a:solidFill>
                  </a:tcPr>
                </a:tc>
                <a:tc>
                  <a:txBody>
                    <a:bodyPr/>
                    <a:lstStyle/>
                    <a:p>
                      <a:pPr algn="ctr" fontAlgn="base">
                        <a:lnSpc>
                          <a:spcPct val="115000"/>
                        </a:lnSpc>
                        <a:spcAft>
                          <a:spcPts val="0"/>
                        </a:spcAft>
                      </a:pPr>
                      <a:r>
                        <a:rPr lang="ru-RU" sz="1000" dirty="0">
                          <a:effectLst/>
                        </a:rPr>
                        <a:t> </a:t>
                      </a:r>
                      <a:endParaRPr lang="ru-RU" sz="1000" dirty="0">
                        <a:effectLst/>
                        <a:latin typeface="Calibri"/>
                        <a:ea typeface="Calibri"/>
                        <a:cs typeface="Times New Roman"/>
                      </a:endParaRPr>
                    </a:p>
                  </a:txBody>
                  <a:tcPr marL="85626" marR="85626" marT="42813" marB="42813" anchor="ctr">
                    <a:solidFill>
                      <a:srgbClr val="CDDDAD"/>
                    </a:solidFill>
                  </a:tcPr>
                </a:tc>
                <a:tc>
                  <a:txBody>
                    <a:bodyPr/>
                    <a:lstStyle/>
                    <a:p>
                      <a:pPr>
                        <a:lnSpc>
                          <a:spcPct val="115000"/>
                        </a:lnSpc>
                        <a:spcAft>
                          <a:spcPts val="0"/>
                        </a:spcAft>
                      </a:pPr>
                      <a:r>
                        <a:rPr lang="ru-RU" sz="1000" dirty="0">
                          <a:effectLst/>
                        </a:rPr>
                        <a:t> </a:t>
                      </a:r>
                      <a:endParaRPr lang="ru-RU" sz="1000" dirty="0">
                        <a:effectLst/>
                        <a:latin typeface="Calibri"/>
                        <a:ea typeface="Calibri"/>
                        <a:cs typeface="Times New Roman"/>
                      </a:endParaRPr>
                    </a:p>
                  </a:txBody>
                  <a:tcPr marL="85626" marR="85626" marT="42813" marB="42813" anchor="ctr">
                    <a:solidFill>
                      <a:srgbClr val="CDDDAD"/>
                    </a:solidFill>
                  </a:tcPr>
                </a:tc>
                <a:tc>
                  <a:txBody>
                    <a:bodyPr/>
                    <a:lstStyle/>
                    <a:p>
                      <a:pPr>
                        <a:lnSpc>
                          <a:spcPct val="115000"/>
                        </a:lnSpc>
                        <a:spcAft>
                          <a:spcPts val="0"/>
                        </a:spcAft>
                      </a:pPr>
                      <a:r>
                        <a:rPr lang="ru-RU" sz="1000" dirty="0">
                          <a:effectLst/>
                        </a:rPr>
                        <a:t> </a:t>
                      </a:r>
                      <a:endParaRPr lang="ru-RU" sz="1000" dirty="0">
                        <a:effectLst/>
                        <a:latin typeface="Calibri"/>
                        <a:ea typeface="Calibri"/>
                        <a:cs typeface="Times New Roman"/>
                      </a:endParaRPr>
                    </a:p>
                  </a:txBody>
                  <a:tcPr marL="85626" marR="85626" marT="42813" marB="42813" anchor="ctr">
                    <a:solidFill>
                      <a:srgbClr val="CDDDAD"/>
                    </a:solidFill>
                  </a:tcPr>
                </a:tc>
              </a:tr>
              <a:tr h="244202">
                <a:tc>
                  <a:txBody>
                    <a:bodyPr/>
                    <a:lstStyle/>
                    <a:p>
                      <a:pPr fontAlgn="base">
                        <a:lnSpc>
                          <a:spcPct val="115000"/>
                        </a:lnSpc>
                        <a:spcAft>
                          <a:spcPts val="0"/>
                        </a:spcAft>
                      </a:pPr>
                      <a:r>
                        <a:rPr lang="ru-RU" sz="1000" kern="1200">
                          <a:effectLst/>
                        </a:rPr>
                        <a:t>Налог на имущество организаций</a:t>
                      </a:r>
                      <a:endParaRPr lang="ru-RU" sz="1000">
                        <a:effectLst/>
                        <a:latin typeface="Calibri"/>
                        <a:ea typeface="Calibri"/>
                        <a:cs typeface="Times New Roman"/>
                      </a:endParaRPr>
                    </a:p>
                  </a:txBody>
                  <a:tcPr marL="85626" marR="85626" marT="42813" marB="42813" anchor="ctr">
                    <a:solidFill>
                      <a:srgbClr val="CDDDAD"/>
                    </a:solidFill>
                  </a:tcPr>
                </a:tc>
                <a:tc>
                  <a:txBody>
                    <a:bodyPr/>
                    <a:lstStyle/>
                    <a:p>
                      <a:pPr algn="ctr" fontAlgn="base">
                        <a:lnSpc>
                          <a:spcPct val="115000"/>
                        </a:lnSpc>
                        <a:spcAft>
                          <a:spcPts val="0"/>
                        </a:spcAft>
                      </a:pPr>
                      <a:r>
                        <a:rPr lang="ru-RU" sz="1000" dirty="0" smtClean="0">
                          <a:effectLst/>
                        </a:rPr>
                        <a:t>2324,1</a:t>
                      </a:r>
                      <a:r>
                        <a:rPr lang="ru-RU" sz="1000" dirty="0">
                          <a:effectLst/>
                        </a:rPr>
                        <a:t> </a:t>
                      </a:r>
                      <a:endParaRPr lang="ru-RU" sz="1000" dirty="0">
                        <a:effectLst/>
                        <a:latin typeface="Calibri"/>
                        <a:ea typeface="Calibri"/>
                        <a:cs typeface="Times New Roman"/>
                      </a:endParaRPr>
                    </a:p>
                  </a:txBody>
                  <a:tcPr marL="85626" marR="85626" marT="42813" marB="42813" anchor="ctr">
                    <a:solidFill>
                      <a:srgbClr val="CDDDAD"/>
                    </a:solidFill>
                  </a:tcPr>
                </a:tc>
                <a:tc>
                  <a:txBody>
                    <a:bodyPr/>
                    <a:lstStyle/>
                    <a:p>
                      <a:pPr>
                        <a:lnSpc>
                          <a:spcPct val="115000"/>
                        </a:lnSpc>
                        <a:spcAft>
                          <a:spcPts val="0"/>
                        </a:spcAft>
                      </a:pPr>
                      <a:r>
                        <a:rPr lang="ru-RU" sz="1000" dirty="0">
                          <a:effectLst/>
                        </a:rPr>
                        <a:t> </a:t>
                      </a:r>
                      <a:r>
                        <a:rPr lang="ru-RU" sz="1000" dirty="0" smtClean="0">
                          <a:effectLst/>
                        </a:rPr>
                        <a:t>               2098,8</a:t>
                      </a:r>
                      <a:endParaRPr lang="ru-RU" sz="1000" dirty="0">
                        <a:effectLst/>
                        <a:latin typeface="Calibri"/>
                        <a:ea typeface="Calibri"/>
                        <a:cs typeface="Times New Roman"/>
                      </a:endParaRPr>
                    </a:p>
                  </a:txBody>
                  <a:tcPr marL="85626" marR="85626" marT="42813" marB="42813" anchor="ctr">
                    <a:solidFill>
                      <a:srgbClr val="CDDDAD"/>
                    </a:solidFill>
                  </a:tcPr>
                </a:tc>
                <a:tc>
                  <a:txBody>
                    <a:bodyPr/>
                    <a:lstStyle/>
                    <a:p>
                      <a:pPr>
                        <a:lnSpc>
                          <a:spcPct val="115000"/>
                        </a:lnSpc>
                        <a:spcAft>
                          <a:spcPts val="0"/>
                        </a:spcAft>
                      </a:pPr>
                      <a:r>
                        <a:rPr lang="ru-RU" sz="1000" dirty="0" smtClean="0">
                          <a:effectLst/>
                        </a:rPr>
                        <a:t>           </a:t>
                      </a:r>
                      <a:r>
                        <a:rPr lang="ru-RU" sz="1000" dirty="0">
                          <a:effectLst/>
                        </a:rPr>
                        <a:t> </a:t>
                      </a:r>
                      <a:r>
                        <a:rPr lang="ru-RU" sz="1000" dirty="0" smtClean="0">
                          <a:effectLst/>
                        </a:rPr>
                        <a:t>90,3</a:t>
                      </a:r>
                      <a:endParaRPr lang="ru-RU" sz="1000" dirty="0">
                        <a:effectLst/>
                        <a:latin typeface="Calibri"/>
                        <a:ea typeface="Calibri"/>
                        <a:cs typeface="Times New Roman"/>
                      </a:endParaRPr>
                    </a:p>
                  </a:txBody>
                  <a:tcPr marL="85626" marR="85626" marT="42813" marB="42813" anchor="ctr">
                    <a:solidFill>
                      <a:srgbClr val="CDDDAD"/>
                    </a:solidFill>
                  </a:tcPr>
                </a:tc>
              </a:tr>
              <a:tr h="244202">
                <a:tc>
                  <a:txBody>
                    <a:bodyPr/>
                    <a:lstStyle/>
                    <a:p>
                      <a:pPr fontAlgn="base">
                        <a:lnSpc>
                          <a:spcPct val="115000"/>
                        </a:lnSpc>
                        <a:spcAft>
                          <a:spcPts val="0"/>
                        </a:spcAft>
                      </a:pPr>
                      <a:r>
                        <a:rPr lang="ru-RU" sz="1000" kern="1200">
                          <a:effectLst/>
                        </a:rPr>
                        <a:t>ЕНВД, ЕСХН</a:t>
                      </a:r>
                      <a:endParaRPr lang="ru-RU" sz="1000">
                        <a:effectLst/>
                        <a:latin typeface="Calibri"/>
                        <a:ea typeface="Calibri"/>
                        <a:cs typeface="Times New Roman"/>
                      </a:endParaRPr>
                    </a:p>
                  </a:txBody>
                  <a:tcPr marL="85626" marR="85626" marT="42813" marB="42813" anchor="ctr">
                    <a:solidFill>
                      <a:srgbClr val="CDDDAD"/>
                    </a:solidFill>
                  </a:tcPr>
                </a:tc>
                <a:tc>
                  <a:txBody>
                    <a:bodyPr/>
                    <a:lstStyle/>
                    <a:p>
                      <a:pPr algn="ctr" fontAlgn="base">
                        <a:lnSpc>
                          <a:spcPct val="115000"/>
                        </a:lnSpc>
                        <a:spcAft>
                          <a:spcPts val="0"/>
                        </a:spcAft>
                      </a:pPr>
                      <a:r>
                        <a:rPr lang="ru-RU" sz="1000">
                          <a:effectLst/>
                        </a:rPr>
                        <a:t> </a:t>
                      </a:r>
                      <a:r>
                        <a:rPr lang="ru-RU" sz="1000" smtClean="0">
                          <a:effectLst/>
                        </a:rPr>
                        <a:t>1631,9</a:t>
                      </a:r>
                      <a:endParaRPr lang="ru-RU" sz="1000" dirty="0">
                        <a:effectLst/>
                        <a:latin typeface="Calibri"/>
                        <a:ea typeface="Calibri"/>
                        <a:cs typeface="Times New Roman"/>
                      </a:endParaRPr>
                    </a:p>
                  </a:txBody>
                  <a:tcPr marL="85626" marR="85626" marT="42813" marB="42813" anchor="ctr">
                    <a:solidFill>
                      <a:srgbClr val="CDDDAD"/>
                    </a:solidFill>
                  </a:tcPr>
                </a:tc>
                <a:tc>
                  <a:txBody>
                    <a:bodyPr/>
                    <a:lstStyle/>
                    <a:p>
                      <a:pPr algn="ctr" fontAlgn="base">
                        <a:lnSpc>
                          <a:spcPct val="115000"/>
                        </a:lnSpc>
                        <a:spcAft>
                          <a:spcPts val="0"/>
                        </a:spcAft>
                      </a:pPr>
                      <a:r>
                        <a:rPr lang="ru-RU" sz="1000" dirty="0">
                          <a:effectLst/>
                        </a:rPr>
                        <a:t> </a:t>
                      </a:r>
                      <a:endParaRPr lang="ru-RU" sz="1000" dirty="0">
                        <a:effectLst/>
                        <a:latin typeface="Calibri"/>
                        <a:ea typeface="Calibri"/>
                        <a:cs typeface="Times New Roman"/>
                      </a:endParaRPr>
                    </a:p>
                  </a:txBody>
                  <a:tcPr marL="85626" marR="85626" marT="42813" marB="42813" anchor="ctr">
                    <a:solidFill>
                      <a:srgbClr val="CDDDAD"/>
                    </a:solidFill>
                  </a:tcPr>
                </a:tc>
                <a:tc>
                  <a:txBody>
                    <a:bodyPr/>
                    <a:lstStyle/>
                    <a:p>
                      <a:pPr algn="ctr" fontAlgn="base">
                        <a:lnSpc>
                          <a:spcPct val="115000"/>
                        </a:lnSpc>
                        <a:spcAft>
                          <a:spcPts val="0"/>
                        </a:spcAft>
                      </a:pPr>
                      <a:r>
                        <a:rPr lang="ru-RU" sz="1000" dirty="0">
                          <a:effectLst/>
                        </a:rPr>
                        <a:t> </a:t>
                      </a:r>
                      <a:endParaRPr lang="ru-RU" sz="1000" dirty="0">
                        <a:effectLst/>
                        <a:latin typeface="Calibri"/>
                        <a:ea typeface="Calibri"/>
                        <a:cs typeface="Times New Roman"/>
                      </a:endParaRPr>
                    </a:p>
                  </a:txBody>
                  <a:tcPr marL="85626" marR="85626" marT="42813" marB="42813" anchor="ctr">
                    <a:solidFill>
                      <a:srgbClr val="CDDDAD"/>
                    </a:solidFill>
                  </a:tcPr>
                </a:tc>
              </a:tr>
            </a:tbl>
          </a:graphicData>
        </a:graphic>
      </p:graphicFrame>
    </p:spTree>
    <p:extLst>
      <p:ext uri="{BB962C8B-B14F-4D97-AF65-F5344CB8AC3E}">
        <p14:creationId xmlns:p14="http://schemas.microsoft.com/office/powerpoint/2010/main" val="2250338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611560" y="332656"/>
            <a:ext cx="8136904" cy="648072"/>
          </a:xfrm>
          <a:prstGeom prst="rect">
            <a:avLst/>
          </a:prstGeom>
          <a:solidFill>
            <a:srgbClr val="92D050"/>
          </a:solidFill>
          <a:scene3d>
            <a:camera prst="orthographicFront">
              <a:rot lat="0" lon="0" rev="0"/>
            </a:camera>
            <a:lightRig rig="threePt" dir="t">
              <a:rot lat="0" lon="0" rev="1200000"/>
            </a:lightRig>
          </a:scene3d>
          <a:sp3d>
            <a:bevelT w="63500" h="254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ru-RU" sz="2800" b="1" dirty="0" smtClean="0">
                <a:solidFill>
                  <a:schemeClr val="tx2">
                    <a:lumMod val="50000"/>
                  </a:schemeClr>
                </a:solidFill>
                <a:effectLst>
                  <a:outerShdw blurRad="38100" dist="38100" dir="2700000" algn="tl">
                    <a:srgbClr val="000000">
                      <a:alpha val="43137"/>
                    </a:srgbClr>
                  </a:outerShdw>
                </a:effectLst>
                <a:cs typeface="Tahoma" pitchFamily="34" charset="0"/>
              </a:rPr>
              <a:t>Доходная часть бюджета муниципального района </a:t>
            </a:r>
            <a:endParaRPr lang="ru-RU" sz="2800" b="1" dirty="0">
              <a:solidFill>
                <a:schemeClr val="tx2">
                  <a:lumMod val="50000"/>
                </a:schemeClr>
              </a:solidFill>
              <a:effectLst>
                <a:outerShdw blurRad="38100" dist="38100" dir="2700000" algn="tl">
                  <a:srgbClr val="000000">
                    <a:alpha val="43137"/>
                  </a:srgbClr>
                </a:outerShdw>
              </a:effectLst>
              <a:cs typeface="Tahoma" pitchFamily="34" charset="0"/>
            </a:endParaRPr>
          </a:p>
        </p:txBody>
      </p:sp>
      <p:cxnSp>
        <p:nvCxnSpPr>
          <p:cNvPr id="22" name="Прямая соединительная линия 21"/>
          <p:cNvCxnSpPr/>
          <p:nvPr/>
        </p:nvCxnSpPr>
        <p:spPr>
          <a:xfrm>
            <a:off x="4724398" y="1268760"/>
            <a:ext cx="1" cy="803663"/>
          </a:xfrm>
          <a:prstGeom prst="line">
            <a:avLst/>
          </a:prstGeom>
        </p:spPr>
        <p:style>
          <a:lnRef idx="3">
            <a:schemeClr val="accent3"/>
          </a:lnRef>
          <a:fillRef idx="0">
            <a:schemeClr val="accent3"/>
          </a:fillRef>
          <a:effectRef idx="2">
            <a:schemeClr val="accent3"/>
          </a:effectRef>
          <a:fontRef idx="minor">
            <a:schemeClr val="tx1"/>
          </a:fontRef>
        </p:style>
      </p:cxnSp>
      <p:cxnSp>
        <p:nvCxnSpPr>
          <p:cNvPr id="24" name="Прямая соединительная линия 23"/>
          <p:cNvCxnSpPr/>
          <p:nvPr/>
        </p:nvCxnSpPr>
        <p:spPr>
          <a:xfrm flipV="1">
            <a:off x="1691680" y="1311520"/>
            <a:ext cx="0" cy="798187"/>
          </a:xfrm>
          <a:prstGeom prst="line">
            <a:avLst/>
          </a:prstGeom>
        </p:spPr>
        <p:style>
          <a:lnRef idx="3">
            <a:schemeClr val="accent3"/>
          </a:lnRef>
          <a:fillRef idx="0">
            <a:schemeClr val="accent3"/>
          </a:fillRef>
          <a:effectRef idx="2">
            <a:schemeClr val="accent3"/>
          </a:effectRef>
          <a:fontRef idx="minor">
            <a:schemeClr val="tx1"/>
          </a:fontRef>
        </p:style>
      </p:cxnSp>
      <p:cxnSp>
        <p:nvCxnSpPr>
          <p:cNvPr id="26" name="Прямая соединительная линия 25"/>
          <p:cNvCxnSpPr/>
          <p:nvPr/>
        </p:nvCxnSpPr>
        <p:spPr>
          <a:xfrm flipV="1">
            <a:off x="7779921" y="1268760"/>
            <a:ext cx="0" cy="840947"/>
          </a:xfrm>
          <a:prstGeom prst="line">
            <a:avLst/>
          </a:prstGeom>
        </p:spPr>
        <p:style>
          <a:lnRef idx="3">
            <a:schemeClr val="accent3"/>
          </a:lnRef>
          <a:fillRef idx="0">
            <a:schemeClr val="accent3"/>
          </a:fillRef>
          <a:effectRef idx="2">
            <a:schemeClr val="accent3"/>
          </a:effectRef>
          <a:fontRef idx="minor">
            <a:schemeClr val="tx1"/>
          </a:fontRef>
        </p:style>
      </p:cxnSp>
      <p:cxnSp>
        <p:nvCxnSpPr>
          <p:cNvPr id="28" name="Прямая соединительная линия 27"/>
          <p:cNvCxnSpPr/>
          <p:nvPr/>
        </p:nvCxnSpPr>
        <p:spPr>
          <a:xfrm flipV="1">
            <a:off x="1683001" y="1268760"/>
            <a:ext cx="6131651" cy="15875"/>
          </a:xfrm>
          <a:prstGeom prst="line">
            <a:avLst/>
          </a:prstGeom>
        </p:spPr>
        <p:style>
          <a:lnRef idx="3">
            <a:schemeClr val="accent3"/>
          </a:lnRef>
          <a:fillRef idx="0">
            <a:schemeClr val="accent3"/>
          </a:fillRef>
          <a:effectRef idx="2">
            <a:schemeClr val="accent3"/>
          </a:effectRef>
          <a:fontRef idx="minor">
            <a:schemeClr val="tx1"/>
          </a:fontRef>
        </p:style>
      </p:cxnSp>
      <p:sp>
        <p:nvSpPr>
          <p:cNvPr id="12" name="Прямоугольник 11"/>
          <p:cNvSpPr/>
          <p:nvPr/>
        </p:nvSpPr>
        <p:spPr>
          <a:xfrm>
            <a:off x="234162" y="2780928"/>
            <a:ext cx="2897678" cy="336245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171450" indent="-171450" fontAlgn="auto">
              <a:spcBef>
                <a:spcPts val="0"/>
              </a:spcBef>
              <a:spcAft>
                <a:spcPts val="0"/>
              </a:spcAft>
              <a:buFont typeface="Arial" panose="020B0604020202020204" pitchFamily="34" charset="0"/>
              <a:buChar char="•"/>
              <a:defRPr/>
            </a:pPr>
            <a:r>
              <a:rPr lang="ru-RU" sz="1250" dirty="0" smtClean="0">
                <a:solidFill>
                  <a:schemeClr val="tx1"/>
                </a:solidFill>
                <a:cs typeface="Tahoma" pitchFamily="34" charset="0"/>
              </a:rPr>
              <a:t>Налог на доходы физических лиц</a:t>
            </a:r>
          </a:p>
          <a:p>
            <a:pPr marL="171450" indent="-171450" fontAlgn="auto">
              <a:spcBef>
                <a:spcPts val="0"/>
              </a:spcBef>
              <a:spcAft>
                <a:spcPts val="0"/>
              </a:spcAft>
              <a:buFont typeface="Arial" panose="020B0604020202020204" pitchFamily="34" charset="0"/>
              <a:buChar char="•"/>
              <a:defRPr/>
            </a:pPr>
            <a:r>
              <a:rPr lang="ru-RU" sz="1250" dirty="0" smtClean="0">
                <a:solidFill>
                  <a:schemeClr val="tx1"/>
                </a:solidFill>
                <a:cs typeface="Tahoma" pitchFamily="34" charset="0"/>
              </a:rPr>
              <a:t>Доходы от акцизов на автомобильный и прямогонный бензин, дизельное топливо, моторные масла для дизельных и (или) карбюраторных (</a:t>
            </a:r>
            <a:r>
              <a:rPr lang="ru-RU" sz="1250" dirty="0" err="1" smtClean="0">
                <a:solidFill>
                  <a:schemeClr val="tx1"/>
                </a:solidFill>
                <a:cs typeface="Tahoma" pitchFamily="34" charset="0"/>
              </a:rPr>
              <a:t>инжекторных</a:t>
            </a:r>
            <a:r>
              <a:rPr lang="ru-RU" sz="1250" dirty="0" smtClean="0">
                <a:solidFill>
                  <a:schemeClr val="tx1"/>
                </a:solidFill>
                <a:cs typeface="Tahoma" pitchFamily="34" charset="0"/>
              </a:rPr>
              <a:t>) двигателей</a:t>
            </a:r>
          </a:p>
          <a:p>
            <a:pPr marL="171450" indent="-171450" fontAlgn="auto">
              <a:spcBef>
                <a:spcPts val="0"/>
              </a:spcBef>
              <a:spcAft>
                <a:spcPts val="0"/>
              </a:spcAft>
              <a:buFont typeface="Arial" panose="020B0604020202020204" pitchFamily="34" charset="0"/>
              <a:buChar char="•"/>
              <a:defRPr/>
            </a:pPr>
            <a:r>
              <a:rPr lang="ru-RU" sz="1250" dirty="0" smtClean="0">
                <a:solidFill>
                  <a:schemeClr val="tx1"/>
                </a:solidFill>
                <a:cs typeface="Tahoma" pitchFamily="34" charset="0"/>
              </a:rPr>
              <a:t>Налоги на совокупный доход</a:t>
            </a:r>
          </a:p>
          <a:p>
            <a:pPr marL="171450" indent="-171450" fontAlgn="auto">
              <a:spcBef>
                <a:spcPts val="0"/>
              </a:spcBef>
              <a:spcAft>
                <a:spcPts val="0"/>
              </a:spcAft>
              <a:buFont typeface="Arial" panose="020B0604020202020204" pitchFamily="34" charset="0"/>
              <a:buChar char="•"/>
              <a:defRPr/>
            </a:pPr>
            <a:r>
              <a:rPr lang="ru-RU" sz="1250" dirty="0" smtClean="0">
                <a:solidFill>
                  <a:schemeClr val="tx1"/>
                </a:solidFill>
                <a:cs typeface="Tahoma" pitchFamily="34" charset="0"/>
              </a:rPr>
              <a:t>Налог </a:t>
            </a:r>
            <a:r>
              <a:rPr lang="ru-RU" sz="1250" dirty="0">
                <a:solidFill>
                  <a:schemeClr val="tx1"/>
                </a:solidFill>
                <a:cs typeface="Tahoma" pitchFamily="34" charset="0"/>
              </a:rPr>
              <a:t>на имущество организаций по имуществу, не входящему в Единую систему газоснабжения</a:t>
            </a:r>
            <a:endParaRPr lang="ru-RU" sz="1250" dirty="0" smtClean="0">
              <a:solidFill>
                <a:schemeClr val="tx1"/>
              </a:solidFill>
              <a:cs typeface="Tahoma" pitchFamily="34" charset="0"/>
            </a:endParaRPr>
          </a:p>
          <a:p>
            <a:pPr marL="171450" indent="-171450" fontAlgn="auto">
              <a:spcBef>
                <a:spcPts val="0"/>
              </a:spcBef>
              <a:spcAft>
                <a:spcPts val="0"/>
              </a:spcAft>
              <a:buFont typeface="Arial" panose="020B0604020202020204" pitchFamily="34" charset="0"/>
              <a:buChar char="•"/>
              <a:defRPr/>
            </a:pPr>
            <a:r>
              <a:rPr lang="ru-RU" sz="1250" dirty="0" smtClean="0">
                <a:solidFill>
                  <a:schemeClr val="tx1"/>
                </a:solidFill>
                <a:cs typeface="Tahoma" pitchFamily="34" charset="0"/>
              </a:rPr>
              <a:t>Государственная пошлина по делам, рассматриваемым в судах общей юрисдикции, мировыми судьями</a:t>
            </a:r>
          </a:p>
          <a:p>
            <a:pPr marL="171450" indent="-171450" fontAlgn="auto">
              <a:spcBef>
                <a:spcPts val="0"/>
              </a:spcBef>
              <a:spcAft>
                <a:spcPts val="0"/>
              </a:spcAft>
              <a:buFont typeface="Arial" panose="020B0604020202020204" pitchFamily="34" charset="0"/>
              <a:buChar char="•"/>
              <a:defRPr/>
            </a:pPr>
            <a:r>
              <a:rPr lang="ru-RU" sz="1250" dirty="0" smtClean="0">
                <a:solidFill>
                  <a:schemeClr val="tx1"/>
                </a:solidFill>
                <a:cs typeface="Tahoma" pitchFamily="34" charset="0"/>
              </a:rPr>
              <a:t>Государственная пошлина за выдачу разрешения на установку рекламной продукции.</a:t>
            </a:r>
          </a:p>
        </p:txBody>
      </p:sp>
      <p:sp>
        <p:nvSpPr>
          <p:cNvPr id="13" name="Прямоугольник 12"/>
          <p:cNvSpPr/>
          <p:nvPr/>
        </p:nvSpPr>
        <p:spPr>
          <a:xfrm>
            <a:off x="3275856" y="2780928"/>
            <a:ext cx="2952328" cy="336245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fontAlgn="auto">
              <a:spcBef>
                <a:spcPts val="0"/>
              </a:spcBef>
              <a:spcAft>
                <a:spcPts val="0"/>
              </a:spcAft>
              <a:buFont typeface="Arial" panose="020B0604020202020204" pitchFamily="34" charset="0"/>
              <a:buChar char="•"/>
              <a:defRPr/>
            </a:pPr>
            <a:r>
              <a:rPr lang="ru-RU" sz="1250" dirty="0">
                <a:latin typeface="+mn-lt"/>
                <a:cs typeface="Tahoma" pitchFamily="34" charset="0"/>
              </a:rPr>
              <a:t>Доходы от использования имущества, находящегося в муниципальной собственности</a:t>
            </a:r>
          </a:p>
          <a:p>
            <a:pPr marL="171450" indent="-171450" fontAlgn="auto">
              <a:spcBef>
                <a:spcPts val="0"/>
              </a:spcBef>
              <a:spcAft>
                <a:spcPts val="0"/>
              </a:spcAft>
              <a:buFont typeface="Arial" panose="020B0604020202020204" pitchFamily="34" charset="0"/>
              <a:buChar char="•"/>
              <a:defRPr/>
            </a:pPr>
            <a:r>
              <a:rPr lang="ru-RU" sz="1250" dirty="0">
                <a:latin typeface="+mn-lt"/>
                <a:cs typeface="Tahoma" pitchFamily="34" charset="0"/>
              </a:rPr>
              <a:t>Плата за негативное воздействие на окружающую среду</a:t>
            </a:r>
          </a:p>
          <a:p>
            <a:pPr marL="171450" indent="-171450" fontAlgn="auto">
              <a:spcBef>
                <a:spcPts val="0"/>
              </a:spcBef>
              <a:spcAft>
                <a:spcPts val="0"/>
              </a:spcAft>
              <a:buFont typeface="Arial" panose="020B0604020202020204" pitchFamily="34" charset="0"/>
              <a:buChar char="•"/>
              <a:defRPr/>
            </a:pPr>
            <a:r>
              <a:rPr lang="ru-RU" sz="1250" dirty="0">
                <a:latin typeface="+mn-lt"/>
                <a:cs typeface="Tahoma" pitchFamily="34" charset="0"/>
              </a:rPr>
              <a:t>Доходы от оказания платных услуг получателями средств бюджетов </a:t>
            </a:r>
            <a:r>
              <a:rPr lang="ru-RU" sz="1250" dirty="0" smtClean="0">
                <a:latin typeface="+mn-lt"/>
                <a:cs typeface="Tahoma" pitchFamily="34" charset="0"/>
              </a:rPr>
              <a:t>Доходы </a:t>
            </a:r>
            <a:r>
              <a:rPr lang="ru-RU" sz="1250" dirty="0">
                <a:latin typeface="+mn-lt"/>
                <a:cs typeface="Tahoma" pitchFamily="34" charset="0"/>
              </a:rPr>
              <a:t>от компенсации затрат бюджетов </a:t>
            </a:r>
            <a:r>
              <a:rPr lang="ru-RU" sz="1250" dirty="0" smtClean="0">
                <a:latin typeface="+mn-lt"/>
                <a:cs typeface="Tahoma" pitchFamily="34" charset="0"/>
              </a:rPr>
              <a:t> МО</a:t>
            </a:r>
            <a:endParaRPr lang="ru-RU" sz="1250" dirty="0">
              <a:latin typeface="+mn-lt"/>
              <a:cs typeface="Tahoma" pitchFamily="34" charset="0"/>
            </a:endParaRPr>
          </a:p>
          <a:p>
            <a:pPr marL="171450" indent="-171450" fontAlgn="auto">
              <a:spcBef>
                <a:spcPts val="0"/>
              </a:spcBef>
              <a:spcAft>
                <a:spcPts val="0"/>
              </a:spcAft>
              <a:buFont typeface="Arial" panose="020B0604020202020204" pitchFamily="34" charset="0"/>
              <a:buChar char="•"/>
              <a:defRPr/>
            </a:pPr>
            <a:r>
              <a:rPr lang="ru-RU" sz="1250" dirty="0">
                <a:latin typeface="+mn-lt"/>
                <a:cs typeface="Tahoma" pitchFamily="34" charset="0"/>
              </a:rPr>
              <a:t>Доходы от реализации имущества, находящегося в муниципальной собственности</a:t>
            </a:r>
          </a:p>
          <a:p>
            <a:pPr marL="171450" indent="-171450" fontAlgn="auto">
              <a:spcBef>
                <a:spcPts val="0"/>
              </a:spcBef>
              <a:spcAft>
                <a:spcPts val="0"/>
              </a:spcAft>
              <a:buFont typeface="Arial" panose="020B0604020202020204" pitchFamily="34" charset="0"/>
              <a:buChar char="•"/>
              <a:defRPr/>
            </a:pPr>
            <a:r>
              <a:rPr lang="ru-RU" sz="1250" dirty="0">
                <a:latin typeface="+mn-lt"/>
                <a:cs typeface="Tahoma" pitchFamily="34" charset="0"/>
              </a:rPr>
              <a:t>Доходы от продажи земельных участков, находящихся в муниципальной собственности</a:t>
            </a:r>
          </a:p>
          <a:p>
            <a:pPr marL="171450" indent="-171450" fontAlgn="auto">
              <a:spcBef>
                <a:spcPts val="0"/>
              </a:spcBef>
              <a:spcAft>
                <a:spcPts val="0"/>
              </a:spcAft>
              <a:buFont typeface="Arial" panose="020B0604020202020204" pitchFamily="34" charset="0"/>
              <a:buChar char="•"/>
              <a:defRPr/>
            </a:pPr>
            <a:r>
              <a:rPr lang="ru-RU" sz="1250" dirty="0" smtClean="0">
                <a:latin typeface="+mn-lt"/>
                <a:cs typeface="Tahoma" pitchFamily="34" charset="0"/>
              </a:rPr>
              <a:t>Штрафы</a:t>
            </a:r>
            <a:r>
              <a:rPr lang="ru-RU" sz="1250" dirty="0">
                <a:latin typeface="+mn-lt"/>
                <a:cs typeface="Tahoma" pitchFamily="34" charset="0"/>
              </a:rPr>
              <a:t>, санкции, возмещение ущерба</a:t>
            </a:r>
          </a:p>
        </p:txBody>
      </p:sp>
      <p:sp>
        <p:nvSpPr>
          <p:cNvPr id="14" name="Прямоугольник 13"/>
          <p:cNvSpPr/>
          <p:nvPr/>
        </p:nvSpPr>
        <p:spPr>
          <a:xfrm>
            <a:off x="6388489" y="2953975"/>
            <a:ext cx="2575999" cy="313932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171450" indent="-171450" fontAlgn="auto">
              <a:lnSpc>
                <a:spcPct val="150000"/>
              </a:lnSpc>
              <a:spcBef>
                <a:spcPts val="0"/>
              </a:spcBef>
              <a:spcAft>
                <a:spcPts val="0"/>
              </a:spcAft>
              <a:buFont typeface="Arial" panose="020B0604020202020204" pitchFamily="34" charset="0"/>
              <a:buChar char="•"/>
              <a:defRPr/>
            </a:pPr>
            <a:r>
              <a:rPr lang="ru-RU" sz="1250" dirty="0">
                <a:cs typeface="Tahoma" pitchFamily="34" charset="0"/>
              </a:rPr>
              <a:t>Дотации </a:t>
            </a:r>
          </a:p>
          <a:p>
            <a:pPr marL="171450" indent="-171450" fontAlgn="auto">
              <a:lnSpc>
                <a:spcPct val="150000"/>
              </a:lnSpc>
              <a:spcBef>
                <a:spcPts val="0"/>
              </a:spcBef>
              <a:spcAft>
                <a:spcPts val="0"/>
              </a:spcAft>
              <a:buFont typeface="Arial" panose="020B0604020202020204" pitchFamily="34" charset="0"/>
              <a:buChar char="•"/>
              <a:defRPr/>
            </a:pPr>
            <a:r>
              <a:rPr lang="ru-RU" sz="1250" dirty="0">
                <a:cs typeface="Tahoma" pitchFamily="34" charset="0"/>
              </a:rPr>
              <a:t>Субсидии </a:t>
            </a:r>
          </a:p>
          <a:p>
            <a:pPr marL="171450" indent="-171450" fontAlgn="auto">
              <a:lnSpc>
                <a:spcPct val="150000"/>
              </a:lnSpc>
              <a:spcBef>
                <a:spcPts val="0"/>
              </a:spcBef>
              <a:spcAft>
                <a:spcPts val="0"/>
              </a:spcAft>
              <a:buFont typeface="Arial" panose="020B0604020202020204" pitchFamily="34" charset="0"/>
              <a:buChar char="•"/>
              <a:defRPr/>
            </a:pPr>
            <a:r>
              <a:rPr lang="ru-RU" sz="1250" dirty="0">
                <a:cs typeface="Tahoma" pitchFamily="34" charset="0"/>
              </a:rPr>
              <a:t>Субвенции </a:t>
            </a:r>
          </a:p>
          <a:p>
            <a:pPr marL="171450" indent="-171450" fontAlgn="auto">
              <a:lnSpc>
                <a:spcPct val="150000"/>
              </a:lnSpc>
              <a:spcBef>
                <a:spcPts val="0"/>
              </a:spcBef>
              <a:spcAft>
                <a:spcPts val="0"/>
              </a:spcAft>
              <a:buFont typeface="Arial" panose="020B0604020202020204" pitchFamily="34" charset="0"/>
              <a:buChar char="•"/>
              <a:defRPr/>
            </a:pPr>
            <a:r>
              <a:rPr lang="ru-RU" sz="1250" dirty="0">
                <a:cs typeface="Tahoma" pitchFamily="34" charset="0"/>
              </a:rPr>
              <a:t>Иные межбюджетные трансферты</a:t>
            </a:r>
          </a:p>
          <a:p>
            <a:pPr marL="171450" indent="-171450" fontAlgn="auto">
              <a:lnSpc>
                <a:spcPct val="150000"/>
              </a:lnSpc>
              <a:spcBef>
                <a:spcPts val="0"/>
              </a:spcBef>
              <a:spcAft>
                <a:spcPts val="0"/>
              </a:spcAft>
              <a:buFont typeface="Arial" panose="020B0604020202020204" pitchFamily="34" charset="0"/>
              <a:buChar char="•"/>
              <a:defRPr/>
            </a:pPr>
            <a:r>
              <a:rPr lang="ru-RU" sz="1250" dirty="0">
                <a:cs typeface="Tahoma" pitchFamily="34" charset="0"/>
              </a:rPr>
              <a:t>Прочие безвозмездные поступления от юридических и физических </a:t>
            </a:r>
            <a:r>
              <a:rPr lang="ru-RU" sz="1250" dirty="0" smtClean="0">
                <a:cs typeface="Tahoma" pitchFamily="34" charset="0"/>
              </a:rPr>
              <a:t>лиц</a:t>
            </a:r>
            <a:endParaRPr lang="ru-RU" sz="1200" dirty="0" smtClean="0">
              <a:latin typeface="+mn-lt"/>
              <a:cs typeface="Tahoma" pitchFamily="34" charset="0"/>
            </a:endParaRPr>
          </a:p>
          <a:p>
            <a:pPr marL="171450" indent="-171450" fontAlgn="auto">
              <a:spcBef>
                <a:spcPts val="0"/>
              </a:spcBef>
              <a:spcAft>
                <a:spcPts val="0"/>
              </a:spcAft>
              <a:buFont typeface="Arial" panose="020B0604020202020204" pitchFamily="34" charset="0"/>
              <a:buChar char="•"/>
              <a:defRPr/>
            </a:pPr>
            <a:endParaRPr lang="ru-RU" sz="1200" dirty="0">
              <a:cs typeface="Tahoma" pitchFamily="34" charset="0"/>
            </a:endParaRPr>
          </a:p>
          <a:p>
            <a:pPr marL="171450" indent="-171450" fontAlgn="auto">
              <a:spcBef>
                <a:spcPts val="0"/>
              </a:spcBef>
              <a:spcAft>
                <a:spcPts val="0"/>
              </a:spcAft>
              <a:buFont typeface="Arial" panose="020B0604020202020204" pitchFamily="34" charset="0"/>
              <a:buChar char="•"/>
              <a:defRPr/>
            </a:pPr>
            <a:endParaRPr lang="ru-RU" sz="1200" dirty="0" smtClean="0">
              <a:latin typeface="+mn-lt"/>
              <a:cs typeface="Tahoma" pitchFamily="34" charset="0"/>
            </a:endParaRPr>
          </a:p>
          <a:p>
            <a:pPr marL="171450" indent="-171450" fontAlgn="auto">
              <a:spcBef>
                <a:spcPts val="0"/>
              </a:spcBef>
              <a:spcAft>
                <a:spcPts val="0"/>
              </a:spcAft>
              <a:buFont typeface="Arial" panose="020B0604020202020204" pitchFamily="34" charset="0"/>
              <a:buChar char="•"/>
              <a:defRPr/>
            </a:pPr>
            <a:endParaRPr lang="ru-RU" sz="1200" dirty="0">
              <a:cs typeface="Tahoma" pitchFamily="34" charset="0"/>
            </a:endParaRPr>
          </a:p>
          <a:p>
            <a:pPr marL="171450" indent="-171450" fontAlgn="auto">
              <a:spcBef>
                <a:spcPts val="0"/>
              </a:spcBef>
              <a:spcAft>
                <a:spcPts val="0"/>
              </a:spcAft>
              <a:buFont typeface="Arial" panose="020B0604020202020204" pitchFamily="34" charset="0"/>
              <a:buChar char="•"/>
              <a:defRPr/>
            </a:pPr>
            <a:endParaRPr lang="ru-RU" sz="1200" dirty="0">
              <a:latin typeface="+mn-lt"/>
              <a:cs typeface="Tahoma" pitchFamily="34" charset="0"/>
            </a:endParaRPr>
          </a:p>
        </p:txBody>
      </p:sp>
      <p:sp>
        <p:nvSpPr>
          <p:cNvPr id="15" name="Прямоугольник 14"/>
          <p:cNvSpPr/>
          <p:nvPr/>
        </p:nvSpPr>
        <p:spPr>
          <a:xfrm>
            <a:off x="475651" y="2204864"/>
            <a:ext cx="2414700"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fontAlgn="auto">
              <a:spcBef>
                <a:spcPts val="0"/>
              </a:spcBef>
              <a:spcAft>
                <a:spcPts val="0"/>
              </a:spcAft>
              <a:defRPr/>
            </a:pPr>
            <a:r>
              <a:rPr lang="ru-RU" b="1" dirty="0" smtClean="0">
                <a:cs typeface="Tahoma" pitchFamily="34" charset="0"/>
              </a:rPr>
              <a:t>Налоговые доходы</a:t>
            </a:r>
            <a:endParaRPr lang="ru-RU" b="1" dirty="0">
              <a:cs typeface="Tahoma" pitchFamily="34" charset="0"/>
            </a:endParaRPr>
          </a:p>
        </p:txBody>
      </p:sp>
      <p:sp>
        <p:nvSpPr>
          <p:cNvPr id="18" name="Прямоугольник 17"/>
          <p:cNvSpPr/>
          <p:nvPr/>
        </p:nvSpPr>
        <p:spPr>
          <a:xfrm>
            <a:off x="3383198" y="2204864"/>
            <a:ext cx="2682401"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fontAlgn="auto">
              <a:spcBef>
                <a:spcPts val="0"/>
              </a:spcBef>
              <a:spcAft>
                <a:spcPts val="0"/>
              </a:spcAft>
              <a:defRPr/>
            </a:pPr>
            <a:r>
              <a:rPr lang="ru-RU" b="1" dirty="0" smtClean="0">
                <a:cs typeface="Tahoma" pitchFamily="34" charset="0"/>
              </a:rPr>
              <a:t>Неналоговые доходы</a:t>
            </a:r>
            <a:endParaRPr lang="ru-RU" b="1" dirty="0">
              <a:cs typeface="Tahoma" pitchFamily="34" charset="0"/>
            </a:endParaRPr>
          </a:p>
        </p:txBody>
      </p:sp>
      <p:sp>
        <p:nvSpPr>
          <p:cNvPr id="21" name="Прямоугольник 20"/>
          <p:cNvSpPr/>
          <p:nvPr/>
        </p:nvSpPr>
        <p:spPr>
          <a:xfrm>
            <a:off x="6588223" y="2206605"/>
            <a:ext cx="2232249" cy="646331"/>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ru-RU" b="1" dirty="0">
                <a:cs typeface="Tahoma" pitchFamily="34" charset="0"/>
              </a:rPr>
              <a:t>Безвозмездные </a:t>
            </a:r>
          </a:p>
          <a:p>
            <a:pPr algn="ctr" fontAlgn="auto">
              <a:spcBef>
                <a:spcPts val="0"/>
              </a:spcBef>
              <a:spcAft>
                <a:spcPts val="0"/>
              </a:spcAft>
              <a:defRPr/>
            </a:pPr>
            <a:r>
              <a:rPr lang="ru-RU" b="1" dirty="0">
                <a:cs typeface="Tahoma" pitchFamily="34" charset="0"/>
              </a:rPr>
              <a:t>поступления</a:t>
            </a:r>
          </a:p>
        </p:txBody>
      </p:sp>
    </p:spTree>
    <p:extLst>
      <p:ext uri="{BB962C8B-B14F-4D97-AF65-F5344CB8AC3E}">
        <p14:creationId xmlns:p14="http://schemas.microsoft.com/office/powerpoint/2010/main" val="3071513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p:cNvSpPr>
          <p:nvPr>
            <p:ph type="title"/>
          </p:nvPr>
        </p:nvSpPr>
        <p:spPr>
          <a:xfrm>
            <a:off x="468313" y="476251"/>
            <a:ext cx="8229600" cy="864518"/>
          </a:xfrm>
          <a:ln>
            <a:solidFill>
              <a:schemeClr val="bg2"/>
            </a:solidFill>
            <a:miter lim="800000"/>
            <a:headEnd/>
            <a:tailEnd/>
          </a:ln>
        </p:spPr>
        <p:txBody>
          <a:bodyPr>
            <a:normAutofit/>
          </a:bodyPr>
          <a:lstStyle/>
          <a:p>
            <a:pPr algn="ctr" eaLnBrk="1" hangingPunct="1"/>
            <a:r>
              <a:rPr lang="ru-RU" sz="2800" b="1" dirty="0" smtClean="0">
                <a:effectLst>
                  <a:outerShdw blurRad="38100" dist="38100" dir="2700000" algn="tl">
                    <a:srgbClr val="000000">
                      <a:alpha val="43137"/>
                    </a:srgbClr>
                  </a:outerShdw>
                </a:effectLst>
                <a:cs typeface="Trebuchet MS" pitchFamily="34" charset="0"/>
              </a:rPr>
              <a:t>Структура налоговых доходов бюджета </a:t>
            </a:r>
            <a:br>
              <a:rPr lang="ru-RU" sz="2800" b="1" dirty="0" smtClean="0">
                <a:effectLst>
                  <a:outerShdw blurRad="38100" dist="38100" dir="2700000" algn="tl">
                    <a:srgbClr val="000000">
                      <a:alpha val="43137"/>
                    </a:srgbClr>
                  </a:outerShdw>
                </a:effectLst>
                <a:cs typeface="Trebuchet MS" pitchFamily="34" charset="0"/>
              </a:rPr>
            </a:br>
            <a:r>
              <a:rPr lang="ru-RU" sz="1800" b="1" dirty="0" smtClean="0">
                <a:effectLst>
                  <a:outerShdw blurRad="38100" dist="38100" dir="2700000" algn="tl">
                    <a:srgbClr val="000000">
                      <a:alpha val="43137"/>
                    </a:srgbClr>
                  </a:outerShdw>
                </a:effectLst>
                <a:cs typeface="Trebuchet MS" pitchFamily="34" charset="0"/>
              </a:rPr>
              <a:t>(в тыс. руб.)</a:t>
            </a:r>
          </a:p>
        </p:txBody>
      </p:sp>
      <p:graphicFrame>
        <p:nvGraphicFramePr>
          <p:cNvPr id="7" name="Объект 4"/>
          <p:cNvGraphicFramePr>
            <a:graphicFrameLocks noGrp="1"/>
          </p:cNvGraphicFramePr>
          <p:nvPr>
            <p:ph type="chart" idx="1"/>
            <p:extLst>
              <p:ext uri="{D42A27DB-BD31-4B8C-83A1-F6EECF244321}">
                <p14:modId xmlns:p14="http://schemas.microsoft.com/office/powerpoint/2010/main" val="2653558421"/>
              </p:ext>
            </p:extLst>
          </p:nvPr>
        </p:nvGraphicFramePr>
        <p:xfrm>
          <a:off x="683568" y="1772816"/>
          <a:ext cx="8003232" cy="43533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6021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p:cNvSpPr>
          <p:nvPr>
            <p:ph type="title"/>
          </p:nvPr>
        </p:nvSpPr>
        <p:spPr>
          <a:xfrm>
            <a:off x="468313" y="476251"/>
            <a:ext cx="8229600" cy="864518"/>
          </a:xfrm>
          <a:ln>
            <a:solidFill>
              <a:schemeClr val="bg2"/>
            </a:solidFill>
            <a:miter lim="800000"/>
            <a:headEnd/>
            <a:tailEnd/>
          </a:ln>
        </p:spPr>
        <p:txBody>
          <a:bodyPr>
            <a:normAutofit/>
          </a:bodyPr>
          <a:lstStyle/>
          <a:p>
            <a:pPr algn="ctr" eaLnBrk="1" hangingPunct="1"/>
            <a:r>
              <a:rPr lang="ru-RU" sz="2800" b="1" dirty="0" smtClean="0">
                <a:effectLst>
                  <a:outerShdw blurRad="38100" dist="38100" dir="2700000" algn="tl">
                    <a:srgbClr val="000000">
                      <a:alpha val="43137"/>
                    </a:srgbClr>
                  </a:outerShdw>
                </a:effectLst>
                <a:cs typeface="Trebuchet MS" pitchFamily="34" charset="0"/>
              </a:rPr>
              <a:t>Структура неналоговых доходов бюджета </a:t>
            </a:r>
            <a:br>
              <a:rPr lang="ru-RU" sz="2800" b="1" dirty="0" smtClean="0">
                <a:effectLst>
                  <a:outerShdw blurRad="38100" dist="38100" dir="2700000" algn="tl">
                    <a:srgbClr val="000000">
                      <a:alpha val="43137"/>
                    </a:srgbClr>
                  </a:outerShdw>
                </a:effectLst>
                <a:cs typeface="Trebuchet MS" pitchFamily="34" charset="0"/>
              </a:rPr>
            </a:br>
            <a:r>
              <a:rPr lang="ru-RU" sz="1800" b="1" dirty="0" smtClean="0">
                <a:effectLst>
                  <a:outerShdw blurRad="38100" dist="38100" dir="2700000" algn="tl">
                    <a:srgbClr val="000000">
                      <a:alpha val="43137"/>
                    </a:srgbClr>
                  </a:outerShdw>
                </a:effectLst>
                <a:cs typeface="Trebuchet MS" pitchFamily="34" charset="0"/>
              </a:rPr>
              <a:t>(в тыс. руб.)</a:t>
            </a:r>
          </a:p>
        </p:txBody>
      </p:sp>
      <p:graphicFrame>
        <p:nvGraphicFramePr>
          <p:cNvPr id="4" name="Диаграмма 3"/>
          <p:cNvGraphicFramePr>
            <a:graphicFrameLocks noGrp="1"/>
          </p:cNvGraphicFramePr>
          <p:nvPr>
            <p:ph type="chart" idx="1"/>
            <p:extLst>
              <p:ext uri="{D42A27DB-BD31-4B8C-83A1-F6EECF244321}">
                <p14:modId xmlns:p14="http://schemas.microsoft.com/office/powerpoint/2010/main" val="2043340497"/>
              </p:ext>
            </p:extLst>
          </p:nvPr>
        </p:nvGraphicFramePr>
        <p:xfrm>
          <a:off x="611560" y="1628800"/>
          <a:ext cx="8147248"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8970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3019" y="388976"/>
            <a:ext cx="5616626" cy="936104"/>
          </a:xfrm>
          <a:blipFill>
            <a:blip r:embed="rId2"/>
            <a:tile tx="0" ty="0" sx="100000" sy="100000" flip="none" algn="tl"/>
          </a:blipFill>
          <a:ln>
            <a:solidFill>
              <a:schemeClr val="accent6">
                <a:lumMod val="40000"/>
                <a:lumOff val="60000"/>
              </a:schemeClr>
            </a:solidFill>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a:noAutofit/>
          </a:bodyPr>
          <a:lstStyle/>
          <a:p>
            <a:r>
              <a:rPr lang="ru-RU" sz="3600" b="1" dirty="0" smtClean="0">
                <a:solidFill>
                  <a:schemeClr val="tx2">
                    <a:lumMod val="50000"/>
                  </a:schemeClr>
                </a:solidFill>
                <a:effectLst>
                  <a:outerShdw blurRad="38100" dist="38100" dir="2700000" algn="tl">
                    <a:srgbClr val="000000">
                      <a:alpha val="43137"/>
                    </a:srgbClr>
                  </a:outerShdw>
                </a:effectLst>
                <a:cs typeface="Tahoma" pitchFamily="34" charset="0"/>
              </a:rPr>
              <a:t>Налоговые доходы</a:t>
            </a:r>
            <a:endParaRPr lang="ru-RU" sz="2800" dirty="0">
              <a:solidFill>
                <a:schemeClr val="tx2">
                  <a:lumMod val="50000"/>
                </a:schemeClr>
              </a:solidFill>
            </a:endParaRPr>
          </a:p>
        </p:txBody>
      </p:sp>
      <p:graphicFrame>
        <p:nvGraphicFramePr>
          <p:cNvPr id="6" name="Диаграмма 5"/>
          <p:cNvGraphicFramePr>
            <a:graphicFrameLocks noGrp="1"/>
          </p:cNvGraphicFramePr>
          <p:nvPr>
            <p:ph type="chart" idx="1"/>
            <p:extLst>
              <p:ext uri="{D42A27DB-BD31-4B8C-83A1-F6EECF244321}">
                <p14:modId xmlns:p14="http://schemas.microsoft.com/office/powerpoint/2010/main" val="4210833839"/>
              </p:ext>
            </p:extLst>
          </p:nvPr>
        </p:nvGraphicFramePr>
        <p:xfrm>
          <a:off x="3476282" y="4425203"/>
          <a:ext cx="5544616" cy="2316165"/>
        </p:xfrm>
        <a:graphic>
          <a:graphicData uri="http://schemas.openxmlformats.org/drawingml/2006/chart">
            <c:chart xmlns:c="http://schemas.openxmlformats.org/drawingml/2006/chart" xmlns:r="http://schemas.openxmlformats.org/officeDocument/2006/relationships" r:id="rId3"/>
          </a:graphicData>
        </a:graphic>
      </p:graphicFrame>
      <p:sp>
        <p:nvSpPr>
          <p:cNvPr id="4" name="Заголовок 1"/>
          <p:cNvSpPr txBox="1">
            <a:spLocks/>
          </p:cNvSpPr>
          <p:nvPr/>
        </p:nvSpPr>
        <p:spPr>
          <a:xfrm>
            <a:off x="899592" y="1791616"/>
            <a:ext cx="7341314" cy="5572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smtClean="0">
                <a:solidFill>
                  <a:schemeClr val="tx2">
                    <a:lumMod val="50000"/>
                  </a:schemeClr>
                </a:solidFill>
                <a:effectLst>
                  <a:outerShdw blurRad="38100" dist="38100" dir="2700000" algn="tl">
                    <a:srgbClr val="000000">
                      <a:alpha val="43137"/>
                    </a:srgbClr>
                  </a:outerShdw>
                </a:effectLst>
                <a:cs typeface="Tahoma" pitchFamily="34" charset="0"/>
              </a:rPr>
              <a:t>Прогноз налога </a:t>
            </a:r>
            <a:r>
              <a:rPr lang="ru-RU" sz="2800" b="1" dirty="0">
                <a:solidFill>
                  <a:schemeClr val="tx2">
                    <a:lumMod val="50000"/>
                  </a:schemeClr>
                </a:solidFill>
                <a:effectLst>
                  <a:outerShdw blurRad="38100" dist="38100" dir="2700000" algn="tl">
                    <a:srgbClr val="000000">
                      <a:alpha val="43137"/>
                    </a:srgbClr>
                  </a:outerShdw>
                </a:effectLst>
                <a:cs typeface="Tahoma" pitchFamily="34" charset="0"/>
              </a:rPr>
              <a:t>на </a:t>
            </a:r>
            <a:r>
              <a:rPr lang="ru-RU" sz="2800" b="1" dirty="0" smtClean="0">
                <a:solidFill>
                  <a:schemeClr val="tx2">
                    <a:lumMod val="50000"/>
                  </a:schemeClr>
                </a:solidFill>
                <a:effectLst>
                  <a:outerShdw blurRad="38100" dist="38100" dir="2700000" algn="tl">
                    <a:srgbClr val="000000">
                      <a:alpha val="43137"/>
                    </a:srgbClr>
                  </a:outerShdw>
                </a:effectLst>
                <a:cs typeface="Tahoma" pitchFamily="34" charset="0"/>
              </a:rPr>
              <a:t>доходы физических </a:t>
            </a:r>
            <a:r>
              <a:rPr lang="ru-RU" sz="2800" b="1" dirty="0">
                <a:solidFill>
                  <a:schemeClr val="tx2">
                    <a:lumMod val="50000"/>
                  </a:schemeClr>
                </a:solidFill>
                <a:effectLst>
                  <a:outerShdw blurRad="38100" dist="38100" dir="2700000" algn="tl">
                    <a:srgbClr val="000000">
                      <a:alpha val="43137"/>
                    </a:srgbClr>
                  </a:outerShdw>
                </a:effectLst>
                <a:cs typeface="Tahoma" pitchFamily="34" charset="0"/>
              </a:rPr>
              <a:t>лиц </a:t>
            </a:r>
            <a:endParaRPr lang="ru-RU" sz="2800" dirty="0">
              <a:solidFill>
                <a:schemeClr val="tx2">
                  <a:lumMod val="50000"/>
                </a:schemeClr>
              </a:solidFill>
            </a:endParaRPr>
          </a:p>
        </p:txBody>
      </p:sp>
      <p:sp>
        <p:nvSpPr>
          <p:cNvPr id="8" name="Овал 7"/>
          <p:cNvSpPr/>
          <p:nvPr/>
        </p:nvSpPr>
        <p:spPr>
          <a:xfrm>
            <a:off x="350880" y="4509120"/>
            <a:ext cx="2852115" cy="2304256"/>
          </a:xfrm>
          <a:prstGeom prst="ellipse">
            <a:avLst/>
          </a:prstGeom>
          <a:solidFill>
            <a:schemeClr val="accent3">
              <a:lumMod val="20000"/>
              <a:lumOff val="8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НДФЛ </a:t>
            </a:r>
          </a:p>
          <a:p>
            <a:pPr algn="ctr"/>
            <a:r>
              <a:rPr lang="ru-RU" sz="1200" dirty="0" smtClean="0">
                <a:solidFill>
                  <a:schemeClr val="tx1"/>
                </a:solidFill>
              </a:rPr>
              <a:t>прогнозируется исходя из объема оплаты труда территории.</a:t>
            </a:r>
          </a:p>
          <a:p>
            <a:pPr algn="ctr"/>
            <a:r>
              <a:rPr lang="ru-RU" sz="1200" dirty="0" smtClean="0">
                <a:solidFill>
                  <a:schemeClr val="tx1"/>
                </a:solidFill>
              </a:rPr>
              <a:t>По стат. данным заработная плата составляет 2841123,8 тыс. руб. ,  13%  =  369346,1 тыс. руб.,  отчисления в районный бюджет 19,5 %  и = 72022,5 тыс. руб.</a:t>
            </a:r>
          </a:p>
          <a:p>
            <a:pPr algn="ctr"/>
            <a:endParaRPr lang="ru-RU" sz="1200" dirty="0">
              <a:solidFill>
                <a:srgbClr val="FF0000"/>
              </a:solidFill>
              <a:effectLst>
                <a:outerShdw blurRad="38100" dist="38100" dir="2700000" algn="tl">
                  <a:srgbClr val="000000">
                    <a:alpha val="43137"/>
                  </a:srgbClr>
                </a:outerShdw>
              </a:effectLst>
            </a:endParaRPr>
          </a:p>
        </p:txBody>
      </p:sp>
      <p:sp>
        <p:nvSpPr>
          <p:cNvPr id="9" name="Скругленный прямоугольник 8"/>
          <p:cNvSpPr/>
          <p:nvPr/>
        </p:nvSpPr>
        <p:spPr>
          <a:xfrm>
            <a:off x="3476282" y="2510553"/>
            <a:ext cx="5416198" cy="1710535"/>
          </a:xfrm>
          <a:prstGeom prst="roundRect">
            <a:avLst/>
          </a:prstGeom>
          <a:solidFill>
            <a:schemeClr val="accent6">
              <a:lumMod val="20000"/>
              <a:lumOff val="8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2">
                    <a:lumMod val="50000"/>
                  </a:schemeClr>
                </a:solidFill>
              </a:rPr>
              <a:t>Налог на доходы физических лиц (НДФЛ), или как мы в обиходе говорим «подоходный налог», удерживается с заработной платы работающих граждан (13%) и зачисляется в бюджет (федеральный, республиканский и местный) по нормативам, определенным Бюджетным кодексом Российской </a:t>
            </a:r>
            <a:r>
              <a:rPr lang="ru-RU" sz="1400" dirty="0" smtClean="0">
                <a:solidFill>
                  <a:schemeClr val="tx2">
                    <a:lumMod val="50000"/>
                  </a:schemeClr>
                </a:solidFill>
              </a:rPr>
              <a:t>Федерации. Норматив отчисления  в районный бюджет  = 19,5 %</a:t>
            </a:r>
          </a:p>
          <a:p>
            <a:pPr algn="ctr"/>
            <a:r>
              <a:rPr lang="ru-RU" sz="1400" dirty="0" smtClean="0">
                <a:solidFill>
                  <a:schemeClr val="tx2">
                    <a:lumMod val="50000"/>
                  </a:schemeClr>
                </a:solidFill>
              </a:rPr>
              <a:t>(по БК РФ и Законом КЧР) </a:t>
            </a:r>
            <a:endParaRPr lang="ru-RU" sz="1400" dirty="0">
              <a:solidFill>
                <a:schemeClr val="tx2">
                  <a:lumMod val="50000"/>
                </a:schemeClr>
              </a:solidFill>
            </a:endParaRPr>
          </a:p>
        </p:txBody>
      </p:sp>
      <p:pic>
        <p:nvPicPr>
          <p:cNvPr id="10" name="Picture 13" descr="Налог на доход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880" y="2481428"/>
            <a:ext cx="2852115" cy="1955684"/>
          </a:xfrm>
          <a:prstGeom prst="rect">
            <a:avLst/>
          </a:prstGeom>
          <a:noFill/>
          <a:ln>
            <a:noFill/>
          </a:ln>
          <a:effectLst>
            <a:softEdge rad="31750"/>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10" descr="C:\Documents and Settings\Aminat\Рабочий стол\Презентации- как пример- по КЧР и другим районам и др.  материалы и эмблемы к Презентации ЗМР\налоги.bmp"/>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32048"/>
            <a:ext cx="2339752" cy="1649960"/>
          </a:xfrm>
          <a:prstGeom prst="rect">
            <a:avLst/>
          </a:prstGeom>
          <a:noFill/>
          <a:ln>
            <a:noFill/>
          </a:ln>
        </p:spPr>
      </p:pic>
    </p:spTree>
    <p:extLst>
      <p:ext uri="{BB962C8B-B14F-4D97-AF65-F5344CB8AC3E}">
        <p14:creationId xmlns:p14="http://schemas.microsoft.com/office/powerpoint/2010/main" val="349501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557808"/>
            <a:ext cx="6192688" cy="1143000"/>
          </a:xfrm>
        </p:spPr>
        <p:txBody>
          <a:bodyPr>
            <a:noAutofit/>
          </a:bodyPr>
          <a:lstStyle/>
          <a:p>
            <a:pPr fontAlgn="base"/>
            <a:r>
              <a:rPr lang="ru-RU" sz="2800" b="1" dirty="0">
                <a:solidFill>
                  <a:schemeClr val="tx2">
                    <a:lumMod val="50000"/>
                  </a:schemeClr>
                </a:solidFill>
                <a:effectLst>
                  <a:outerShdw blurRad="38100" dist="38100" dir="2700000" algn="tl">
                    <a:srgbClr val="000000">
                      <a:alpha val="43137"/>
                    </a:srgbClr>
                  </a:outerShdw>
                </a:effectLst>
                <a:cs typeface="Arial" pitchFamily="34" charset="0"/>
              </a:rPr>
              <a:t>Уважаемые жители</a:t>
            </a:r>
            <a:br>
              <a:rPr lang="ru-RU" sz="2800" b="1" dirty="0">
                <a:solidFill>
                  <a:schemeClr val="tx2">
                    <a:lumMod val="50000"/>
                  </a:schemeClr>
                </a:solidFill>
                <a:effectLst>
                  <a:outerShdw blurRad="38100" dist="38100" dir="2700000" algn="tl">
                    <a:srgbClr val="000000">
                      <a:alpha val="43137"/>
                    </a:srgbClr>
                  </a:outerShdw>
                </a:effectLst>
                <a:cs typeface="Arial" pitchFamily="34" charset="0"/>
              </a:rPr>
            </a:br>
            <a:r>
              <a:rPr lang="ru-RU" sz="2600" b="1" dirty="0">
                <a:solidFill>
                  <a:schemeClr val="tx2">
                    <a:lumMod val="50000"/>
                  </a:schemeClr>
                </a:solidFill>
                <a:effectLst>
                  <a:outerShdw blurRad="38100" dist="38100" dir="2700000" algn="tl">
                    <a:srgbClr val="000000">
                      <a:alpha val="43137"/>
                    </a:srgbClr>
                  </a:outerShdw>
                </a:effectLst>
                <a:cs typeface="Arial" pitchFamily="34" charset="0"/>
              </a:rPr>
              <a:t> </a:t>
            </a:r>
            <a:r>
              <a:rPr lang="ru-RU" sz="2600" b="1" dirty="0" err="1">
                <a:solidFill>
                  <a:schemeClr val="tx2">
                    <a:lumMod val="50000"/>
                  </a:schemeClr>
                </a:solidFill>
                <a:effectLst>
                  <a:outerShdw blurRad="38100" dist="38100" dir="2700000" algn="tl">
                    <a:srgbClr val="000000">
                      <a:alpha val="43137"/>
                    </a:srgbClr>
                  </a:outerShdw>
                </a:effectLst>
                <a:cs typeface="Arial" pitchFamily="34" charset="0"/>
              </a:rPr>
              <a:t>Зеленчукского</a:t>
            </a:r>
            <a:r>
              <a:rPr lang="ru-RU" sz="2600" b="1" dirty="0">
                <a:solidFill>
                  <a:schemeClr val="tx2">
                    <a:lumMod val="50000"/>
                  </a:schemeClr>
                </a:solidFill>
                <a:effectLst>
                  <a:outerShdw blurRad="38100" dist="38100" dir="2700000" algn="tl">
                    <a:srgbClr val="000000">
                      <a:alpha val="43137"/>
                    </a:srgbClr>
                  </a:outerShdw>
                </a:effectLst>
                <a:cs typeface="Arial" pitchFamily="34" charset="0"/>
              </a:rPr>
              <a:t> муниципального района!</a:t>
            </a:r>
          </a:p>
        </p:txBody>
      </p:sp>
      <p:sp>
        <p:nvSpPr>
          <p:cNvPr id="4" name="Прямоугольник 3"/>
          <p:cNvSpPr/>
          <p:nvPr/>
        </p:nvSpPr>
        <p:spPr>
          <a:xfrm>
            <a:off x="611560" y="2555026"/>
            <a:ext cx="8136904" cy="3693319"/>
          </a:xfrm>
          <a:prstGeom prst="rect">
            <a:avLst/>
          </a:prstGeom>
          <a:noFill/>
        </p:spPr>
        <p:txBody>
          <a:bodyPr wrap="square">
            <a:spAutoFit/>
          </a:bodyPr>
          <a:lstStyle/>
          <a:p>
            <a:pPr algn="just" fontAlgn="base"/>
            <a:r>
              <a:rPr lang="ru-RU" dirty="0" smtClean="0"/>
              <a:t>         Представляем </a:t>
            </a:r>
            <a:r>
              <a:rPr lang="ru-RU" dirty="0"/>
              <a:t>вашему вниманию </a:t>
            </a:r>
            <a:r>
              <a:rPr lang="ru-RU" dirty="0" smtClean="0"/>
              <a:t>очередной бюллетень, </a:t>
            </a:r>
            <a:r>
              <a:rPr lang="ru-RU" dirty="0"/>
              <a:t>в котором подготовлена информация об основных положениях проекта бюджета </a:t>
            </a:r>
            <a:r>
              <a:rPr lang="ru-RU" dirty="0" err="1"/>
              <a:t>Зеленчукского</a:t>
            </a:r>
            <a:r>
              <a:rPr lang="ru-RU" dirty="0"/>
              <a:t> муниципального района на 2017 год. Данная информация в доступной форме знакомит Вас с основными характеристиками бюджета </a:t>
            </a:r>
            <a:r>
              <a:rPr lang="ru-RU" dirty="0" err="1"/>
              <a:t>Зеленчукского</a:t>
            </a:r>
            <a:r>
              <a:rPr lang="ru-RU" dirty="0"/>
              <a:t> муниципального района, основными целями, задачами и приоритетными направлениями бюджетной политики. В работе над проектом бюджета мы уделяем особое внимание повышению открытости и прозрачности этого процесса. Мы открыты для Ваших замечаний и предложений.</a:t>
            </a:r>
          </a:p>
          <a:p>
            <a:pPr algn="just" fontAlgn="base"/>
            <a:r>
              <a:rPr lang="ru-RU" dirty="0"/>
              <a:t> </a:t>
            </a:r>
          </a:p>
          <a:p>
            <a:pPr algn="r" fontAlgn="base"/>
            <a:r>
              <a:rPr lang="ru-RU" dirty="0"/>
              <a:t>С уважением, </a:t>
            </a:r>
          </a:p>
          <a:p>
            <a:pPr algn="r" fontAlgn="base"/>
            <a:r>
              <a:rPr lang="ru-RU" dirty="0"/>
              <a:t>Руководитель </a:t>
            </a:r>
            <a:r>
              <a:rPr lang="ru-RU" dirty="0" smtClean="0"/>
              <a:t>проекта - </a:t>
            </a:r>
            <a:endParaRPr lang="ru-RU" dirty="0"/>
          </a:p>
          <a:p>
            <a:pPr algn="r" fontAlgn="base"/>
            <a:r>
              <a:rPr lang="ru-RU" dirty="0"/>
              <a:t>начальник финансового управления</a:t>
            </a:r>
          </a:p>
          <a:p>
            <a:pPr algn="r" fontAlgn="base"/>
            <a:r>
              <a:rPr lang="ru-RU" dirty="0" smtClean="0"/>
              <a:t>А.А. Джужуева</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44462"/>
            <a:ext cx="2736304" cy="226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98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xfrm>
            <a:off x="1547664" y="332656"/>
            <a:ext cx="5832648"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solidFill>
                  <a:schemeClr val="tx2">
                    <a:lumMod val="50000"/>
                  </a:schemeClr>
                </a:solidFill>
                <a:effectLst>
                  <a:outerShdw blurRad="38100" dist="38100" dir="2700000" algn="tl">
                    <a:srgbClr val="000000">
                      <a:alpha val="43137"/>
                    </a:srgbClr>
                  </a:outerShdw>
                </a:effectLst>
                <a:cs typeface="Tahoma" pitchFamily="34" charset="0"/>
              </a:rPr>
              <a:t>Прогноз налога на имущество </a:t>
            </a:r>
            <a:endParaRPr lang="ru-RU" sz="2800" dirty="0">
              <a:solidFill>
                <a:schemeClr val="tx2">
                  <a:lumMod val="50000"/>
                </a:schemeClr>
              </a:solidFill>
            </a:endParaRPr>
          </a:p>
        </p:txBody>
      </p:sp>
      <p:sp>
        <p:nvSpPr>
          <p:cNvPr id="5" name="Скругленный прямоугольник 4"/>
          <p:cNvSpPr/>
          <p:nvPr/>
        </p:nvSpPr>
        <p:spPr>
          <a:xfrm>
            <a:off x="1398149" y="1052736"/>
            <a:ext cx="6192688" cy="1512168"/>
          </a:xfrm>
          <a:prstGeom prst="roundRect">
            <a:avLst/>
          </a:prstGeom>
          <a:solidFill>
            <a:schemeClr val="accent6">
              <a:lumMod val="20000"/>
              <a:lumOff val="8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smtClean="0">
              <a:solidFill>
                <a:schemeClr val="tx2">
                  <a:lumMod val="50000"/>
                </a:schemeClr>
              </a:solidFill>
            </a:endParaRPr>
          </a:p>
          <a:p>
            <a:pPr algn="ctr"/>
            <a:endParaRPr lang="ru-RU" sz="1400" dirty="0" smtClean="0">
              <a:solidFill>
                <a:schemeClr val="tx2">
                  <a:lumMod val="50000"/>
                </a:schemeClr>
              </a:solidFill>
            </a:endParaRPr>
          </a:p>
          <a:p>
            <a:pPr algn="ctr"/>
            <a:endParaRPr lang="ru-RU" sz="1400" dirty="0">
              <a:solidFill>
                <a:schemeClr val="tx2">
                  <a:lumMod val="50000"/>
                </a:schemeClr>
              </a:solidFill>
            </a:endParaRPr>
          </a:p>
          <a:p>
            <a:pPr algn="ctr"/>
            <a:r>
              <a:rPr lang="ru-RU" sz="1400" dirty="0" smtClean="0">
                <a:solidFill>
                  <a:schemeClr val="tx2">
                    <a:lumMod val="50000"/>
                  </a:schemeClr>
                </a:solidFill>
              </a:rPr>
              <a:t>В соответствии с Бюджетным кодексом Российской Федерации  </a:t>
            </a:r>
          </a:p>
          <a:p>
            <a:pPr algn="ctr"/>
            <a:r>
              <a:rPr lang="ru-RU" sz="1400" dirty="0" smtClean="0">
                <a:solidFill>
                  <a:schemeClr val="tx2">
                    <a:lumMod val="50000"/>
                  </a:schemeClr>
                </a:solidFill>
              </a:rPr>
              <a:t>данный налог зачисляется в республиканский  бюджет  </a:t>
            </a:r>
          </a:p>
          <a:p>
            <a:pPr algn="ctr"/>
            <a:r>
              <a:rPr lang="ru-RU" sz="1400" dirty="0" smtClean="0">
                <a:solidFill>
                  <a:schemeClr val="tx2">
                    <a:lumMod val="50000"/>
                  </a:schemeClr>
                </a:solidFill>
              </a:rPr>
              <a:t>по нормативу – 100 %, из которых</a:t>
            </a:r>
            <a:r>
              <a:rPr lang="ru-RU" sz="1400" dirty="0">
                <a:solidFill>
                  <a:schemeClr val="tx2">
                    <a:lumMod val="50000"/>
                  </a:schemeClr>
                </a:solidFill>
              </a:rPr>
              <a:t>, </a:t>
            </a:r>
            <a:r>
              <a:rPr lang="ru-RU" sz="1400" dirty="0" smtClean="0">
                <a:solidFill>
                  <a:schemeClr val="tx2">
                    <a:lumMod val="50000"/>
                  </a:schemeClr>
                </a:solidFill>
              </a:rPr>
              <a:t>в </a:t>
            </a:r>
            <a:r>
              <a:rPr lang="ru-RU" sz="1400" dirty="0">
                <a:solidFill>
                  <a:schemeClr val="tx2">
                    <a:lumMod val="50000"/>
                  </a:schemeClr>
                </a:solidFill>
              </a:rPr>
              <a:t>бюджет муниципального района поступает налог на имущество организаций по имуществу, не входящему в Единую систему газоснабжения по нормативу 50%, определенному законом </a:t>
            </a:r>
            <a:r>
              <a:rPr lang="ru-RU" sz="1400" dirty="0" smtClean="0">
                <a:solidFill>
                  <a:schemeClr val="tx2">
                    <a:lumMod val="50000"/>
                  </a:schemeClr>
                </a:solidFill>
              </a:rPr>
              <a:t>Карачаево-Черкесской Республики.  </a:t>
            </a:r>
          </a:p>
          <a:p>
            <a:pPr algn="ctr"/>
            <a:r>
              <a:rPr lang="ru-RU" sz="1400" dirty="0" smtClean="0">
                <a:solidFill>
                  <a:schemeClr val="tx2">
                    <a:lumMod val="50000"/>
                  </a:schemeClr>
                </a:solidFill>
              </a:rPr>
              <a:t> </a:t>
            </a:r>
            <a:endParaRPr lang="ru-RU" sz="1400" dirty="0">
              <a:solidFill>
                <a:schemeClr val="tx2">
                  <a:lumMod val="50000"/>
                </a:schemeClr>
              </a:solidFill>
            </a:endParaRPr>
          </a:p>
          <a:p>
            <a:pPr algn="ctr"/>
            <a:endParaRPr lang="ru-RU" sz="1400" dirty="0" smtClean="0">
              <a:solidFill>
                <a:schemeClr val="tx2">
                  <a:lumMod val="50000"/>
                </a:schemeClr>
              </a:solidFill>
            </a:endParaRPr>
          </a:p>
          <a:p>
            <a:pPr algn="ctr"/>
            <a:r>
              <a:rPr lang="ru-RU" sz="1400" dirty="0" smtClean="0">
                <a:solidFill>
                  <a:schemeClr val="tx2">
                    <a:lumMod val="50000"/>
                  </a:schemeClr>
                </a:solidFill>
              </a:rPr>
              <a:t>  </a:t>
            </a:r>
            <a:endParaRPr lang="ru-RU" sz="1400" dirty="0">
              <a:solidFill>
                <a:schemeClr val="tx2">
                  <a:lumMod val="50000"/>
                </a:schemeClr>
              </a:solidFill>
            </a:endParaRPr>
          </a:p>
        </p:txBody>
      </p:sp>
      <p:graphicFrame>
        <p:nvGraphicFramePr>
          <p:cNvPr id="6" name="Диаграмма 5"/>
          <p:cNvGraphicFramePr>
            <a:graphicFrameLocks noGrp="1"/>
          </p:cNvGraphicFramePr>
          <p:nvPr>
            <p:ph type="chart" idx="1"/>
            <p:extLst>
              <p:ext uri="{D42A27DB-BD31-4B8C-83A1-F6EECF244321}">
                <p14:modId xmlns:p14="http://schemas.microsoft.com/office/powerpoint/2010/main" val="2359843932"/>
              </p:ext>
            </p:extLst>
          </p:nvPr>
        </p:nvGraphicFramePr>
        <p:xfrm>
          <a:off x="251520" y="2852936"/>
          <a:ext cx="5400600" cy="33452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2467483833"/>
              </p:ext>
            </p:extLst>
          </p:nvPr>
        </p:nvGraphicFramePr>
        <p:xfrm>
          <a:off x="5744882" y="3429000"/>
          <a:ext cx="3291614" cy="2232248"/>
        </p:xfrm>
        <a:graphic>
          <a:graphicData uri="http://schemas.openxmlformats.org/drawingml/2006/table">
            <a:tbl>
              <a:tblPr firstRow="1" firstCol="1" lastRow="1" lastCol="1" bandRow="1" bandCol="1">
                <a:effectLst>
                  <a:innerShdw blurRad="114300">
                    <a:prstClr val="black"/>
                  </a:innerShdw>
                </a:effectLst>
                <a:tableStyleId>{5C22544A-7EE6-4342-B048-85BDC9FD1C3A}</a:tableStyleId>
              </a:tblPr>
              <a:tblGrid>
                <a:gridCol w="2539632"/>
                <a:gridCol w="751982"/>
              </a:tblGrid>
              <a:tr h="488383">
                <a:tc>
                  <a:txBody>
                    <a:bodyPr/>
                    <a:lstStyle/>
                    <a:p>
                      <a:pPr>
                        <a:spcAft>
                          <a:spcPts val="0"/>
                        </a:spcAft>
                      </a:pPr>
                      <a:r>
                        <a:rPr lang="ru-RU" sz="1000" b="0" dirty="0">
                          <a:solidFill>
                            <a:schemeClr val="tx1"/>
                          </a:solidFill>
                          <a:effectLst/>
                        </a:rPr>
                        <a:t>Ожидаемая налоговая база для исчисления налога на имущество организаций за 2015 год </a:t>
                      </a:r>
                      <a:endParaRPr lang="ru-RU" sz="1000" b="0" dirty="0">
                        <a:solidFill>
                          <a:schemeClr val="tx1"/>
                        </a:solidFill>
                        <a:effectLst/>
                        <a:latin typeface="Times New Roman"/>
                        <a:ea typeface="Times New Roman"/>
                      </a:endParaRPr>
                    </a:p>
                  </a:txBody>
                  <a:tcPr marL="60309" marR="60309" marT="0" marB="0">
                    <a:solidFill>
                      <a:srgbClr val="CDDDAD"/>
                    </a:solidFill>
                  </a:tcPr>
                </a:tc>
                <a:tc>
                  <a:txBody>
                    <a:bodyPr/>
                    <a:lstStyle/>
                    <a:p>
                      <a:pPr algn="r">
                        <a:spcAft>
                          <a:spcPts val="0"/>
                        </a:spcAft>
                      </a:pPr>
                      <a:r>
                        <a:rPr lang="ru-RU" sz="1000" b="0" dirty="0">
                          <a:solidFill>
                            <a:schemeClr val="tx1"/>
                          </a:solidFill>
                          <a:effectLst/>
                        </a:rPr>
                        <a:t> </a:t>
                      </a:r>
                    </a:p>
                    <a:p>
                      <a:pPr algn="r">
                        <a:spcAft>
                          <a:spcPts val="0"/>
                        </a:spcAft>
                      </a:pPr>
                      <a:r>
                        <a:rPr lang="ru-RU" sz="1000" b="0" dirty="0" smtClean="0">
                          <a:solidFill>
                            <a:schemeClr val="tx1"/>
                          </a:solidFill>
                          <a:effectLst/>
                        </a:rPr>
                        <a:t>5512390,0</a:t>
                      </a:r>
                      <a:endParaRPr lang="ru-RU" sz="1000" b="0" dirty="0">
                        <a:solidFill>
                          <a:schemeClr val="tx1"/>
                        </a:solidFill>
                        <a:effectLst/>
                        <a:latin typeface="Times New Roman"/>
                        <a:ea typeface="Times New Roman"/>
                      </a:endParaRPr>
                    </a:p>
                  </a:txBody>
                  <a:tcPr marL="60309" marR="60309" marT="0" marB="0">
                    <a:solidFill>
                      <a:srgbClr val="CDDDAD"/>
                    </a:solidFill>
                  </a:tcPr>
                </a:tc>
              </a:tr>
              <a:tr h="325589">
                <a:tc>
                  <a:txBody>
                    <a:bodyPr/>
                    <a:lstStyle/>
                    <a:p>
                      <a:pPr>
                        <a:spcAft>
                          <a:spcPts val="0"/>
                        </a:spcAft>
                      </a:pPr>
                      <a:r>
                        <a:rPr lang="ru-RU" sz="1000" b="0" dirty="0">
                          <a:solidFill>
                            <a:schemeClr val="tx1"/>
                          </a:solidFill>
                          <a:effectLst/>
                        </a:rPr>
                        <a:t>Прогноз налоговой базы на 2017 год, с учетом коэффициента роста </a:t>
                      </a:r>
                      <a:endParaRPr lang="ru-RU" sz="1000" b="0" dirty="0">
                        <a:solidFill>
                          <a:schemeClr val="tx1"/>
                        </a:solidFill>
                        <a:effectLst/>
                        <a:latin typeface="Times New Roman"/>
                        <a:ea typeface="Times New Roman"/>
                      </a:endParaRPr>
                    </a:p>
                  </a:txBody>
                  <a:tcPr marL="60309" marR="60309" marT="0" marB="0">
                    <a:solidFill>
                      <a:srgbClr val="CDDDAD"/>
                    </a:solidFill>
                  </a:tcPr>
                </a:tc>
                <a:tc>
                  <a:txBody>
                    <a:bodyPr/>
                    <a:lstStyle/>
                    <a:p>
                      <a:pPr algn="r">
                        <a:spcAft>
                          <a:spcPts val="0"/>
                        </a:spcAft>
                      </a:pPr>
                      <a:r>
                        <a:rPr lang="ru-RU" sz="1000" b="0" dirty="0">
                          <a:solidFill>
                            <a:schemeClr val="tx1"/>
                          </a:solidFill>
                          <a:effectLst/>
                        </a:rPr>
                        <a:t>5567514,0</a:t>
                      </a:r>
                      <a:endParaRPr lang="ru-RU" sz="1000" b="0" dirty="0">
                        <a:solidFill>
                          <a:schemeClr val="tx1"/>
                        </a:solidFill>
                        <a:effectLst/>
                        <a:latin typeface="Times New Roman"/>
                        <a:ea typeface="Times New Roman"/>
                      </a:endParaRPr>
                    </a:p>
                  </a:txBody>
                  <a:tcPr marL="60309" marR="60309" marT="0" marB="0">
                    <a:solidFill>
                      <a:srgbClr val="CDDDAD"/>
                    </a:solidFill>
                  </a:tcPr>
                </a:tc>
              </a:tr>
              <a:tr h="216260">
                <a:tc>
                  <a:txBody>
                    <a:bodyPr/>
                    <a:lstStyle/>
                    <a:p>
                      <a:pPr>
                        <a:spcAft>
                          <a:spcPts val="0"/>
                        </a:spcAft>
                      </a:pPr>
                      <a:r>
                        <a:rPr lang="ru-RU" sz="1000" b="0" dirty="0">
                          <a:solidFill>
                            <a:schemeClr val="tx1"/>
                          </a:solidFill>
                          <a:effectLst/>
                        </a:rPr>
                        <a:t>Налоговая ставка (%)</a:t>
                      </a:r>
                      <a:endParaRPr lang="ru-RU" sz="1000" b="0" dirty="0">
                        <a:solidFill>
                          <a:schemeClr val="tx1"/>
                        </a:solidFill>
                        <a:effectLst/>
                        <a:latin typeface="Times New Roman"/>
                        <a:ea typeface="Times New Roman"/>
                      </a:endParaRPr>
                    </a:p>
                  </a:txBody>
                  <a:tcPr marL="60309" marR="60309" marT="0" marB="0">
                    <a:solidFill>
                      <a:srgbClr val="CDDDAD"/>
                    </a:solidFill>
                  </a:tcPr>
                </a:tc>
                <a:tc>
                  <a:txBody>
                    <a:bodyPr/>
                    <a:lstStyle/>
                    <a:p>
                      <a:pPr algn="r">
                        <a:spcAft>
                          <a:spcPts val="0"/>
                        </a:spcAft>
                      </a:pPr>
                      <a:r>
                        <a:rPr lang="ru-RU" sz="1000" b="0">
                          <a:solidFill>
                            <a:schemeClr val="tx1"/>
                          </a:solidFill>
                          <a:effectLst/>
                        </a:rPr>
                        <a:t> 2,2</a:t>
                      </a:r>
                      <a:endParaRPr lang="ru-RU" sz="1000" b="0">
                        <a:solidFill>
                          <a:schemeClr val="tx1"/>
                        </a:solidFill>
                        <a:effectLst/>
                        <a:latin typeface="Times New Roman"/>
                        <a:ea typeface="Times New Roman"/>
                      </a:endParaRPr>
                    </a:p>
                  </a:txBody>
                  <a:tcPr marL="60309" marR="60309" marT="0" marB="0">
                    <a:solidFill>
                      <a:srgbClr val="CDDDAD"/>
                    </a:solidFill>
                  </a:tcPr>
                </a:tc>
              </a:tr>
              <a:tr h="236417">
                <a:tc>
                  <a:txBody>
                    <a:bodyPr/>
                    <a:lstStyle/>
                    <a:p>
                      <a:pPr>
                        <a:spcAft>
                          <a:spcPts val="0"/>
                        </a:spcAft>
                      </a:pPr>
                      <a:r>
                        <a:rPr lang="ru-RU" sz="1000" b="0" dirty="0">
                          <a:solidFill>
                            <a:schemeClr val="tx1"/>
                          </a:solidFill>
                          <a:effectLst/>
                        </a:rPr>
                        <a:t>Расчетная сумма налога</a:t>
                      </a:r>
                      <a:endParaRPr lang="ru-RU" sz="1000" b="0" dirty="0">
                        <a:solidFill>
                          <a:schemeClr val="tx1"/>
                        </a:solidFill>
                        <a:effectLst/>
                        <a:latin typeface="Times New Roman"/>
                        <a:ea typeface="Times New Roman"/>
                      </a:endParaRPr>
                    </a:p>
                  </a:txBody>
                  <a:tcPr marL="60309" marR="60309" marT="0" marB="0">
                    <a:solidFill>
                      <a:srgbClr val="CDDDAD"/>
                    </a:solidFill>
                  </a:tcPr>
                </a:tc>
                <a:tc>
                  <a:txBody>
                    <a:bodyPr/>
                    <a:lstStyle/>
                    <a:p>
                      <a:pPr algn="r">
                        <a:spcAft>
                          <a:spcPts val="0"/>
                        </a:spcAft>
                      </a:pPr>
                      <a:r>
                        <a:rPr lang="ru-RU" sz="1000" b="0">
                          <a:solidFill>
                            <a:schemeClr val="tx1"/>
                          </a:solidFill>
                          <a:effectLst/>
                        </a:rPr>
                        <a:t>122485</a:t>
                      </a:r>
                      <a:endParaRPr lang="ru-RU" sz="1000" b="0">
                        <a:solidFill>
                          <a:schemeClr val="tx1"/>
                        </a:solidFill>
                        <a:effectLst/>
                        <a:latin typeface="Times New Roman"/>
                        <a:ea typeface="Times New Roman"/>
                      </a:endParaRPr>
                    </a:p>
                  </a:txBody>
                  <a:tcPr marL="60309" marR="60309" marT="0" marB="0">
                    <a:solidFill>
                      <a:srgbClr val="CDDDAD"/>
                    </a:solidFill>
                  </a:tcPr>
                </a:tc>
              </a:tr>
              <a:tr h="325589">
                <a:tc>
                  <a:txBody>
                    <a:bodyPr/>
                    <a:lstStyle/>
                    <a:p>
                      <a:pPr>
                        <a:spcAft>
                          <a:spcPts val="0"/>
                        </a:spcAft>
                      </a:pPr>
                      <a:r>
                        <a:rPr lang="ru-RU" sz="1000" b="0" dirty="0">
                          <a:solidFill>
                            <a:schemeClr val="tx1"/>
                          </a:solidFill>
                          <a:effectLst/>
                        </a:rPr>
                        <a:t>Норматив отчисления налога на имущество организаций  в 2015 году</a:t>
                      </a:r>
                      <a:endParaRPr lang="ru-RU" sz="1000" b="0" dirty="0">
                        <a:solidFill>
                          <a:schemeClr val="tx1"/>
                        </a:solidFill>
                        <a:effectLst/>
                        <a:latin typeface="Times New Roman"/>
                        <a:ea typeface="Times New Roman"/>
                      </a:endParaRPr>
                    </a:p>
                  </a:txBody>
                  <a:tcPr marL="60309" marR="60309" marT="0" marB="0">
                    <a:solidFill>
                      <a:srgbClr val="CDDDAD"/>
                    </a:solidFill>
                  </a:tcPr>
                </a:tc>
                <a:tc>
                  <a:txBody>
                    <a:bodyPr/>
                    <a:lstStyle/>
                    <a:p>
                      <a:pPr algn="r">
                        <a:spcAft>
                          <a:spcPts val="0"/>
                        </a:spcAft>
                      </a:pPr>
                      <a:r>
                        <a:rPr lang="ru-RU" sz="1000" b="0" dirty="0">
                          <a:solidFill>
                            <a:schemeClr val="tx1"/>
                          </a:solidFill>
                          <a:effectLst/>
                        </a:rPr>
                        <a:t> </a:t>
                      </a:r>
                    </a:p>
                    <a:p>
                      <a:pPr algn="r">
                        <a:spcAft>
                          <a:spcPts val="0"/>
                        </a:spcAft>
                      </a:pPr>
                      <a:r>
                        <a:rPr lang="ru-RU" sz="1000" b="0" dirty="0">
                          <a:solidFill>
                            <a:schemeClr val="tx1"/>
                          </a:solidFill>
                          <a:effectLst/>
                        </a:rPr>
                        <a:t>           50%</a:t>
                      </a:r>
                      <a:endParaRPr lang="ru-RU" sz="1000" b="0" dirty="0">
                        <a:solidFill>
                          <a:schemeClr val="tx1"/>
                        </a:solidFill>
                        <a:effectLst/>
                        <a:latin typeface="Times New Roman"/>
                        <a:ea typeface="Times New Roman"/>
                      </a:endParaRPr>
                    </a:p>
                  </a:txBody>
                  <a:tcPr marL="60309" marR="60309" marT="0" marB="0">
                    <a:solidFill>
                      <a:srgbClr val="CDDDAD"/>
                    </a:solidFill>
                  </a:tcPr>
                </a:tc>
              </a:tr>
              <a:tr h="314421">
                <a:tc>
                  <a:txBody>
                    <a:bodyPr/>
                    <a:lstStyle/>
                    <a:p>
                      <a:pPr>
                        <a:spcAft>
                          <a:spcPts val="0"/>
                        </a:spcAft>
                      </a:pPr>
                      <a:r>
                        <a:rPr lang="ru-RU" sz="1000" b="0" dirty="0">
                          <a:solidFill>
                            <a:schemeClr val="tx1"/>
                          </a:solidFill>
                          <a:effectLst/>
                        </a:rPr>
                        <a:t>Коэффициент  собираемости налога </a:t>
                      </a:r>
                      <a:r>
                        <a:rPr lang="ru-RU" sz="1000" b="0" dirty="0" smtClean="0">
                          <a:solidFill>
                            <a:schemeClr val="tx1"/>
                          </a:solidFill>
                          <a:effectLst/>
                        </a:rPr>
                        <a:t> </a:t>
                      </a:r>
                      <a:endParaRPr lang="ru-RU" sz="1000" b="0" dirty="0">
                        <a:solidFill>
                          <a:schemeClr val="tx1"/>
                        </a:solidFill>
                        <a:effectLst/>
                        <a:latin typeface="Times New Roman"/>
                        <a:ea typeface="Times New Roman"/>
                      </a:endParaRPr>
                    </a:p>
                  </a:txBody>
                  <a:tcPr marL="60309" marR="60309" marT="0" marB="0">
                    <a:solidFill>
                      <a:srgbClr val="CDDDAD"/>
                    </a:solidFill>
                  </a:tcPr>
                </a:tc>
                <a:tc>
                  <a:txBody>
                    <a:bodyPr/>
                    <a:lstStyle/>
                    <a:p>
                      <a:pPr algn="r">
                        <a:spcAft>
                          <a:spcPts val="0"/>
                        </a:spcAft>
                      </a:pPr>
                      <a:r>
                        <a:rPr lang="ru-RU" sz="1000" b="0" dirty="0">
                          <a:solidFill>
                            <a:schemeClr val="tx1"/>
                          </a:solidFill>
                          <a:effectLst/>
                        </a:rPr>
                        <a:t>100</a:t>
                      </a:r>
                      <a:endParaRPr lang="ru-RU" sz="1000" b="0" dirty="0">
                        <a:solidFill>
                          <a:schemeClr val="tx1"/>
                        </a:solidFill>
                        <a:effectLst/>
                        <a:latin typeface="Times New Roman"/>
                        <a:ea typeface="Times New Roman"/>
                      </a:endParaRPr>
                    </a:p>
                  </a:txBody>
                  <a:tcPr marL="60309" marR="60309" marT="0" marB="0">
                    <a:solidFill>
                      <a:srgbClr val="CDDDAD"/>
                    </a:solidFill>
                  </a:tcPr>
                </a:tc>
              </a:tr>
              <a:tr h="325589">
                <a:tc>
                  <a:txBody>
                    <a:bodyPr/>
                    <a:lstStyle/>
                    <a:p>
                      <a:pPr>
                        <a:spcAft>
                          <a:spcPts val="0"/>
                        </a:spcAft>
                      </a:pPr>
                      <a:r>
                        <a:rPr lang="ru-RU" sz="1000" b="0" dirty="0">
                          <a:solidFill>
                            <a:schemeClr val="tx1"/>
                          </a:solidFill>
                          <a:effectLst/>
                        </a:rPr>
                        <a:t>Сумма налога на имущество организаций на 2017 год</a:t>
                      </a:r>
                      <a:endParaRPr lang="ru-RU" sz="1000" b="0" dirty="0">
                        <a:solidFill>
                          <a:schemeClr val="tx1"/>
                        </a:solidFill>
                        <a:effectLst/>
                        <a:latin typeface="Times New Roman"/>
                        <a:ea typeface="Times New Roman"/>
                      </a:endParaRPr>
                    </a:p>
                  </a:txBody>
                  <a:tcPr marL="60309" marR="60309" marT="0" marB="0">
                    <a:solidFill>
                      <a:srgbClr val="CDDDAD"/>
                    </a:solidFill>
                  </a:tcPr>
                </a:tc>
                <a:tc>
                  <a:txBody>
                    <a:bodyPr/>
                    <a:lstStyle/>
                    <a:p>
                      <a:pPr algn="r">
                        <a:spcAft>
                          <a:spcPts val="0"/>
                        </a:spcAft>
                      </a:pPr>
                      <a:r>
                        <a:rPr lang="ru-RU" sz="1000" b="0" dirty="0">
                          <a:solidFill>
                            <a:schemeClr val="tx1"/>
                          </a:solidFill>
                          <a:effectLst/>
                        </a:rPr>
                        <a:t>61242,5</a:t>
                      </a:r>
                      <a:endParaRPr lang="ru-RU" sz="1000" b="0" dirty="0">
                        <a:solidFill>
                          <a:schemeClr val="tx1"/>
                        </a:solidFill>
                        <a:effectLst/>
                        <a:latin typeface="Times New Roman"/>
                        <a:ea typeface="Times New Roman"/>
                      </a:endParaRPr>
                    </a:p>
                  </a:txBody>
                  <a:tcPr marL="60309" marR="60309" marT="0" marB="0">
                    <a:solidFill>
                      <a:srgbClr val="CDDDAD"/>
                    </a:solidFill>
                  </a:tcPr>
                </a:tc>
              </a:tr>
            </a:tbl>
          </a:graphicData>
        </a:graphic>
      </p:graphicFrame>
    </p:spTree>
    <p:extLst>
      <p:ext uri="{BB962C8B-B14F-4D97-AF65-F5344CB8AC3E}">
        <p14:creationId xmlns:p14="http://schemas.microsoft.com/office/powerpoint/2010/main" val="2193258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xfrm>
            <a:off x="647564" y="188640"/>
            <a:ext cx="8208912"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solidFill>
                  <a:schemeClr val="tx2">
                    <a:lumMod val="50000"/>
                  </a:schemeClr>
                </a:solidFill>
                <a:effectLst>
                  <a:outerShdw blurRad="38100" dist="38100" dir="2700000" algn="tl">
                    <a:srgbClr val="000000">
                      <a:alpha val="43137"/>
                    </a:srgbClr>
                  </a:outerShdw>
                </a:effectLst>
                <a:cs typeface="Tahoma" pitchFamily="34" charset="0"/>
              </a:rPr>
              <a:t>Прогноз </a:t>
            </a:r>
            <a:r>
              <a:rPr lang="ru-RU" sz="2800" b="1" dirty="0" smtClean="0">
                <a:solidFill>
                  <a:schemeClr val="tx2">
                    <a:lumMod val="50000"/>
                  </a:schemeClr>
                </a:solidFill>
                <a:effectLst>
                  <a:outerShdw blurRad="38100" dist="38100" dir="2700000" algn="tl">
                    <a:srgbClr val="000000">
                      <a:alpha val="43137"/>
                    </a:srgbClr>
                  </a:outerShdw>
                </a:effectLst>
                <a:cs typeface="Tahoma" pitchFamily="34" charset="0"/>
              </a:rPr>
              <a:t>единого </a:t>
            </a:r>
            <a:r>
              <a:rPr lang="ru-RU" sz="2800" b="1" dirty="0">
                <a:solidFill>
                  <a:schemeClr val="tx2">
                    <a:lumMod val="50000"/>
                  </a:schemeClr>
                </a:solidFill>
                <a:effectLst>
                  <a:outerShdw blurRad="38100" dist="38100" dir="2700000" algn="tl">
                    <a:srgbClr val="000000">
                      <a:alpha val="43137"/>
                    </a:srgbClr>
                  </a:outerShdw>
                </a:effectLst>
                <a:cs typeface="Tahoma" pitchFamily="34" charset="0"/>
              </a:rPr>
              <a:t>налога на вмененный доход для отдельных </a:t>
            </a:r>
            <a:r>
              <a:rPr lang="ru-RU" sz="2800" b="1" dirty="0" smtClean="0">
                <a:solidFill>
                  <a:schemeClr val="tx2">
                    <a:lumMod val="50000"/>
                  </a:schemeClr>
                </a:solidFill>
                <a:effectLst>
                  <a:outerShdw blurRad="38100" dist="38100" dir="2700000" algn="tl">
                    <a:srgbClr val="000000">
                      <a:alpha val="43137"/>
                    </a:srgbClr>
                  </a:outerShdw>
                </a:effectLst>
                <a:cs typeface="Tahoma" pitchFamily="34" charset="0"/>
              </a:rPr>
              <a:t>видов деятельности  </a:t>
            </a:r>
            <a:endParaRPr lang="ru-RU" sz="2800" dirty="0">
              <a:solidFill>
                <a:schemeClr val="tx2">
                  <a:lumMod val="50000"/>
                </a:schemeClr>
              </a:solidFill>
            </a:endParaRPr>
          </a:p>
        </p:txBody>
      </p:sp>
      <p:graphicFrame>
        <p:nvGraphicFramePr>
          <p:cNvPr id="6" name="Диаграмма 5"/>
          <p:cNvGraphicFramePr>
            <a:graphicFrameLocks noGrp="1"/>
          </p:cNvGraphicFramePr>
          <p:nvPr>
            <p:ph type="chart" idx="1"/>
            <p:extLst>
              <p:ext uri="{D42A27DB-BD31-4B8C-83A1-F6EECF244321}">
                <p14:modId xmlns:p14="http://schemas.microsoft.com/office/powerpoint/2010/main" val="4227985529"/>
              </p:ext>
            </p:extLst>
          </p:nvPr>
        </p:nvGraphicFramePr>
        <p:xfrm>
          <a:off x="467544" y="1556792"/>
          <a:ext cx="4824536" cy="19442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Объект 4"/>
          <p:cNvGraphicFramePr>
            <a:graphicFrameLocks/>
          </p:cNvGraphicFramePr>
          <p:nvPr>
            <p:extLst>
              <p:ext uri="{D42A27DB-BD31-4B8C-83A1-F6EECF244321}">
                <p14:modId xmlns:p14="http://schemas.microsoft.com/office/powerpoint/2010/main" val="232676260"/>
              </p:ext>
            </p:extLst>
          </p:nvPr>
        </p:nvGraphicFramePr>
        <p:xfrm>
          <a:off x="5652120" y="1624919"/>
          <a:ext cx="3168352" cy="1804081"/>
        </p:xfrm>
        <a:graphic>
          <a:graphicData uri="http://schemas.openxmlformats.org/drawingml/2006/table">
            <a:tbl>
              <a:tblPr firstRow="1" firstCol="1" lastRow="1" lastCol="1" bandRow="1" bandCol="1">
                <a:effectLst>
                  <a:innerShdw blurRad="114300">
                    <a:prstClr val="black"/>
                  </a:innerShdw>
                </a:effectLst>
                <a:tableStyleId>{5C22544A-7EE6-4342-B048-85BDC9FD1C3A}</a:tableStyleId>
              </a:tblPr>
              <a:tblGrid>
                <a:gridCol w="2592288"/>
                <a:gridCol w="576064"/>
              </a:tblGrid>
              <a:tr h="236375">
                <a:tc>
                  <a:txBody>
                    <a:bodyPr/>
                    <a:lstStyle/>
                    <a:p>
                      <a:pPr algn="just">
                        <a:spcAft>
                          <a:spcPts val="0"/>
                        </a:spcAft>
                      </a:pPr>
                      <a:r>
                        <a:rPr lang="ru-RU" sz="900" dirty="0">
                          <a:solidFill>
                            <a:schemeClr val="tx1"/>
                          </a:solidFill>
                          <a:effectLst/>
                        </a:rPr>
                        <a:t>Фактическое исполнение за 9 мес. 2015 года</a:t>
                      </a:r>
                      <a:endParaRPr lang="ru-RU" sz="900" dirty="0">
                        <a:solidFill>
                          <a:schemeClr val="tx1"/>
                        </a:solidFill>
                        <a:effectLst/>
                        <a:latin typeface="Times New Roman"/>
                        <a:ea typeface="Times New Roman"/>
                      </a:endParaRPr>
                    </a:p>
                  </a:txBody>
                  <a:tcPr marL="65923" marR="65923" marT="0" marB="0">
                    <a:solidFill>
                      <a:srgbClr val="E1EBCD"/>
                    </a:solidFill>
                  </a:tcPr>
                </a:tc>
                <a:tc>
                  <a:txBody>
                    <a:bodyPr/>
                    <a:lstStyle/>
                    <a:p>
                      <a:pPr algn="r">
                        <a:spcAft>
                          <a:spcPts val="0"/>
                        </a:spcAft>
                      </a:pPr>
                      <a:r>
                        <a:rPr lang="ru-RU" sz="900" dirty="0">
                          <a:solidFill>
                            <a:schemeClr val="tx1"/>
                          </a:solidFill>
                          <a:effectLst/>
                        </a:rPr>
                        <a:t>4291,5</a:t>
                      </a:r>
                      <a:endParaRPr lang="ru-RU" sz="900" dirty="0">
                        <a:solidFill>
                          <a:schemeClr val="tx1"/>
                        </a:solidFill>
                        <a:effectLst/>
                        <a:latin typeface="Times New Roman"/>
                        <a:ea typeface="Times New Roman"/>
                      </a:endParaRPr>
                    </a:p>
                  </a:txBody>
                  <a:tcPr marL="65923" marR="65923" marT="0" marB="0">
                    <a:solidFill>
                      <a:srgbClr val="E1EBCD"/>
                    </a:solidFill>
                  </a:tcPr>
                </a:tc>
              </a:tr>
              <a:tr h="236375">
                <a:tc>
                  <a:txBody>
                    <a:bodyPr/>
                    <a:lstStyle/>
                    <a:p>
                      <a:pPr algn="just">
                        <a:spcAft>
                          <a:spcPts val="0"/>
                        </a:spcAft>
                      </a:pPr>
                      <a:r>
                        <a:rPr lang="ru-RU" sz="900" dirty="0">
                          <a:solidFill>
                            <a:schemeClr val="tx1"/>
                          </a:solidFill>
                          <a:effectLst/>
                        </a:rPr>
                        <a:t>Фактически поступило в бюджет в 2015 году</a:t>
                      </a:r>
                      <a:endParaRPr lang="ru-RU" sz="900" dirty="0">
                        <a:solidFill>
                          <a:schemeClr val="tx1"/>
                        </a:solidFill>
                        <a:effectLst/>
                        <a:latin typeface="Times New Roman"/>
                        <a:ea typeface="Times New Roman"/>
                      </a:endParaRPr>
                    </a:p>
                  </a:txBody>
                  <a:tcPr marL="65923" marR="65923" marT="0" marB="0">
                    <a:solidFill>
                      <a:srgbClr val="E1EBCD"/>
                    </a:solidFill>
                  </a:tcPr>
                </a:tc>
                <a:tc>
                  <a:txBody>
                    <a:bodyPr/>
                    <a:lstStyle/>
                    <a:p>
                      <a:pPr algn="r">
                        <a:spcAft>
                          <a:spcPts val="0"/>
                        </a:spcAft>
                      </a:pPr>
                      <a:r>
                        <a:rPr lang="ru-RU" sz="900" dirty="0">
                          <a:solidFill>
                            <a:schemeClr val="tx1"/>
                          </a:solidFill>
                          <a:effectLst/>
                        </a:rPr>
                        <a:t>6136,2</a:t>
                      </a:r>
                      <a:endParaRPr lang="ru-RU" sz="900" dirty="0">
                        <a:solidFill>
                          <a:schemeClr val="tx1"/>
                        </a:solidFill>
                        <a:effectLst/>
                        <a:latin typeface="Times New Roman"/>
                        <a:ea typeface="Times New Roman"/>
                      </a:endParaRPr>
                    </a:p>
                  </a:txBody>
                  <a:tcPr marL="65923" marR="65923" marT="0" marB="0">
                    <a:solidFill>
                      <a:srgbClr val="E1EBCD"/>
                    </a:solidFill>
                  </a:tcPr>
                </a:tc>
              </a:tr>
              <a:tr h="142709">
                <a:tc>
                  <a:txBody>
                    <a:bodyPr/>
                    <a:lstStyle/>
                    <a:p>
                      <a:pPr>
                        <a:spcAft>
                          <a:spcPts val="0"/>
                        </a:spcAft>
                      </a:pPr>
                      <a:r>
                        <a:rPr lang="ru-RU" sz="900" dirty="0">
                          <a:solidFill>
                            <a:schemeClr val="tx1"/>
                          </a:solidFill>
                          <a:effectLst/>
                        </a:rPr>
                        <a:t>Удельный вес 9 месяцев 2015 года к году</a:t>
                      </a:r>
                      <a:endParaRPr lang="ru-RU" sz="900" dirty="0">
                        <a:solidFill>
                          <a:schemeClr val="tx1"/>
                        </a:solidFill>
                        <a:effectLst/>
                        <a:latin typeface="Times New Roman"/>
                        <a:ea typeface="Times New Roman"/>
                      </a:endParaRPr>
                    </a:p>
                  </a:txBody>
                  <a:tcPr marL="65923" marR="65923" marT="0" marB="0">
                    <a:solidFill>
                      <a:srgbClr val="E1EBCD"/>
                    </a:solidFill>
                  </a:tcPr>
                </a:tc>
                <a:tc>
                  <a:txBody>
                    <a:bodyPr/>
                    <a:lstStyle/>
                    <a:p>
                      <a:pPr algn="r">
                        <a:spcAft>
                          <a:spcPts val="0"/>
                        </a:spcAft>
                      </a:pPr>
                      <a:r>
                        <a:rPr lang="ru-RU" sz="900" dirty="0">
                          <a:solidFill>
                            <a:schemeClr val="tx1"/>
                          </a:solidFill>
                          <a:effectLst/>
                        </a:rPr>
                        <a:t>0,70</a:t>
                      </a:r>
                      <a:endParaRPr lang="ru-RU" sz="900" dirty="0">
                        <a:solidFill>
                          <a:schemeClr val="tx1"/>
                        </a:solidFill>
                        <a:effectLst/>
                        <a:latin typeface="Times New Roman"/>
                        <a:ea typeface="Times New Roman"/>
                      </a:endParaRPr>
                    </a:p>
                  </a:txBody>
                  <a:tcPr marL="65923" marR="65923" marT="0" marB="0">
                    <a:solidFill>
                      <a:srgbClr val="E1EBCD"/>
                    </a:solidFill>
                  </a:tcPr>
                </a:tc>
              </a:tr>
              <a:tr h="236375">
                <a:tc>
                  <a:txBody>
                    <a:bodyPr/>
                    <a:lstStyle/>
                    <a:p>
                      <a:pPr algn="just">
                        <a:spcAft>
                          <a:spcPts val="0"/>
                        </a:spcAft>
                      </a:pPr>
                      <a:r>
                        <a:rPr lang="ru-RU" sz="900" dirty="0">
                          <a:solidFill>
                            <a:schemeClr val="tx1"/>
                          </a:solidFill>
                          <a:effectLst/>
                        </a:rPr>
                        <a:t>Фактическое поступление за 9 месяцев 2016 года</a:t>
                      </a:r>
                      <a:endParaRPr lang="ru-RU" sz="900" dirty="0">
                        <a:solidFill>
                          <a:schemeClr val="tx1"/>
                        </a:solidFill>
                        <a:effectLst/>
                        <a:latin typeface="Times New Roman"/>
                        <a:ea typeface="Times New Roman"/>
                      </a:endParaRPr>
                    </a:p>
                  </a:txBody>
                  <a:tcPr marL="65923" marR="65923" marT="0" marB="0">
                    <a:solidFill>
                      <a:srgbClr val="E1EBCD"/>
                    </a:solidFill>
                  </a:tcPr>
                </a:tc>
                <a:tc>
                  <a:txBody>
                    <a:bodyPr/>
                    <a:lstStyle/>
                    <a:p>
                      <a:pPr algn="r">
                        <a:spcAft>
                          <a:spcPts val="0"/>
                        </a:spcAft>
                      </a:pPr>
                      <a:r>
                        <a:rPr lang="ru-RU" sz="900" dirty="0">
                          <a:solidFill>
                            <a:schemeClr val="tx1"/>
                          </a:solidFill>
                          <a:effectLst/>
                        </a:rPr>
                        <a:t>4851,3</a:t>
                      </a:r>
                      <a:endParaRPr lang="ru-RU" sz="900" dirty="0">
                        <a:solidFill>
                          <a:schemeClr val="tx1"/>
                        </a:solidFill>
                        <a:effectLst/>
                        <a:latin typeface="Times New Roman"/>
                        <a:ea typeface="Times New Roman"/>
                      </a:endParaRPr>
                    </a:p>
                  </a:txBody>
                  <a:tcPr marL="65923" marR="65923" marT="0" marB="0">
                    <a:solidFill>
                      <a:srgbClr val="E1EBCD"/>
                    </a:solidFill>
                  </a:tcPr>
                </a:tc>
              </a:tr>
              <a:tr h="285419">
                <a:tc>
                  <a:txBody>
                    <a:bodyPr/>
                    <a:lstStyle/>
                    <a:p>
                      <a:pPr>
                        <a:spcAft>
                          <a:spcPts val="0"/>
                        </a:spcAft>
                      </a:pPr>
                      <a:r>
                        <a:rPr lang="ru-RU" sz="900" dirty="0">
                          <a:solidFill>
                            <a:schemeClr val="tx1"/>
                          </a:solidFill>
                          <a:effectLst/>
                        </a:rPr>
                        <a:t>Ожидаемое исполнение за 2016 год (по факту исполнения за 9 месяцев </a:t>
                      </a:r>
                      <a:r>
                        <a:rPr lang="ru-RU" sz="900" dirty="0" smtClean="0">
                          <a:solidFill>
                            <a:schemeClr val="tx1"/>
                          </a:solidFill>
                          <a:effectLst/>
                        </a:rPr>
                        <a:t>)</a:t>
                      </a:r>
                      <a:endParaRPr lang="ru-RU" sz="900" dirty="0">
                        <a:solidFill>
                          <a:schemeClr val="tx1"/>
                        </a:solidFill>
                        <a:effectLst/>
                        <a:latin typeface="Times New Roman"/>
                        <a:ea typeface="Times New Roman"/>
                      </a:endParaRPr>
                    </a:p>
                  </a:txBody>
                  <a:tcPr marL="65923" marR="65923" marT="0" marB="0">
                    <a:solidFill>
                      <a:srgbClr val="E1EBCD"/>
                    </a:solidFill>
                  </a:tcPr>
                </a:tc>
                <a:tc>
                  <a:txBody>
                    <a:bodyPr/>
                    <a:lstStyle/>
                    <a:p>
                      <a:pPr algn="r">
                        <a:spcAft>
                          <a:spcPts val="0"/>
                        </a:spcAft>
                      </a:pPr>
                      <a:r>
                        <a:rPr lang="ru-RU" sz="900" dirty="0">
                          <a:solidFill>
                            <a:schemeClr val="tx1"/>
                          </a:solidFill>
                          <a:effectLst/>
                        </a:rPr>
                        <a:t>6764,0</a:t>
                      </a:r>
                      <a:endParaRPr lang="ru-RU" sz="900" dirty="0">
                        <a:solidFill>
                          <a:schemeClr val="tx1"/>
                        </a:solidFill>
                        <a:effectLst/>
                        <a:latin typeface="Times New Roman"/>
                        <a:ea typeface="Times New Roman"/>
                      </a:endParaRPr>
                    </a:p>
                  </a:txBody>
                  <a:tcPr marL="65923" marR="65923" marT="0" marB="0">
                    <a:solidFill>
                      <a:srgbClr val="E1EBCD"/>
                    </a:solidFill>
                  </a:tcPr>
                </a:tc>
              </a:tr>
              <a:tr h="236375">
                <a:tc>
                  <a:txBody>
                    <a:bodyPr/>
                    <a:lstStyle/>
                    <a:p>
                      <a:pPr>
                        <a:spcAft>
                          <a:spcPts val="0"/>
                        </a:spcAft>
                      </a:pPr>
                      <a:r>
                        <a:rPr lang="ru-RU" sz="900" dirty="0">
                          <a:solidFill>
                            <a:schemeClr val="tx1"/>
                          </a:solidFill>
                          <a:effectLst/>
                        </a:rPr>
                        <a:t>Индекс-дефлятор  объема платных услуг  на 2017 год</a:t>
                      </a:r>
                      <a:endParaRPr lang="ru-RU" sz="900" dirty="0">
                        <a:solidFill>
                          <a:schemeClr val="tx1"/>
                        </a:solidFill>
                        <a:effectLst/>
                        <a:latin typeface="Times New Roman"/>
                        <a:ea typeface="Times New Roman"/>
                      </a:endParaRPr>
                    </a:p>
                  </a:txBody>
                  <a:tcPr marL="65923" marR="65923" marT="0" marB="0">
                    <a:solidFill>
                      <a:srgbClr val="E1EBCD"/>
                    </a:solidFill>
                  </a:tcPr>
                </a:tc>
                <a:tc>
                  <a:txBody>
                    <a:bodyPr/>
                    <a:lstStyle/>
                    <a:p>
                      <a:pPr algn="r">
                        <a:spcAft>
                          <a:spcPts val="0"/>
                        </a:spcAft>
                      </a:pPr>
                      <a:r>
                        <a:rPr lang="ru-RU" sz="900" dirty="0">
                          <a:solidFill>
                            <a:schemeClr val="tx1"/>
                          </a:solidFill>
                          <a:effectLst/>
                        </a:rPr>
                        <a:t>105,2</a:t>
                      </a:r>
                      <a:endParaRPr lang="ru-RU" sz="900" dirty="0">
                        <a:solidFill>
                          <a:schemeClr val="tx1"/>
                        </a:solidFill>
                        <a:effectLst/>
                        <a:latin typeface="Times New Roman"/>
                        <a:ea typeface="Times New Roman"/>
                      </a:endParaRPr>
                    </a:p>
                  </a:txBody>
                  <a:tcPr marL="65923" marR="65923" marT="0" marB="0">
                    <a:solidFill>
                      <a:srgbClr val="E1EBCD"/>
                    </a:solidFill>
                  </a:tcPr>
                </a:tc>
              </a:tr>
              <a:tr h="354563">
                <a:tc>
                  <a:txBody>
                    <a:bodyPr/>
                    <a:lstStyle/>
                    <a:p>
                      <a:pPr>
                        <a:spcAft>
                          <a:spcPts val="0"/>
                        </a:spcAft>
                      </a:pPr>
                      <a:r>
                        <a:rPr lang="ru-RU" sz="900" dirty="0">
                          <a:solidFill>
                            <a:schemeClr val="tx1"/>
                          </a:solidFill>
                          <a:effectLst/>
                        </a:rPr>
                        <a:t>Прогноз поступления в бюджет на 2017 год</a:t>
                      </a:r>
                      <a:endParaRPr lang="ru-RU" sz="900" dirty="0">
                        <a:solidFill>
                          <a:schemeClr val="tx1"/>
                        </a:solidFill>
                        <a:effectLst/>
                        <a:latin typeface="Times New Roman"/>
                        <a:ea typeface="Times New Roman"/>
                      </a:endParaRPr>
                    </a:p>
                  </a:txBody>
                  <a:tcPr marL="65923" marR="65923" marT="0" marB="0">
                    <a:solidFill>
                      <a:srgbClr val="E1EBCD"/>
                    </a:solidFill>
                  </a:tcPr>
                </a:tc>
                <a:tc>
                  <a:txBody>
                    <a:bodyPr/>
                    <a:lstStyle/>
                    <a:p>
                      <a:pPr algn="r">
                        <a:spcAft>
                          <a:spcPts val="0"/>
                        </a:spcAft>
                      </a:pPr>
                      <a:r>
                        <a:rPr lang="ru-RU" sz="900" dirty="0">
                          <a:solidFill>
                            <a:schemeClr val="tx1"/>
                          </a:solidFill>
                          <a:effectLst/>
                        </a:rPr>
                        <a:t>           7115,7</a:t>
                      </a:r>
                      <a:endParaRPr lang="ru-RU" sz="900" dirty="0">
                        <a:solidFill>
                          <a:schemeClr val="tx1"/>
                        </a:solidFill>
                        <a:effectLst/>
                        <a:latin typeface="Times New Roman"/>
                        <a:ea typeface="Times New Roman"/>
                      </a:endParaRPr>
                    </a:p>
                  </a:txBody>
                  <a:tcPr marL="65923" marR="65923" marT="0" marB="0">
                    <a:solidFill>
                      <a:srgbClr val="E1EBCD"/>
                    </a:solidFill>
                  </a:tcPr>
                </a:tc>
              </a:tr>
            </a:tbl>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4104284120"/>
              </p:ext>
            </p:extLst>
          </p:nvPr>
        </p:nvGraphicFramePr>
        <p:xfrm>
          <a:off x="3995936" y="4653136"/>
          <a:ext cx="4824536" cy="1944215"/>
        </p:xfrm>
        <a:graphic>
          <a:graphicData uri="http://schemas.openxmlformats.org/drawingml/2006/chart">
            <c:chart xmlns:c="http://schemas.openxmlformats.org/drawingml/2006/chart" xmlns:r="http://schemas.openxmlformats.org/officeDocument/2006/relationships" r:id="rId3"/>
          </a:graphicData>
        </a:graphic>
      </p:graphicFrame>
      <p:sp>
        <p:nvSpPr>
          <p:cNvPr id="10" name="Заголовок 1"/>
          <p:cNvSpPr txBox="1">
            <a:spLocks/>
          </p:cNvSpPr>
          <p:nvPr/>
        </p:nvSpPr>
        <p:spPr>
          <a:xfrm>
            <a:off x="467544" y="3861048"/>
            <a:ext cx="8352928"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b="1" dirty="0" smtClean="0">
              <a:solidFill>
                <a:schemeClr val="tx2">
                  <a:lumMod val="50000"/>
                </a:schemeClr>
              </a:solidFill>
              <a:effectLst>
                <a:outerShdw blurRad="38100" dist="38100" dir="2700000" algn="tl">
                  <a:srgbClr val="000000">
                    <a:alpha val="43137"/>
                  </a:srgbClr>
                </a:outerShdw>
              </a:effectLst>
              <a:cs typeface="Tahoma" pitchFamily="34" charset="0"/>
            </a:endParaRPr>
          </a:p>
          <a:p>
            <a:r>
              <a:rPr lang="ru-RU" sz="2800" b="1" dirty="0" smtClean="0">
                <a:solidFill>
                  <a:schemeClr val="tx2">
                    <a:lumMod val="50000"/>
                  </a:schemeClr>
                </a:solidFill>
                <a:effectLst>
                  <a:outerShdw blurRad="38100" dist="38100" dir="2700000" algn="tl">
                    <a:srgbClr val="000000">
                      <a:alpha val="43137"/>
                    </a:srgbClr>
                  </a:outerShdw>
                </a:effectLst>
                <a:cs typeface="Tahoma" pitchFamily="34" charset="0"/>
              </a:rPr>
              <a:t>Прогноз единого </a:t>
            </a:r>
            <a:r>
              <a:rPr lang="ru-RU" sz="2800" b="1" dirty="0">
                <a:solidFill>
                  <a:schemeClr val="tx2">
                    <a:lumMod val="50000"/>
                  </a:schemeClr>
                </a:solidFill>
                <a:effectLst>
                  <a:outerShdw blurRad="38100" dist="38100" dir="2700000" algn="tl">
                    <a:srgbClr val="000000">
                      <a:alpha val="43137"/>
                    </a:srgbClr>
                  </a:outerShdw>
                </a:effectLst>
                <a:cs typeface="Tahoma" pitchFamily="34" charset="0"/>
              </a:rPr>
              <a:t>сельскохозяйственного налога </a:t>
            </a:r>
          </a:p>
          <a:p>
            <a:endParaRPr lang="ru-RU" sz="2800" dirty="0">
              <a:solidFill>
                <a:schemeClr val="tx2">
                  <a:lumMod val="50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148706701"/>
              </p:ext>
            </p:extLst>
          </p:nvPr>
        </p:nvGraphicFramePr>
        <p:xfrm>
          <a:off x="467544" y="4941166"/>
          <a:ext cx="3331894" cy="1291771"/>
        </p:xfrm>
        <a:graphic>
          <a:graphicData uri="http://schemas.openxmlformats.org/drawingml/2006/table">
            <a:tbl>
              <a:tblPr firstRow="1" firstCol="1" lastRow="1" lastCol="1" bandRow="1" bandCol="1">
                <a:effectLst>
                  <a:innerShdw blurRad="114300">
                    <a:prstClr val="black"/>
                  </a:innerShdw>
                </a:effectLst>
                <a:tableStyleId>{5C22544A-7EE6-4342-B048-85BDC9FD1C3A}</a:tableStyleId>
              </a:tblPr>
              <a:tblGrid>
                <a:gridCol w="2635211"/>
                <a:gridCol w="696683"/>
              </a:tblGrid>
              <a:tr h="199454">
                <a:tc>
                  <a:txBody>
                    <a:bodyPr/>
                    <a:lstStyle/>
                    <a:p>
                      <a:pPr algn="just">
                        <a:spcAft>
                          <a:spcPts val="0"/>
                        </a:spcAft>
                      </a:pPr>
                      <a:r>
                        <a:rPr lang="ru-RU" sz="900" dirty="0">
                          <a:solidFill>
                            <a:schemeClr val="tx1"/>
                          </a:solidFill>
                          <a:effectLst/>
                        </a:rPr>
                        <a:t>Налоговая база </a:t>
                      </a:r>
                      <a:endParaRPr lang="ru-RU" sz="900" dirty="0">
                        <a:solidFill>
                          <a:schemeClr val="tx1"/>
                        </a:solidFill>
                        <a:effectLst/>
                        <a:latin typeface="Times New Roman"/>
                        <a:ea typeface="Times New Roman"/>
                      </a:endParaRPr>
                    </a:p>
                  </a:txBody>
                  <a:tcPr marL="68580" marR="68580" marT="0" marB="0">
                    <a:solidFill>
                      <a:srgbClr val="E1EBCD"/>
                    </a:solidFill>
                  </a:tcPr>
                </a:tc>
                <a:tc>
                  <a:txBody>
                    <a:bodyPr/>
                    <a:lstStyle/>
                    <a:p>
                      <a:pPr algn="r">
                        <a:spcAft>
                          <a:spcPts val="0"/>
                        </a:spcAft>
                      </a:pPr>
                      <a:r>
                        <a:rPr lang="ru-RU" sz="900" dirty="0">
                          <a:solidFill>
                            <a:schemeClr val="tx1"/>
                          </a:solidFill>
                          <a:effectLst/>
                        </a:rPr>
                        <a:t>9966</a:t>
                      </a:r>
                      <a:endParaRPr lang="ru-RU" sz="900" dirty="0">
                        <a:solidFill>
                          <a:schemeClr val="tx1"/>
                        </a:solidFill>
                        <a:effectLst/>
                        <a:latin typeface="Times New Roman"/>
                        <a:ea typeface="Times New Roman"/>
                      </a:endParaRPr>
                    </a:p>
                  </a:txBody>
                  <a:tcPr marL="68580" marR="68580" marT="0" marB="0">
                    <a:solidFill>
                      <a:srgbClr val="E1EBCD"/>
                    </a:solidFill>
                  </a:tcPr>
                </a:tc>
              </a:tr>
              <a:tr h="258448">
                <a:tc>
                  <a:txBody>
                    <a:bodyPr/>
                    <a:lstStyle/>
                    <a:p>
                      <a:pPr algn="just">
                        <a:spcAft>
                          <a:spcPts val="0"/>
                        </a:spcAft>
                      </a:pPr>
                      <a:r>
                        <a:rPr lang="ru-RU" sz="900" dirty="0">
                          <a:solidFill>
                            <a:schemeClr val="tx1"/>
                          </a:solidFill>
                          <a:effectLst/>
                        </a:rPr>
                        <a:t>Налоговая ставка (%)</a:t>
                      </a:r>
                      <a:endParaRPr lang="ru-RU" sz="900" dirty="0">
                        <a:solidFill>
                          <a:schemeClr val="tx1"/>
                        </a:solidFill>
                        <a:effectLst/>
                        <a:latin typeface="Times New Roman"/>
                        <a:ea typeface="Times New Roman"/>
                      </a:endParaRPr>
                    </a:p>
                  </a:txBody>
                  <a:tcPr marL="68580" marR="68580" marT="0" marB="0">
                    <a:solidFill>
                      <a:srgbClr val="E1EBCD"/>
                    </a:solidFill>
                  </a:tcPr>
                </a:tc>
                <a:tc>
                  <a:txBody>
                    <a:bodyPr/>
                    <a:lstStyle/>
                    <a:p>
                      <a:pPr algn="r">
                        <a:spcAft>
                          <a:spcPts val="0"/>
                        </a:spcAft>
                      </a:pPr>
                      <a:r>
                        <a:rPr lang="ru-RU" sz="900">
                          <a:solidFill>
                            <a:schemeClr val="tx1"/>
                          </a:solidFill>
                          <a:effectLst/>
                        </a:rPr>
                        <a:t>6</a:t>
                      </a:r>
                      <a:endParaRPr lang="ru-RU" sz="900">
                        <a:solidFill>
                          <a:schemeClr val="tx1"/>
                        </a:solidFill>
                        <a:effectLst/>
                        <a:latin typeface="Times New Roman"/>
                        <a:ea typeface="Times New Roman"/>
                      </a:endParaRPr>
                    </a:p>
                  </a:txBody>
                  <a:tcPr marL="68580" marR="68580" marT="0" marB="0">
                    <a:solidFill>
                      <a:srgbClr val="E1EBCD"/>
                    </a:solidFill>
                  </a:tcPr>
                </a:tc>
              </a:tr>
              <a:tr h="215842">
                <a:tc>
                  <a:txBody>
                    <a:bodyPr/>
                    <a:lstStyle/>
                    <a:p>
                      <a:pPr algn="just">
                        <a:spcAft>
                          <a:spcPts val="0"/>
                        </a:spcAft>
                      </a:pPr>
                      <a:r>
                        <a:rPr lang="ru-RU" sz="900" dirty="0">
                          <a:solidFill>
                            <a:schemeClr val="tx1"/>
                          </a:solidFill>
                          <a:effectLst/>
                        </a:rPr>
                        <a:t>Расчетная сумма налога </a:t>
                      </a:r>
                      <a:endParaRPr lang="ru-RU" sz="900" dirty="0">
                        <a:solidFill>
                          <a:schemeClr val="tx1"/>
                        </a:solidFill>
                        <a:effectLst/>
                        <a:latin typeface="Times New Roman"/>
                        <a:ea typeface="Times New Roman"/>
                      </a:endParaRPr>
                    </a:p>
                  </a:txBody>
                  <a:tcPr marL="68580" marR="68580" marT="0" marB="0">
                    <a:solidFill>
                      <a:srgbClr val="E1EBCD"/>
                    </a:solidFill>
                  </a:tcPr>
                </a:tc>
                <a:tc>
                  <a:txBody>
                    <a:bodyPr/>
                    <a:lstStyle/>
                    <a:p>
                      <a:pPr algn="r">
                        <a:spcAft>
                          <a:spcPts val="0"/>
                        </a:spcAft>
                      </a:pPr>
                      <a:r>
                        <a:rPr lang="ru-RU" sz="900">
                          <a:solidFill>
                            <a:schemeClr val="tx1"/>
                          </a:solidFill>
                          <a:effectLst/>
                        </a:rPr>
                        <a:t>598,0</a:t>
                      </a:r>
                      <a:endParaRPr lang="ru-RU" sz="900">
                        <a:solidFill>
                          <a:schemeClr val="tx1"/>
                        </a:solidFill>
                        <a:effectLst/>
                        <a:latin typeface="Times New Roman"/>
                        <a:ea typeface="Times New Roman"/>
                      </a:endParaRPr>
                    </a:p>
                  </a:txBody>
                  <a:tcPr marL="68580" marR="68580" marT="0" marB="0">
                    <a:solidFill>
                      <a:srgbClr val="E1EBCD"/>
                    </a:solidFill>
                  </a:tcPr>
                </a:tc>
              </a:tr>
              <a:tr h="229887">
                <a:tc>
                  <a:txBody>
                    <a:bodyPr/>
                    <a:lstStyle/>
                    <a:p>
                      <a:pPr>
                        <a:spcAft>
                          <a:spcPts val="0"/>
                        </a:spcAft>
                      </a:pPr>
                      <a:r>
                        <a:rPr lang="ru-RU" sz="900" dirty="0">
                          <a:solidFill>
                            <a:schemeClr val="tx1"/>
                          </a:solidFill>
                          <a:effectLst/>
                        </a:rPr>
                        <a:t>Норматив отчисления налога (%)</a:t>
                      </a:r>
                      <a:endParaRPr lang="ru-RU" sz="900" dirty="0">
                        <a:solidFill>
                          <a:schemeClr val="tx1"/>
                        </a:solidFill>
                        <a:effectLst/>
                        <a:latin typeface="Times New Roman"/>
                        <a:ea typeface="Times New Roman"/>
                      </a:endParaRPr>
                    </a:p>
                  </a:txBody>
                  <a:tcPr marL="68580" marR="68580" marT="0" marB="0">
                    <a:solidFill>
                      <a:srgbClr val="E1EBCD"/>
                    </a:solidFill>
                  </a:tcPr>
                </a:tc>
                <a:tc>
                  <a:txBody>
                    <a:bodyPr/>
                    <a:lstStyle/>
                    <a:p>
                      <a:pPr algn="r">
                        <a:spcAft>
                          <a:spcPts val="0"/>
                        </a:spcAft>
                      </a:pPr>
                      <a:r>
                        <a:rPr lang="ru-RU" sz="900">
                          <a:solidFill>
                            <a:schemeClr val="tx1"/>
                          </a:solidFill>
                          <a:effectLst/>
                        </a:rPr>
                        <a:t>50%</a:t>
                      </a:r>
                      <a:endParaRPr lang="ru-RU" sz="900">
                        <a:solidFill>
                          <a:schemeClr val="tx1"/>
                        </a:solidFill>
                        <a:effectLst/>
                        <a:latin typeface="Times New Roman"/>
                        <a:ea typeface="Times New Roman"/>
                      </a:endParaRPr>
                    </a:p>
                  </a:txBody>
                  <a:tcPr marL="68580" marR="68580" marT="0" marB="0">
                    <a:solidFill>
                      <a:srgbClr val="E1EBCD"/>
                    </a:solidFill>
                  </a:tcPr>
                </a:tc>
              </a:tr>
              <a:tr h="208350">
                <a:tc>
                  <a:txBody>
                    <a:bodyPr/>
                    <a:lstStyle/>
                    <a:p>
                      <a:pPr>
                        <a:spcAft>
                          <a:spcPts val="0"/>
                        </a:spcAft>
                      </a:pPr>
                      <a:r>
                        <a:rPr lang="ru-RU" sz="900" dirty="0">
                          <a:solidFill>
                            <a:schemeClr val="tx1"/>
                          </a:solidFill>
                          <a:effectLst/>
                        </a:rPr>
                        <a:t>Сумма налога на 2017 год</a:t>
                      </a:r>
                      <a:endParaRPr lang="ru-RU" sz="900" dirty="0">
                        <a:solidFill>
                          <a:schemeClr val="tx1"/>
                        </a:solidFill>
                        <a:effectLst/>
                        <a:latin typeface="Times New Roman"/>
                        <a:ea typeface="Times New Roman"/>
                      </a:endParaRPr>
                    </a:p>
                  </a:txBody>
                  <a:tcPr marL="68580" marR="68580" marT="0" marB="0">
                    <a:solidFill>
                      <a:srgbClr val="E1EBCD"/>
                    </a:solidFill>
                  </a:tcPr>
                </a:tc>
                <a:tc>
                  <a:txBody>
                    <a:bodyPr/>
                    <a:lstStyle/>
                    <a:p>
                      <a:pPr algn="r">
                        <a:spcAft>
                          <a:spcPts val="0"/>
                        </a:spcAft>
                      </a:pPr>
                      <a:r>
                        <a:rPr lang="ru-RU" sz="900">
                          <a:solidFill>
                            <a:schemeClr val="tx1"/>
                          </a:solidFill>
                          <a:effectLst/>
                        </a:rPr>
                        <a:t>         299,0</a:t>
                      </a:r>
                      <a:endParaRPr lang="ru-RU" sz="900">
                        <a:solidFill>
                          <a:schemeClr val="tx1"/>
                        </a:solidFill>
                        <a:effectLst/>
                        <a:latin typeface="Times New Roman"/>
                        <a:ea typeface="Times New Roman"/>
                      </a:endParaRPr>
                    </a:p>
                  </a:txBody>
                  <a:tcPr marL="68580" marR="68580" marT="0" marB="0">
                    <a:solidFill>
                      <a:srgbClr val="E1EBCD"/>
                    </a:solidFill>
                  </a:tcPr>
                </a:tc>
              </a:tr>
              <a:tr h="179790">
                <a:tc>
                  <a:txBody>
                    <a:bodyPr/>
                    <a:lstStyle/>
                    <a:p>
                      <a:pPr>
                        <a:spcAft>
                          <a:spcPts val="0"/>
                        </a:spcAft>
                      </a:pPr>
                      <a:r>
                        <a:rPr lang="ru-RU" sz="900" dirty="0">
                          <a:solidFill>
                            <a:schemeClr val="tx1"/>
                          </a:solidFill>
                          <a:effectLst/>
                        </a:rPr>
                        <a:t>Прогнозная сумма налога на 2017год </a:t>
                      </a:r>
                      <a:endParaRPr lang="ru-RU" sz="900" dirty="0">
                        <a:solidFill>
                          <a:schemeClr val="tx1"/>
                        </a:solidFill>
                        <a:effectLst/>
                        <a:latin typeface="Times New Roman"/>
                        <a:ea typeface="Times New Roman"/>
                      </a:endParaRPr>
                    </a:p>
                  </a:txBody>
                  <a:tcPr marL="68580" marR="68580" marT="0" marB="0">
                    <a:solidFill>
                      <a:srgbClr val="E1EBCD"/>
                    </a:solidFill>
                  </a:tcPr>
                </a:tc>
                <a:tc>
                  <a:txBody>
                    <a:bodyPr/>
                    <a:lstStyle/>
                    <a:p>
                      <a:pPr algn="r">
                        <a:spcAft>
                          <a:spcPts val="0"/>
                        </a:spcAft>
                      </a:pPr>
                      <a:r>
                        <a:rPr lang="ru-RU" sz="900" dirty="0">
                          <a:solidFill>
                            <a:schemeClr val="tx1"/>
                          </a:solidFill>
                          <a:effectLst/>
                        </a:rPr>
                        <a:t>        299,0</a:t>
                      </a:r>
                      <a:endParaRPr lang="ru-RU" sz="900" dirty="0">
                        <a:solidFill>
                          <a:schemeClr val="tx1"/>
                        </a:solidFill>
                        <a:effectLst/>
                        <a:latin typeface="Times New Roman"/>
                        <a:ea typeface="Times New Roman"/>
                      </a:endParaRPr>
                    </a:p>
                  </a:txBody>
                  <a:tcPr marL="68580" marR="68580" marT="0" marB="0">
                    <a:solidFill>
                      <a:srgbClr val="E1EBCD"/>
                    </a:solidFill>
                  </a:tcPr>
                </a:tc>
              </a:tr>
            </a:tbl>
          </a:graphicData>
        </a:graphic>
      </p:graphicFrame>
    </p:spTree>
    <p:extLst>
      <p:ext uri="{BB962C8B-B14F-4D97-AF65-F5344CB8AC3E}">
        <p14:creationId xmlns:p14="http://schemas.microsoft.com/office/powerpoint/2010/main" val="264699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Диаграмма 5"/>
          <p:cNvGraphicFramePr>
            <a:graphicFrameLocks noGrp="1"/>
          </p:cNvGraphicFramePr>
          <p:nvPr>
            <p:ph type="chart" idx="1"/>
            <p:extLst>
              <p:ext uri="{D42A27DB-BD31-4B8C-83A1-F6EECF244321}">
                <p14:modId xmlns:p14="http://schemas.microsoft.com/office/powerpoint/2010/main" val="3671323878"/>
              </p:ext>
            </p:extLst>
          </p:nvPr>
        </p:nvGraphicFramePr>
        <p:xfrm>
          <a:off x="3851920" y="1052736"/>
          <a:ext cx="4824536" cy="19442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Объект 4"/>
          <p:cNvGraphicFramePr>
            <a:graphicFrameLocks/>
          </p:cNvGraphicFramePr>
          <p:nvPr>
            <p:extLst>
              <p:ext uri="{D42A27DB-BD31-4B8C-83A1-F6EECF244321}">
                <p14:modId xmlns:p14="http://schemas.microsoft.com/office/powerpoint/2010/main" val="4237929782"/>
              </p:ext>
            </p:extLst>
          </p:nvPr>
        </p:nvGraphicFramePr>
        <p:xfrm>
          <a:off x="467544" y="1196752"/>
          <a:ext cx="3168352" cy="1489059"/>
        </p:xfrm>
        <a:graphic>
          <a:graphicData uri="http://schemas.openxmlformats.org/drawingml/2006/table">
            <a:tbl>
              <a:tblPr firstRow="1" firstCol="1" lastRow="1" lastCol="1" bandRow="1" bandCol="1">
                <a:effectLst>
                  <a:innerShdw blurRad="114300">
                    <a:prstClr val="black"/>
                  </a:innerShdw>
                </a:effectLst>
                <a:tableStyleId>{5C22544A-7EE6-4342-B048-85BDC9FD1C3A}</a:tableStyleId>
              </a:tblPr>
              <a:tblGrid>
                <a:gridCol w="2592288"/>
                <a:gridCol w="576064"/>
              </a:tblGrid>
              <a:tr h="236375">
                <a:tc>
                  <a:txBody>
                    <a:bodyPr/>
                    <a:lstStyle/>
                    <a:p>
                      <a:pPr algn="just">
                        <a:spcAft>
                          <a:spcPts val="0"/>
                        </a:spcAft>
                      </a:pPr>
                      <a:r>
                        <a:rPr lang="ru-RU" sz="900" dirty="0">
                          <a:solidFill>
                            <a:schemeClr val="tx1"/>
                          </a:solidFill>
                          <a:effectLst/>
                        </a:rPr>
                        <a:t>Фактическое исполнение за 9 мес. 2015 года</a:t>
                      </a:r>
                      <a:endParaRPr lang="ru-RU" sz="900" dirty="0">
                        <a:solidFill>
                          <a:schemeClr val="tx1"/>
                        </a:solidFill>
                        <a:effectLst/>
                        <a:latin typeface="Times New Roman"/>
                        <a:ea typeface="Times New Roman"/>
                      </a:endParaRPr>
                    </a:p>
                  </a:txBody>
                  <a:tcPr marL="65923" marR="65923" marT="0" marB="0">
                    <a:solidFill>
                      <a:schemeClr val="accent3">
                        <a:lumMod val="20000"/>
                        <a:lumOff val="80000"/>
                      </a:schemeClr>
                    </a:solidFill>
                  </a:tcPr>
                </a:tc>
                <a:tc>
                  <a:txBody>
                    <a:bodyPr/>
                    <a:lstStyle/>
                    <a:p>
                      <a:pPr algn="r">
                        <a:spcAft>
                          <a:spcPts val="0"/>
                        </a:spcAft>
                      </a:pPr>
                      <a:r>
                        <a:rPr lang="ru-RU" sz="900" dirty="0" smtClean="0">
                          <a:solidFill>
                            <a:schemeClr val="tx1"/>
                          </a:solidFill>
                          <a:effectLst/>
                        </a:rPr>
                        <a:t>0</a:t>
                      </a:r>
                      <a:endParaRPr lang="ru-RU" sz="900" dirty="0">
                        <a:solidFill>
                          <a:schemeClr val="tx1"/>
                        </a:solidFill>
                        <a:effectLst/>
                        <a:latin typeface="Times New Roman"/>
                        <a:ea typeface="Times New Roman"/>
                      </a:endParaRPr>
                    </a:p>
                  </a:txBody>
                  <a:tcPr marL="65923" marR="65923" marT="0" marB="0">
                    <a:solidFill>
                      <a:schemeClr val="accent3">
                        <a:lumMod val="20000"/>
                        <a:lumOff val="80000"/>
                      </a:schemeClr>
                    </a:solidFill>
                  </a:tcPr>
                </a:tc>
              </a:tr>
              <a:tr h="195673">
                <a:tc>
                  <a:txBody>
                    <a:bodyPr/>
                    <a:lstStyle/>
                    <a:p>
                      <a:pPr algn="just">
                        <a:spcAft>
                          <a:spcPts val="0"/>
                        </a:spcAft>
                      </a:pPr>
                      <a:r>
                        <a:rPr lang="ru-RU" sz="900" dirty="0">
                          <a:solidFill>
                            <a:schemeClr val="tx1"/>
                          </a:solidFill>
                          <a:effectLst/>
                        </a:rPr>
                        <a:t>Фактически поступило в бюджет в 2015 году</a:t>
                      </a:r>
                      <a:endParaRPr lang="ru-RU" sz="900" dirty="0">
                        <a:solidFill>
                          <a:schemeClr val="tx1"/>
                        </a:solidFill>
                        <a:effectLst/>
                        <a:latin typeface="Times New Roman"/>
                        <a:ea typeface="Times New Roman"/>
                      </a:endParaRPr>
                    </a:p>
                  </a:txBody>
                  <a:tcPr marL="65923" marR="65923" marT="0" marB="0">
                    <a:solidFill>
                      <a:schemeClr val="accent3">
                        <a:lumMod val="20000"/>
                        <a:lumOff val="80000"/>
                      </a:schemeClr>
                    </a:solidFill>
                  </a:tcPr>
                </a:tc>
                <a:tc>
                  <a:txBody>
                    <a:bodyPr/>
                    <a:lstStyle/>
                    <a:p>
                      <a:pPr algn="r">
                        <a:spcAft>
                          <a:spcPts val="0"/>
                        </a:spcAft>
                      </a:pPr>
                      <a:r>
                        <a:rPr lang="ru-RU" sz="900" dirty="0" smtClean="0">
                          <a:solidFill>
                            <a:schemeClr val="tx1"/>
                          </a:solidFill>
                          <a:effectLst/>
                        </a:rPr>
                        <a:t>0</a:t>
                      </a:r>
                      <a:endParaRPr lang="ru-RU" sz="900" dirty="0">
                        <a:solidFill>
                          <a:schemeClr val="tx1"/>
                        </a:solidFill>
                        <a:effectLst/>
                        <a:latin typeface="Times New Roman"/>
                        <a:ea typeface="Times New Roman"/>
                      </a:endParaRPr>
                    </a:p>
                  </a:txBody>
                  <a:tcPr marL="65923" marR="65923" marT="0" marB="0">
                    <a:solidFill>
                      <a:schemeClr val="accent3">
                        <a:lumMod val="20000"/>
                        <a:lumOff val="80000"/>
                      </a:schemeClr>
                    </a:solidFill>
                  </a:tcPr>
                </a:tc>
              </a:tr>
              <a:tr h="142709">
                <a:tc>
                  <a:txBody>
                    <a:bodyPr/>
                    <a:lstStyle/>
                    <a:p>
                      <a:pPr>
                        <a:spcAft>
                          <a:spcPts val="0"/>
                        </a:spcAft>
                      </a:pPr>
                      <a:r>
                        <a:rPr lang="ru-RU" sz="900" dirty="0">
                          <a:solidFill>
                            <a:schemeClr val="tx1"/>
                          </a:solidFill>
                          <a:effectLst/>
                        </a:rPr>
                        <a:t>Удельный вес 9 месяцев 2015 года к году</a:t>
                      </a:r>
                      <a:endParaRPr lang="ru-RU" sz="900" dirty="0">
                        <a:solidFill>
                          <a:schemeClr val="tx1"/>
                        </a:solidFill>
                        <a:effectLst/>
                        <a:latin typeface="Times New Roman"/>
                        <a:ea typeface="Times New Roman"/>
                      </a:endParaRPr>
                    </a:p>
                  </a:txBody>
                  <a:tcPr marL="65923" marR="65923" marT="0" marB="0">
                    <a:solidFill>
                      <a:schemeClr val="accent3">
                        <a:lumMod val="20000"/>
                        <a:lumOff val="80000"/>
                      </a:schemeClr>
                    </a:solidFill>
                  </a:tcPr>
                </a:tc>
                <a:tc>
                  <a:txBody>
                    <a:bodyPr/>
                    <a:lstStyle/>
                    <a:p>
                      <a:pPr algn="r">
                        <a:spcAft>
                          <a:spcPts val="0"/>
                        </a:spcAft>
                      </a:pPr>
                      <a:r>
                        <a:rPr lang="ru-RU" sz="900" dirty="0" smtClean="0">
                          <a:solidFill>
                            <a:schemeClr val="tx1"/>
                          </a:solidFill>
                          <a:effectLst/>
                        </a:rPr>
                        <a:t>0</a:t>
                      </a:r>
                      <a:endParaRPr lang="ru-RU" sz="900" dirty="0">
                        <a:solidFill>
                          <a:schemeClr val="tx1"/>
                        </a:solidFill>
                        <a:effectLst/>
                        <a:latin typeface="Times New Roman"/>
                        <a:ea typeface="Times New Roman"/>
                      </a:endParaRPr>
                    </a:p>
                  </a:txBody>
                  <a:tcPr marL="65923" marR="65923" marT="0" marB="0">
                    <a:solidFill>
                      <a:schemeClr val="accent3">
                        <a:lumMod val="20000"/>
                        <a:lumOff val="80000"/>
                      </a:schemeClr>
                    </a:solidFill>
                  </a:tcPr>
                </a:tc>
              </a:tr>
              <a:tr h="236375">
                <a:tc>
                  <a:txBody>
                    <a:bodyPr/>
                    <a:lstStyle/>
                    <a:p>
                      <a:pPr algn="just">
                        <a:spcAft>
                          <a:spcPts val="0"/>
                        </a:spcAft>
                      </a:pPr>
                      <a:r>
                        <a:rPr lang="ru-RU" sz="900" dirty="0">
                          <a:solidFill>
                            <a:schemeClr val="tx1"/>
                          </a:solidFill>
                          <a:effectLst/>
                        </a:rPr>
                        <a:t>Фактическое поступление за 9 месяцев 2016 года</a:t>
                      </a:r>
                      <a:endParaRPr lang="ru-RU" sz="900" dirty="0">
                        <a:solidFill>
                          <a:schemeClr val="tx1"/>
                        </a:solidFill>
                        <a:effectLst/>
                        <a:latin typeface="Times New Roman"/>
                        <a:ea typeface="Times New Roman"/>
                      </a:endParaRPr>
                    </a:p>
                  </a:txBody>
                  <a:tcPr marL="65923" marR="65923" marT="0" marB="0">
                    <a:solidFill>
                      <a:schemeClr val="accent3">
                        <a:lumMod val="20000"/>
                        <a:lumOff val="80000"/>
                      </a:schemeClr>
                    </a:solidFill>
                  </a:tcPr>
                </a:tc>
                <a:tc>
                  <a:txBody>
                    <a:bodyPr/>
                    <a:lstStyle/>
                    <a:p>
                      <a:pPr algn="r">
                        <a:spcAft>
                          <a:spcPts val="0"/>
                        </a:spcAft>
                      </a:pPr>
                      <a:r>
                        <a:rPr lang="ru-RU" sz="900" dirty="0" smtClean="0">
                          <a:solidFill>
                            <a:schemeClr val="tx1"/>
                          </a:solidFill>
                          <a:effectLst/>
                        </a:rPr>
                        <a:t>14208,4</a:t>
                      </a:r>
                      <a:endParaRPr lang="ru-RU" sz="900" dirty="0">
                        <a:solidFill>
                          <a:schemeClr val="tx1"/>
                        </a:solidFill>
                        <a:effectLst/>
                      </a:endParaRPr>
                    </a:p>
                  </a:txBody>
                  <a:tcPr marL="65923" marR="65923" marT="0" marB="0">
                    <a:solidFill>
                      <a:schemeClr val="accent3">
                        <a:lumMod val="20000"/>
                        <a:lumOff val="80000"/>
                      </a:schemeClr>
                    </a:solidFill>
                  </a:tcPr>
                </a:tc>
              </a:tr>
              <a:tr h="285419">
                <a:tc>
                  <a:txBody>
                    <a:bodyPr/>
                    <a:lstStyle/>
                    <a:p>
                      <a:pPr>
                        <a:spcAft>
                          <a:spcPts val="0"/>
                        </a:spcAft>
                      </a:pPr>
                      <a:r>
                        <a:rPr lang="ru-RU" sz="900" dirty="0">
                          <a:solidFill>
                            <a:schemeClr val="tx1"/>
                          </a:solidFill>
                          <a:effectLst/>
                        </a:rPr>
                        <a:t>Ожидаемое исполнение за 2016 год (по факту исполнения за 9 месяцев </a:t>
                      </a:r>
                      <a:r>
                        <a:rPr lang="ru-RU" sz="900" dirty="0" smtClean="0">
                          <a:solidFill>
                            <a:schemeClr val="tx1"/>
                          </a:solidFill>
                          <a:effectLst/>
                        </a:rPr>
                        <a:t>)</a:t>
                      </a:r>
                      <a:endParaRPr lang="ru-RU" sz="900" dirty="0">
                        <a:solidFill>
                          <a:schemeClr val="tx1"/>
                        </a:solidFill>
                        <a:effectLst/>
                        <a:latin typeface="Times New Roman"/>
                        <a:ea typeface="Times New Roman"/>
                      </a:endParaRPr>
                    </a:p>
                  </a:txBody>
                  <a:tcPr marL="65923" marR="65923" marT="0" marB="0">
                    <a:solidFill>
                      <a:schemeClr val="accent3">
                        <a:lumMod val="20000"/>
                        <a:lumOff val="80000"/>
                      </a:schemeClr>
                    </a:solidFill>
                  </a:tcPr>
                </a:tc>
                <a:tc>
                  <a:txBody>
                    <a:bodyPr/>
                    <a:lstStyle/>
                    <a:p>
                      <a:pPr algn="r">
                        <a:spcAft>
                          <a:spcPts val="0"/>
                        </a:spcAft>
                      </a:pPr>
                      <a:r>
                        <a:rPr lang="ru-RU" sz="900" dirty="0" smtClean="0">
                          <a:solidFill>
                            <a:schemeClr val="tx1"/>
                          </a:solidFill>
                          <a:effectLst/>
                        </a:rPr>
                        <a:t>17553,9</a:t>
                      </a:r>
                      <a:endParaRPr lang="ru-RU" sz="900" dirty="0">
                        <a:solidFill>
                          <a:schemeClr val="tx1"/>
                        </a:solidFill>
                        <a:effectLst/>
                        <a:latin typeface="Times New Roman"/>
                        <a:ea typeface="Times New Roman"/>
                      </a:endParaRPr>
                    </a:p>
                  </a:txBody>
                  <a:tcPr marL="65923" marR="65923" marT="0" marB="0">
                    <a:solidFill>
                      <a:schemeClr val="accent3">
                        <a:lumMod val="20000"/>
                        <a:lumOff val="80000"/>
                      </a:schemeClr>
                    </a:solidFill>
                  </a:tcPr>
                </a:tc>
              </a:tr>
              <a:tr h="354563">
                <a:tc>
                  <a:txBody>
                    <a:bodyPr/>
                    <a:lstStyle/>
                    <a:p>
                      <a:pPr>
                        <a:spcAft>
                          <a:spcPts val="0"/>
                        </a:spcAft>
                      </a:pPr>
                      <a:r>
                        <a:rPr lang="ru-RU" sz="900" dirty="0">
                          <a:solidFill>
                            <a:schemeClr val="tx1"/>
                          </a:solidFill>
                          <a:effectLst/>
                        </a:rPr>
                        <a:t>Прогноз поступления в бюджет на 2017 год</a:t>
                      </a:r>
                      <a:endParaRPr lang="ru-RU" sz="900" dirty="0">
                        <a:solidFill>
                          <a:schemeClr val="tx1"/>
                        </a:solidFill>
                        <a:effectLst/>
                        <a:latin typeface="Times New Roman"/>
                        <a:ea typeface="Times New Roman"/>
                      </a:endParaRPr>
                    </a:p>
                  </a:txBody>
                  <a:tcPr marL="65923" marR="65923" marT="0" marB="0">
                    <a:solidFill>
                      <a:schemeClr val="accent3">
                        <a:lumMod val="20000"/>
                        <a:lumOff val="80000"/>
                      </a:schemeClr>
                    </a:solidFill>
                  </a:tcPr>
                </a:tc>
                <a:tc>
                  <a:txBody>
                    <a:bodyPr/>
                    <a:lstStyle/>
                    <a:p>
                      <a:pPr algn="r">
                        <a:spcAft>
                          <a:spcPts val="0"/>
                        </a:spcAft>
                      </a:pPr>
                      <a:r>
                        <a:rPr lang="ru-RU" sz="900" dirty="0" smtClean="0">
                          <a:solidFill>
                            <a:schemeClr val="tx1"/>
                          </a:solidFill>
                          <a:effectLst/>
                          <a:latin typeface="Times New Roman"/>
                          <a:ea typeface="Times New Roman"/>
                        </a:rPr>
                        <a:t>6832</a:t>
                      </a:r>
                      <a:endParaRPr lang="ru-RU" sz="900" dirty="0">
                        <a:solidFill>
                          <a:schemeClr val="tx1"/>
                        </a:solidFill>
                        <a:effectLst/>
                        <a:latin typeface="Times New Roman"/>
                        <a:ea typeface="Times New Roman"/>
                      </a:endParaRPr>
                    </a:p>
                  </a:txBody>
                  <a:tcPr marL="65923" marR="65923" marT="0" marB="0">
                    <a:solidFill>
                      <a:schemeClr val="accent3">
                        <a:lumMod val="20000"/>
                        <a:lumOff val="80000"/>
                      </a:schemeClr>
                    </a:solidFill>
                  </a:tcPr>
                </a:tc>
              </a:tr>
            </a:tbl>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882587973"/>
              </p:ext>
            </p:extLst>
          </p:nvPr>
        </p:nvGraphicFramePr>
        <p:xfrm>
          <a:off x="251520" y="4653136"/>
          <a:ext cx="4824536" cy="1944215"/>
        </p:xfrm>
        <a:graphic>
          <a:graphicData uri="http://schemas.openxmlformats.org/drawingml/2006/chart">
            <c:chart xmlns:c="http://schemas.openxmlformats.org/drawingml/2006/chart" xmlns:r="http://schemas.openxmlformats.org/officeDocument/2006/relationships" r:id="rId3"/>
          </a:graphicData>
        </a:graphic>
      </p:graphicFrame>
      <p:sp>
        <p:nvSpPr>
          <p:cNvPr id="10" name="Заголовок 1"/>
          <p:cNvSpPr txBox="1">
            <a:spLocks/>
          </p:cNvSpPr>
          <p:nvPr/>
        </p:nvSpPr>
        <p:spPr>
          <a:xfrm>
            <a:off x="2555776" y="3717032"/>
            <a:ext cx="3888432"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b="1" dirty="0" smtClean="0">
              <a:solidFill>
                <a:schemeClr val="tx2">
                  <a:lumMod val="50000"/>
                </a:schemeClr>
              </a:solidFill>
              <a:effectLst>
                <a:outerShdw blurRad="38100" dist="38100" dir="2700000" algn="tl">
                  <a:srgbClr val="000000">
                    <a:alpha val="43137"/>
                  </a:srgbClr>
                </a:outerShdw>
              </a:effectLst>
              <a:cs typeface="Tahoma" pitchFamily="34" charset="0"/>
            </a:endParaRPr>
          </a:p>
          <a:p>
            <a:r>
              <a:rPr lang="ru-RU" sz="2800" b="1" dirty="0" smtClean="0">
                <a:solidFill>
                  <a:schemeClr val="tx2">
                    <a:lumMod val="50000"/>
                  </a:schemeClr>
                </a:solidFill>
                <a:effectLst>
                  <a:outerShdw blurRad="38100" dist="38100" dir="2700000" algn="tl">
                    <a:srgbClr val="000000">
                      <a:alpha val="43137"/>
                    </a:srgbClr>
                  </a:outerShdw>
                </a:effectLst>
                <a:cs typeface="Tahoma" pitchFamily="34" charset="0"/>
              </a:rPr>
              <a:t>Госпошлина – прогноз </a:t>
            </a:r>
            <a:endParaRPr lang="ru-RU" sz="2800" b="1" dirty="0">
              <a:solidFill>
                <a:schemeClr val="tx2">
                  <a:lumMod val="50000"/>
                </a:schemeClr>
              </a:solidFill>
              <a:effectLst>
                <a:outerShdw blurRad="38100" dist="38100" dir="2700000" algn="tl">
                  <a:srgbClr val="000000">
                    <a:alpha val="43137"/>
                  </a:srgbClr>
                </a:outerShdw>
              </a:effectLst>
              <a:cs typeface="Tahoma" pitchFamily="34" charset="0"/>
            </a:endParaRPr>
          </a:p>
          <a:p>
            <a:endParaRPr lang="ru-RU" sz="2800" dirty="0">
              <a:solidFill>
                <a:schemeClr val="tx2">
                  <a:lumMod val="50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156997449"/>
              </p:ext>
            </p:extLst>
          </p:nvPr>
        </p:nvGraphicFramePr>
        <p:xfrm>
          <a:off x="5436096" y="5013176"/>
          <a:ext cx="3331894" cy="1291771"/>
        </p:xfrm>
        <a:graphic>
          <a:graphicData uri="http://schemas.openxmlformats.org/drawingml/2006/table">
            <a:tbl>
              <a:tblPr firstRow="1" firstCol="1" lastRow="1" lastCol="1" bandRow="1" bandCol="1">
                <a:effectLst>
                  <a:innerShdw blurRad="114300">
                    <a:prstClr val="black"/>
                  </a:innerShdw>
                </a:effectLst>
                <a:tableStyleId>{5C22544A-7EE6-4342-B048-85BDC9FD1C3A}</a:tableStyleId>
              </a:tblPr>
              <a:tblGrid>
                <a:gridCol w="2635211"/>
                <a:gridCol w="696683"/>
              </a:tblGrid>
              <a:tr h="199454">
                <a:tc>
                  <a:txBody>
                    <a:bodyPr/>
                    <a:lstStyle/>
                    <a:p>
                      <a:pPr algn="just">
                        <a:spcAft>
                          <a:spcPts val="0"/>
                        </a:spcAft>
                      </a:pPr>
                      <a:r>
                        <a:rPr lang="ru-RU" sz="900" dirty="0">
                          <a:solidFill>
                            <a:schemeClr val="tx1"/>
                          </a:solidFill>
                          <a:effectLst/>
                        </a:rPr>
                        <a:t>Налоговая база </a:t>
                      </a:r>
                      <a:endParaRPr lang="ru-RU" sz="900" dirty="0">
                        <a:solidFill>
                          <a:schemeClr val="tx1"/>
                        </a:solidFill>
                        <a:effectLst/>
                        <a:latin typeface="Times New Roman"/>
                        <a:ea typeface="Times New Roman"/>
                      </a:endParaRPr>
                    </a:p>
                  </a:txBody>
                  <a:tcPr marL="68580" marR="68580" marT="0" marB="0">
                    <a:solidFill>
                      <a:schemeClr val="accent3">
                        <a:lumMod val="20000"/>
                        <a:lumOff val="80000"/>
                      </a:schemeClr>
                    </a:solidFill>
                  </a:tcPr>
                </a:tc>
                <a:tc>
                  <a:txBody>
                    <a:bodyPr/>
                    <a:lstStyle/>
                    <a:p>
                      <a:pPr algn="r">
                        <a:spcAft>
                          <a:spcPts val="0"/>
                        </a:spcAft>
                      </a:pPr>
                      <a:r>
                        <a:rPr lang="ru-RU" sz="900" dirty="0">
                          <a:solidFill>
                            <a:schemeClr val="tx1"/>
                          </a:solidFill>
                          <a:effectLst/>
                        </a:rPr>
                        <a:t>9966</a:t>
                      </a:r>
                      <a:endParaRPr lang="ru-RU" sz="900" dirty="0">
                        <a:solidFill>
                          <a:schemeClr val="tx1"/>
                        </a:solidFill>
                        <a:effectLst/>
                        <a:latin typeface="Times New Roman"/>
                        <a:ea typeface="Times New Roman"/>
                      </a:endParaRPr>
                    </a:p>
                  </a:txBody>
                  <a:tcPr marL="68580" marR="68580" marT="0" marB="0">
                    <a:solidFill>
                      <a:schemeClr val="accent3">
                        <a:lumMod val="20000"/>
                        <a:lumOff val="80000"/>
                      </a:schemeClr>
                    </a:solidFill>
                  </a:tcPr>
                </a:tc>
              </a:tr>
              <a:tr h="258448">
                <a:tc>
                  <a:txBody>
                    <a:bodyPr/>
                    <a:lstStyle/>
                    <a:p>
                      <a:pPr algn="just">
                        <a:spcAft>
                          <a:spcPts val="0"/>
                        </a:spcAft>
                      </a:pPr>
                      <a:r>
                        <a:rPr lang="ru-RU" sz="900" dirty="0">
                          <a:solidFill>
                            <a:schemeClr val="tx1"/>
                          </a:solidFill>
                          <a:effectLst/>
                        </a:rPr>
                        <a:t>Налоговая ставка (%)</a:t>
                      </a:r>
                      <a:endParaRPr lang="ru-RU" sz="900" dirty="0">
                        <a:solidFill>
                          <a:schemeClr val="tx1"/>
                        </a:solidFill>
                        <a:effectLst/>
                        <a:latin typeface="Times New Roman"/>
                        <a:ea typeface="Times New Roman"/>
                      </a:endParaRPr>
                    </a:p>
                  </a:txBody>
                  <a:tcPr marL="68580" marR="68580" marT="0" marB="0">
                    <a:solidFill>
                      <a:schemeClr val="accent3">
                        <a:lumMod val="20000"/>
                        <a:lumOff val="80000"/>
                      </a:schemeClr>
                    </a:solidFill>
                  </a:tcPr>
                </a:tc>
                <a:tc>
                  <a:txBody>
                    <a:bodyPr/>
                    <a:lstStyle/>
                    <a:p>
                      <a:pPr algn="r">
                        <a:spcAft>
                          <a:spcPts val="0"/>
                        </a:spcAft>
                      </a:pPr>
                      <a:r>
                        <a:rPr lang="ru-RU" sz="900">
                          <a:solidFill>
                            <a:schemeClr val="tx1"/>
                          </a:solidFill>
                          <a:effectLst/>
                        </a:rPr>
                        <a:t>6</a:t>
                      </a:r>
                      <a:endParaRPr lang="ru-RU" sz="900">
                        <a:solidFill>
                          <a:schemeClr val="tx1"/>
                        </a:solidFill>
                        <a:effectLst/>
                        <a:latin typeface="Times New Roman"/>
                        <a:ea typeface="Times New Roman"/>
                      </a:endParaRPr>
                    </a:p>
                  </a:txBody>
                  <a:tcPr marL="68580" marR="68580" marT="0" marB="0">
                    <a:solidFill>
                      <a:schemeClr val="accent3">
                        <a:lumMod val="20000"/>
                        <a:lumOff val="80000"/>
                      </a:schemeClr>
                    </a:solidFill>
                  </a:tcPr>
                </a:tc>
              </a:tr>
              <a:tr h="215842">
                <a:tc>
                  <a:txBody>
                    <a:bodyPr/>
                    <a:lstStyle/>
                    <a:p>
                      <a:pPr algn="just">
                        <a:spcAft>
                          <a:spcPts val="0"/>
                        </a:spcAft>
                      </a:pPr>
                      <a:r>
                        <a:rPr lang="ru-RU" sz="900" dirty="0">
                          <a:solidFill>
                            <a:schemeClr val="tx1"/>
                          </a:solidFill>
                          <a:effectLst/>
                        </a:rPr>
                        <a:t>Расчетная сумма налога </a:t>
                      </a:r>
                      <a:endParaRPr lang="ru-RU" sz="900" dirty="0">
                        <a:solidFill>
                          <a:schemeClr val="tx1"/>
                        </a:solidFill>
                        <a:effectLst/>
                        <a:latin typeface="Times New Roman"/>
                        <a:ea typeface="Times New Roman"/>
                      </a:endParaRPr>
                    </a:p>
                  </a:txBody>
                  <a:tcPr marL="68580" marR="68580" marT="0" marB="0">
                    <a:solidFill>
                      <a:schemeClr val="accent3">
                        <a:lumMod val="20000"/>
                        <a:lumOff val="80000"/>
                      </a:schemeClr>
                    </a:solidFill>
                  </a:tcPr>
                </a:tc>
                <a:tc>
                  <a:txBody>
                    <a:bodyPr/>
                    <a:lstStyle/>
                    <a:p>
                      <a:pPr algn="r">
                        <a:spcAft>
                          <a:spcPts val="0"/>
                        </a:spcAft>
                      </a:pPr>
                      <a:r>
                        <a:rPr lang="ru-RU" sz="900">
                          <a:solidFill>
                            <a:schemeClr val="tx1"/>
                          </a:solidFill>
                          <a:effectLst/>
                        </a:rPr>
                        <a:t>598,0</a:t>
                      </a:r>
                      <a:endParaRPr lang="ru-RU" sz="900">
                        <a:solidFill>
                          <a:schemeClr val="tx1"/>
                        </a:solidFill>
                        <a:effectLst/>
                        <a:latin typeface="Times New Roman"/>
                        <a:ea typeface="Times New Roman"/>
                      </a:endParaRPr>
                    </a:p>
                  </a:txBody>
                  <a:tcPr marL="68580" marR="68580" marT="0" marB="0">
                    <a:solidFill>
                      <a:schemeClr val="accent3">
                        <a:lumMod val="20000"/>
                        <a:lumOff val="80000"/>
                      </a:schemeClr>
                    </a:solidFill>
                  </a:tcPr>
                </a:tc>
              </a:tr>
              <a:tr h="229887">
                <a:tc>
                  <a:txBody>
                    <a:bodyPr/>
                    <a:lstStyle/>
                    <a:p>
                      <a:pPr>
                        <a:spcAft>
                          <a:spcPts val="0"/>
                        </a:spcAft>
                      </a:pPr>
                      <a:r>
                        <a:rPr lang="ru-RU" sz="900" dirty="0">
                          <a:solidFill>
                            <a:schemeClr val="tx1"/>
                          </a:solidFill>
                          <a:effectLst/>
                        </a:rPr>
                        <a:t>Норматив отчисления налога (%)</a:t>
                      </a:r>
                      <a:endParaRPr lang="ru-RU" sz="900" dirty="0">
                        <a:solidFill>
                          <a:schemeClr val="tx1"/>
                        </a:solidFill>
                        <a:effectLst/>
                        <a:latin typeface="Times New Roman"/>
                        <a:ea typeface="Times New Roman"/>
                      </a:endParaRPr>
                    </a:p>
                  </a:txBody>
                  <a:tcPr marL="68580" marR="68580" marT="0" marB="0">
                    <a:solidFill>
                      <a:schemeClr val="accent3">
                        <a:lumMod val="20000"/>
                        <a:lumOff val="80000"/>
                      </a:schemeClr>
                    </a:solidFill>
                  </a:tcPr>
                </a:tc>
                <a:tc>
                  <a:txBody>
                    <a:bodyPr/>
                    <a:lstStyle/>
                    <a:p>
                      <a:pPr algn="r">
                        <a:spcAft>
                          <a:spcPts val="0"/>
                        </a:spcAft>
                      </a:pPr>
                      <a:r>
                        <a:rPr lang="ru-RU" sz="900">
                          <a:solidFill>
                            <a:schemeClr val="tx1"/>
                          </a:solidFill>
                          <a:effectLst/>
                        </a:rPr>
                        <a:t>50%</a:t>
                      </a:r>
                      <a:endParaRPr lang="ru-RU" sz="900">
                        <a:solidFill>
                          <a:schemeClr val="tx1"/>
                        </a:solidFill>
                        <a:effectLst/>
                        <a:latin typeface="Times New Roman"/>
                        <a:ea typeface="Times New Roman"/>
                      </a:endParaRPr>
                    </a:p>
                  </a:txBody>
                  <a:tcPr marL="68580" marR="68580" marT="0" marB="0">
                    <a:solidFill>
                      <a:schemeClr val="accent3">
                        <a:lumMod val="20000"/>
                        <a:lumOff val="80000"/>
                      </a:schemeClr>
                    </a:solidFill>
                  </a:tcPr>
                </a:tc>
              </a:tr>
              <a:tr h="208350">
                <a:tc>
                  <a:txBody>
                    <a:bodyPr/>
                    <a:lstStyle/>
                    <a:p>
                      <a:pPr>
                        <a:spcAft>
                          <a:spcPts val="0"/>
                        </a:spcAft>
                      </a:pPr>
                      <a:r>
                        <a:rPr lang="ru-RU" sz="900" dirty="0">
                          <a:solidFill>
                            <a:schemeClr val="tx1"/>
                          </a:solidFill>
                          <a:effectLst/>
                        </a:rPr>
                        <a:t>Сумма налога на 2017 год</a:t>
                      </a:r>
                      <a:endParaRPr lang="ru-RU" sz="900" dirty="0">
                        <a:solidFill>
                          <a:schemeClr val="tx1"/>
                        </a:solidFill>
                        <a:effectLst/>
                        <a:latin typeface="Times New Roman"/>
                        <a:ea typeface="Times New Roman"/>
                      </a:endParaRPr>
                    </a:p>
                  </a:txBody>
                  <a:tcPr marL="68580" marR="68580" marT="0" marB="0">
                    <a:solidFill>
                      <a:schemeClr val="accent3">
                        <a:lumMod val="20000"/>
                        <a:lumOff val="80000"/>
                      </a:schemeClr>
                    </a:solidFill>
                  </a:tcPr>
                </a:tc>
                <a:tc>
                  <a:txBody>
                    <a:bodyPr/>
                    <a:lstStyle/>
                    <a:p>
                      <a:pPr algn="r">
                        <a:spcAft>
                          <a:spcPts val="0"/>
                        </a:spcAft>
                      </a:pPr>
                      <a:r>
                        <a:rPr lang="ru-RU" sz="900">
                          <a:solidFill>
                            <a:schemeClr val="tx1"/>
                          </a:solidFill>
                          <a:effectLst/>
                        </a:rPr>
                        <a:t>         299,0</a:t>
                      </a:r>
                      <a:endParaRPr lang="ru-RU" sz="900">
                        <a:solidFill>
                          <a:schemeClr val="tx1"/>
                        </a:solidFill>
                        <a:effectLst/>
                        <a:latin typeface="Times New Roman"/>
                        <a:ea typeface="Times New Roman"/>
                      </a:endParaRPr>
                    </a:p>
                  </a:txBody>
                  <a:tcPr marL="68580" marR="68580" marT="0" marB="0">
                    <a:solidFill>
                      <a:schemeClr val="accent3">
                        <a:lumMod val="20000"/>
                        <a:lumOff val="80000"/>
                      </a:schemeClr>
                    </a:solidFill>
                  </a:tcPr>
                </a:tc>
              </a:tr>
              <a:tr h="179790">
                <a:tc>
                  <a:txBody>
                    <a:bodyPr/>
                    <a:lstStyle/>
                    <a:p>
                      <a:pPr>
                        <a:spcAft>
                          <a:spcPts val="0"/>
                        </a:spcAft>
                      </a:pPr>
                      <a:r>
                        <a:rPr lang="ru-RU" sz="900" dirty="0">
                          <a:solidFill>
                            <a:schemeClr val="tx1"/>
                          </a:solidFill>
                          <a:effectLst/>
                        </a:rPr>
                        <a:t>Прогнозная сумма налога на 2017год </a:t>
                      </a:r>
                      <a:endParaRPr lang="ru-RU" sz="900" dirty="0">
                        <a:solidFill>
                          <a:schemeClr val="tx1"/>
                        </a:solidFill>
                        <a:effectLst/>
                        <a:latin typeface="Times New Roman"/>
                        <a:ea typeface="Times New Roman"/>
                      </a:endParaRPr>
                    </a:p>
                  </a:txBody>
                  <a:tcPr marL="68580" marR="68580" marT="0" marB="0">
                    <a:solidFill>
                      <a:schemeClr val="accent3">
                        <a:lumMod val="20000"/>
                        <a:lumOff val="80000"/>
                      </a:schemeClr>
                    </a:solidFill>
                  </a:tcPr>
                </a:tc>
                <a:tc>
                  <a:txBody>
                    <a:bodyPr/>
                    <a:lstStyle/>
                    <a:p>
                      <a:pPr algn="r">
                        <a:spcAft>
                          <a:spcPts val="0"/>
                        </a:spcAft>
                      </a:pPr>
                      <a:r>
                        <a:rPr lang="ru-RU" sz="900" dirty="0">
                          <a:solidFill>
                            <a:schemeClr val="tx1"/>
                          </a:solidFill>
                          <a:effectLst/>
                        </a:rPr>
                        <a:t>        299,0</a:t>
                      </a:r>
                      <a:endParaRPr lang="ru-RU" sz="900" dirty="0">
                        <a:solidFill>
                          <a:schemeClr val="tx1"/>
                        </a:solidFill>
                        <a:effectLst/>
                        <a:latin typeface="Times New Roman"/>
                        <a:ea typeface="Times New Roman"/>
                      </a:endParaRPr>
                    </a:p>
                  </a:txBody>
                  <a:tcPr marL="68580" marR="68580" marT="0" marB="0">
                    <a:solidFill>
                      <a:schemeClr val="accent3">
                        <a:lumMod val="20000"/>
                        <a:lumOff val="80000"/>
                      </a:schemeClr>
                    </a:solidFill>
                  </a:tcPr>
                </a:tc>
              </a:tr>
            </a:tbl>
          </a:graphicData>
        </a:graphic>
      </p:graphicFrame>
      <p:sp>
        <p:nvSpPr>
          <p:cNvPr id="11" name="Заголовок 1"/>
          <p:cNvSpPr txBox="1">
            <a:spLocks noGrp="1"/>
          </p:cNvSpPr>
          <p:nvPr>
            <p:ph type="title"/>
          </p:nvPr>
        </p:nvSpPr>
        <p:spPr>
          <a:xfrm>
            <a:off x="2411760" y="188640"/>
            <a:ext cx="4042792"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smtClean="0">
                <a:solidFill>
                  <a:schemeClr val="tx2">
                    <a:lumMod val="50000"/>
                  </a:schemeClr>
                </a:solidFill>
                <a:effectLst>
                  <a:outerShdw blurRad="38100" dist="38100" dir="2700000" algn="tl">
                    <a:srgbClr val="000000">
                      <a:alpha val="43137"/>
                    </a:srgbClr>
                  </a:outerShdw>
                </a:effectLst>
                <a:cs typeface="Tahoma" pitchFamily="34" charset="0"/>
              </a:rPr>
              <a:t>Акцизы - прогноз</a:t>
            </a:r>
            <a:endParaRPr lang="ru-RU" sz="2800" dirty="0">
              <a:solidFill>
                <a:schemeClr val="tx2">
                  <a:lumMod val="50000"/>
                </a:schemeClr>
              </a:solidFill>
            </a:endParaRPr>
          </a:p>
        </p:txBody>
      </p:sp>
    </p:spTree>
    <p:extLst>
      <p:ext uri="{BB962C8B-B14F-4D97-AF65-F5344CB8AC3E}">
        <p14:creationId xmlns:p14="http://schemas.microsoft.com/office/powerpoint/2010/main" val="3688085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a:graphicFrameLocks noGrp="1"/>
          </p:cNvGraphicFramePr>
          <p:nvPr>
            <p:ph type="chart" idx="1"/>
            <p:extLst>
              <p:ext uri="{D42A27DB-BD31-4B8C-83A1-F6EECF244321}">
                <p14:modId xmlns:p14="http://schemas.microsoft.com/office/powerpoint/2010/main" val="2238372955"/>
              </p:ext>
            </p:extLst>
          </p:nvPr>
        </p:nvGraphicFramePr>
        <p:xfrm>
          <a:off x="1043608" y="4581128"/>
          <a:ext cx="6635080" cy="2016224"/>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Группа 33"/>
          <p:cNvGrpSpPr>
            <a:grpSpLocks/>
          </p:cNvGrpSpPr>
          <p:nvPr/>
        </p:nvGrpSpPr>
        <p:grpSpPr bwMode="auto">
          <a:xfrm>
            <a:off x="323528" y="1603871"/>
            <a:ext cx="8192438" cy="1177752"/>
            <a:chOff x="54217" y="2317336"/>
            <a:chExt cx="8062832" cy="824707"/>
          </a:xfrm>
        </p:grpSpPr>
        <p:sp>
          <p:nvSpPr>
            <p:cNvPr id="6" name="Полилиния 5"/>
            <p:cNvSpPr/>
            <p:nvPr/>
          </p:nvSpPr>
          <p:spPr>
            <a:xfrm>
              <a:off x="54217" y="2317336"/>
              <a:ext cx="4268968" cy="824707"/>
            </a:xfrm>
            <a:custGeom>
              <a:avLst/>
              <a:gdLst>
                <a:gd name="connsiteX0" fmla="*/ 0 w 2342949"/>
                <a:gd name="connsiteY0" fmla="*/ 0 h 937179"/>
                <a:gd name="connsiteX1" fmla="*/ 1874360 w 2342949"/>
                <a:gd name="connsiteY1" fmla="*/ 0 h 937179"/>
                <a:gd name="connsiteX2" fmla="*/ 2342949 w 2342949"/>
                <a:gd name="connsiteY2" fmla="*/ 468590 h 937179"/>
                <a:gd name="connsiteX3" fmla="*/ 1874360 w 2342949"/>
                <a:gd name="connsiteY3" fmla="*/ 937179 h 937179"/>
                <a:gd name="connsiteX4" fmla="*/ 0 w 2342949"/>
                <a:gd name="connsiteY4" fmla="*/ 937179 h 937179"/>
                <a:gd name="connsiteX5" fmla="*/ 468590 w 2342949"/>
                <a:gd name="connsiteY5" fmla="*/ 468590 h 937179"/>
                <a:gd name="connsiteX6" fmla="*/ 0 w 2342949"/>
                <a:gd name="connsiteY6" fmla="*/ 0 h 93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949" h="937179">
                  <a:moveTo>
                    <a:pt x="0" y="0"/>
                  </a:moveTo>
                  <a:lnTo>
                    <a:pt x="1874360" y="0"/>
                  </a:lnTo>
                  <a:lnTo>
                    <a:pt x="2342949" y="468590"/>
                  </a:lnTo>
                  <a:lnTo>
                    <a:pt x="1874360" y="937179"/>
                  </a:lnTo>
                  <a:lnTo>
                    <a:pt x="0" y="937179"/>
                  </a:lnTo>
                  <a:lnTo>
                    <a:pt x="468590" y="468590"/>
                  </a:lnTo>
                  <a:lnTo>
                    <a:pt x="0" y="0"/>
                  </a:lnTo>
                  <a:close/>
                </a:path>
              </a:pathLst>
            </a:custGeom>
            <a:solidFill>
              <a:schemeClr val="accent3">
                <a:lumMod val="20000"/>
                <a:lumOff val="80000"/>
              </a:schemeClr>
            </a:solidFill>
            <a:ln>
              <a:solidFill>
                <a:srgbClr val="FF0000"/>
              </a:solidFill>
            </a:ln>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24597" tIns="18669" rIns="487258" bIns="18669" spcCol="1270" anchor="ctr"/>
            <a:lstStyle/>
            <a:p>
              <a:pPr algn="ctr" defTabSz="622300" fontAlgn="auto">
                <a:lnSpc>
                  <a:spcPct val="90000"/>
                </a:lnSpc>
                <a:spcAft>
                  <a:spcPts val="0"/>
                </a:spcAft>
                <a:defRPr/>
              </a:pPr>
              <a:r>
                <a:rPr lang="ru-RU" sz="1250" b="1" dirty="0" smtClean="0">
                  <a:solidFill>
                    <a:schemeClr val="accent1">
                      <a:lumMod val="50000"/>
                    </a:schemeClr>
                  </a:solidFill>
                  <a:latin typeface="+mj-lt"/>
                </a:rPr>
                <a:t>Исполнение в 2015 году гораздо – взыскана задолженность прошлых периодов по договорам аренды от арендаторов </a:t>
              </a:r>
            </a:p>
            <a:p>
              <a:pPr algn="ctr" defTabSz="622300" fontAlgn="auto">
                <a:lnSpc>
                  <a:spcPct val="90000"/>
                </a:lnSpc>
                <a:spcAft>
                  <a:spcPts val="0"/>
                </a:spcAft>
                <a:defRPr/>
              </a:pPr>
              <a:r>
                <a:rPr lang="ru-RU" sz="1250" b="1" dirty="0" smtClean="0">
                  <a:solidFill>
                    <a:schemeClr val="accent1">
                      <a:lumMod val="50000"/>
                    </a:schemeClr>
                  </a:solidFill>
                  <a:latin typeface="+mj-lt"/>
                </a:rPr>
                <a:t>земельных участков </a:t>
              </a:r>
            </a:p>
            <a:p>
              <a:pPr algn="ctr" defTabSz="622300" fontAlgn="auto">
                <a:lnSpc>
                  <a:spcPct val="90000"/>
                </a:lnSpc>
                <a:spcAft>
                  <a:spcPts val="0"/>
                </a:spcAft>
                <a:defRPr/>
              </a:pPr>
              <a:r>
                <a:rPr lang="ru-RU" sz="1250" b="1" dirty="0" smtClean="0">
                  <a:solidFill>
                    <a:schemeClr val="accent1">
                      <a:lumMod val="50000"/>
                    </a:schemeClr>
                  </a:solidFill>
                  <a:latin typeface="+mj-lt"/>
                </a:rPr>
                <a:t>(из общего объема поступлений 81% -доходы  от аренды земельных участков)</a:t>
              </a:r>
              <a:endParaRPr lang="ru-RU" sz="1250" b="1" dirty="0">
                <a:solidFill>
                  <a:schemeClr val="accent1">
                    <a:lumMod val="50000"/>
                  </a:schemeClr>
                </a:solidFill>
                <a:latin typeface="+mj-lt"/>
              </a:endParaRPr>
            </a:p>
          </p:txBody>
        </p:sp>
        <p:sp>
          <p:nvSpPr>
            <p:cNvPr id="7" name="Полилиния 6"/>
            <p:cNvSpPr/>
            <p:nvPr/>
          </p:nvSpPr>
          <p:spPr>
            <a:xfrm>
              <a:off x="3739396" y="2317336"/>
              <a:ext cx="4377653" cy="824707"/>
            </a:xfrm>
            <a:custGeom>
              <a:avLst/>
              <a:gdLst>
                <a:gd name="connsiteX0" fmla="*/ 0 w 2342949"/>
                <a:gd name="connsiteY0" fmla="*/ 0 h 937179"/>
                <a:gd name="connsiteX1" fmla="*/ 1874360 w 2342949"/>
                <a:gd name="connsiteY1" fmla="*/ 0 h 937179"/>
                <a:gd name="connsiteX2" fmla="*/ 2342949 w 2342949"/>
                <a:gd name="connsiteY2" fmla="*/ 468590 h 937179"/>
                <a:gd name="connsiteX3" fmla="*/ 1874360 w 2342949"/>
                <a:gd name="connsiteY3" fmla="*/ 937179 h 937179"/>
                <a:gd name="connsiteX4" fmla="*/ 0 w 2342949"/>
                <a:gd name="connsiteY4" fmla="*/ 937179 h 937179"/>
                <a:gd name="connsiteX5" fmla="*/ 468590 w 2342949"/>
                <a:gd name="connsiteY5" fmla="*/ 468590 h 937179"/>
                <a:gd name="connsiteX6" fmla="*/ 0 w 2342949"/>
                <a:gd name="connsiteY6" fmla="*/ 0 h 937179"/>
                <a:gd name="connsiteX0" fmla="*/ 0 w 2342949"/>
                <a:gd name="connsiteY0" fmla="*/ 0 h 937179"/>
                <a:gd name="connsiteX1" fmla="*/ 1874360 w 2342949"/>
                <a:gd name="connsiteY1" fmla="*/ 0 h 937179"/>
                <a:gd name="connsiteX2" fmla="*/ 2342949 w 2342949"/>
                <a:gd name="connsiteY2" fmla="*/ 468590 h 937179"/>
                <a:gd name="connsiteX3" fmla="*/ 1874360 w 2342949"/>
                <a:gd name="connsiteY3" fmla="*/ 937179 h 937179"/>
                <a:gd name="connsiteX4" fmla="*/ 0 w 2342949"/>
                <a:gd name="connsiteY4" fmla="*/ 937179 h 937179"/>
                <a:gd name="connsiteX5" fmla="*/ 373514 w 2342949"/>
                <a:gd name="connsiteY5" fmla="*/ 468052 h 937179"/>
                <a:gd name="connsiteX6" fmla="*/ 0 w 2342949"/>
                <a:gd name="connsiteY6" fmla="*/ 0 h 93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949" h="937179">
                  <a:moveTo>
                    <a:pt x="0" y="0"/>
                  </a:moveTo>
                  <a:lnTo>
                    <a:pt x="1874360" y="0"/>
                  </a:lnTo>
                  <a:lnTo>
                    <a:pt x="2342949" y="468590"/>
                  </a:lnTo>
                  <a:lnTo>
                    <a:pt x="1874360" y="937179"/>
                  </a:lnTo>
                  <a:lnTo>
                    <a:pt x="0" y="937179"/>
                  </a:lnTo>
                  <a:lnTo>
                    <a:pt x="373514" y="468052"/>
                  </a:lnTo>
                  <a:lnTo>
                    <a:pt x="0" y="0"/>
                  </a:lnTo>
                  <a:close/>
                </a:path>
              </a:pathLst>
            </a:custGeom>
            <a:solidFill>
              <a:schemeClr val="accent5">
                <a:lumMod val="20000"/>
                <a:lumOff val="80000"/>
              </a:schemeClr>
            </a:solidFill>
            <a:ln>
              <a:solidFill>
                <a:srgbClr val="FF0000"/>
              </a:solidFill>
            </a:ln>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24597" tIns="18669" rIns="487258" bIns="18669" spcCol="1270" anchor="ctr"/>
            <a:lstStyle/>
            <a:p>
              <a:pPr algn="ctr" defTabSz="622300" fontAlgn="auto">
                <a:lnSpc>
                  <a:spcPct val="90000"/>
                </a:lnSpc>
                <a:spcAft>
                  <a:spcPts val="0"/>
                </a:spcAft>
                <a:defRPr/>
              </a:pPr>
              <a:r>
                <a:rPr lang="ru-RU" sz="1400" b="1" dirty="0" smtClean="0">
                  <a:solidFill>
                    <a:schemeClr val="accent1">
                      <a:lumMod val="50000"/>
                    </a:schemeClr>
                  </a:solidFill>
                  <a:latin typeface="+mj-lt"/>
                </a:rPr>
                <a:t>Отсутствие </a:t>
              </a:r>
              <a:r>
                <a:rPr lang="ru-RU" sz="1400" b="1" dirty="0">
                  <a:solidFill>
                    <a:schemeClr val="accent1">
                      <a:lumMod val="50000"/>
                    </a:schemeClr>
                  </a:solidFill>
                  <a:latin typeface="+mj-lt"/>
                </a:rPr>
                <a:t>в собственности района </a:t>
              </a:r>
              <a:r>
                <a:rPr lang="ru-RU" sz="1400" b="1" dirty="0" smtClean="0">
                  <a:solidFill>
                    <a:schemeClr val="accent1">
                      <a:lumMod val="50000"/>
                    </a:schemeClr>
                  </a:solidFill>
                  <a:latin typeface="+mj-lt"/>
                </a:rPr>
                <a:t>      высоколиквидных </a:t>
              </a:r>
              <a:r>
                <a:rPr lang="ru-RU" sz="1400" b="1" dirty="0">
                  <a:solidFill>
                    <a:schemeClr val="accent1">
                      <a:lumMod val="50000"/>
                    </a:schemeClr>
                  </a:solidFill>
                  <a:latin typeface="+mj-lt"/>
                </a:rPr>
                <a:t>объектов имущества, подлежащих приватизации</a:t>
              </a:r>
            </a:p>
          </p:txBody>
        </p:sp>
      </p:grpSp>
      <p:grpSp>
        <p:nvGrpSpPr>
          <p:cNvPr id="11" name="Группа 33"/>
          <p:cNvGrpSpPr>
            <a:grpSpLocks/>
          </p:cNvGrpSpPr>
          <p:nvPr/>
        </p:nvGrpSpPr>
        <p:grpSpPr bwMode="auto">
          <a:xfrm>
            <a:off x="323528" y="3211543"/>
            <a:ext cx="8223305" cy="1178517"/>
            <a:chOff x="39538" y="2317336"/>
            <a:chExt cx="8107889" cy="825711"/>
          </a:xfrm>
          <a:solidFill>
            <a:schemeClr val="accent5">
              <a:lumMod val="20000"/>
              <a:lumOff val="80000"/>
            </a:schemeClr>
          </a:solidFill>
        </p:grpSpPr>
        <p:sp>
          <p:nvSpPr>
            <p:cNvPr id="12" name="Полилиния 11"/>
            <p:cNvSpPr/>
            <p:nvPr/>
          </p:nvSpPr>
          <p:spPr>
            <a:xfrm>
              <a:off x="39538" y="2318340"/>
              <a:ext cx="4283651" cy="824707"/>
            </a:xfrm>
            <a:custGeom>
              <a:avLst/>
              <a:gdLst>
                <a:gd name="connsiteX0" fmla="*/ 0 w 2342949"/>
                <a:gd name="connsiteY0" fmla="*/ 0 h 937179"/>
                <a:gd name="connsiteX1" fmla="*/ 1874360 w 2342949"/>
                <a:gd name="connsiteY1" fmla="*/ 0 h 937179"/>
                <a:gd name="connsiteX2" fmla="*/ 2342949 w 2342949"/>
                <a:gd name="connsiteY2" fmla="*/ 468590 h 937179"/>
                <a:gd name="connsiteX3" fmla="*/ 1874360 w 2342949"/>
                <a:gd name="connsiteY3" fmla="*/ 937179 h 937179"/>
                <a:gd name="connsiteX4" fmla="*/ 0 w 2342949"/>
                <a:gd name="connsiteY4" fmla="*/ 937179 h 937179"/>
                <a:gd name="connsiteX5" fmla="*/ 468590 w 2342949"/>
                <a:gd name="connsiteY5" fmla="*/ 468590 h 937179"/>
                <a:gd name="connsiteX6" fmla="*/ 0 w 2342949"/>
                <a:gd name="connsiteY6" fmla="*/ 0 h 93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949" h="937179">
                  <a:moveTo>
                    <a:pt x="0" y="0"/>
                  </a:moveTo>
                  <a:lnTo>
                    <a:pt x="1874360" y="0"/>
                  </a:lnTo>
                  <a:lnTo>
                    <a:pt x="2342949" y="468590"/>
                  </a:lnTo>
                  <a:lnTo>
                    <a:pt x="1874360" y="937179"/>
                  </a:lnTo>
                  <a:lnTo>
                    <a:pt x="0" y="937179"/>
                  </a:lnTo>
                  <a:lnTo>
                    <a:pt x="468590" y="468590"/>
                  </a:lnTo>
                  <a:lnTo>
                    <a:pt x="0" y="0"/>
                  </a:lnTo>
                  <a:close/>
                </a:path>
              </a:pathLst>
            </a:custGeom>
            <a:solidFill>
              <a:schemeClr val="accent3">
                <a:lumMod val="20000"/>
                <a:lumOff val="80000"/>
              </a:schemeClr>
            </a:solidFill>
            <a:ln>
              <a:solidFill>
                <a:srgbClr val="FF0000"/>
              </a:solidFill>
            </a:ln>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24597" tIns="18669" rIns="487258" bIns="18669" spcCol="1270" anchor="ctr"/>
            <a:lstStyle/>
            <a:p>
              <a:pPr algn="ctr" defTabSz="622300" fontAlgn="auto">
                <a:lnSpc>
                  <a:spcPct val="90000"/>
                </a:lnSpc>
                <a:spcAft>
                  <a:spcPts val="0"/>
                </a:spcAft>
                <a:defRPr/>
              </a:pPr>
              <a:endParaRPr lang="ru-RU" sz="1200" b="1" dirty="0" smtClean="0">
                <a:solidFill>
                  <a:schemeClr val="accent1">
                    <a:lumMod val="50000"/>
                  </a:schemeClr>
                </a:solidFill>
                <a:latin typeface="+mj-lt"/>
              </a:endParaRPr>
            </a:p>
            <a:p>
              <a:pPr algn="ctr" defTabSz="622300" fontAlgn="auto">
                <a:lnSpc>
                  <a:spcPct val="90000"/>
                </a:lnSpc>
                <a:spcAft>
                  <a:spcPts val="0"/>
                </a:spcAft>
                <a:defRPr/>
              </a:pPr>
              <a:endParaRPr lang="ru-RU" sz="1200" b="1" dirty="0">
                <a:solidFill>
                  <a:schemeClr val="accent1">
                    <a:lumMod val="50000"/>
                  </a:schemeClr>
                </a:solidFill>
                <a:latin typeface="+mj-lt"/>
              </a:endParaRPr>
            </a:p>
            <a:p>
              <a:pPr algn="ctr" defTabSz="622300" fontAlgn="auto">
                <a:lnSpc>
                  <a:spcPct val="90000"/>
                </a:lnSpc>
                <a:spcAft>
                  <a:spcPts val="0"/>
                </a:spcAft>
                <a:defRPr/>
              </a:pPr>
              <a:r>
                <a:rPr lang="ru-RU" sz="1200" b="1" dirty="0" smtClean="0">
                  <a:solidFill>
                    <a:schemeClr val="accent1">
                      <a:lumMod val="50000"/>
                    </a:schemeClr>
                  </a:solidFill>
                  <a:latin typeface="+mj-lt"/>
                </a:rPr>
                <a:t>В 2016 году поступила безвозмездная   финансовая помощь (разовая) </a:t>
              </a:r>
              <a:r>
                <a:rPr lang="ru-RU" sz="1200" b="1" dirty="0">
                  <a:solidFill>
                    <a:schemeClr val="accent1">
                      <a:lumMod val="50000"/>
                    </a:schemeClr>
                  </a:solidFill>
                  <a:latin typeface="+mj-lt"/>
                </a:rPr>
                <a:t>из  </a:t>
              </a:r>
              <a:r>
                <a:rPr lang="ru-RU" sz="1200" b="1" dirty="0" smtClean="0">
                  <a:solidFill>
                    <a:schemeClr val="accent1">
                      <a:lumMod val="50000"/>
                    </a:schemeClr>
                  </a:solidFill>
                  <a:latin typeface="+mj-lt"/>
                </a:rPr>
                <a:t>Федерального Фонда социальной </a:t>
              </a:r>
              <a:r>
                <a:rPr lang="ru-RU" sz="1200" b="1" dirty="0">
                  <a:solidFill>
                    <a:schemeClr val="accent1">
                      <a:lumMod val="50000"/>
                    </a:schemeClr>
                  </a:solidFill>
                  <a:latin typeface="+mj-lt"/>
                </a:rPr>
                <a:t>и экономической </a:t>
              </a:r>
              <a:endParaRPr lang="ru-RU" sz="1200" b="1" dirty="0" smtClean="0">
                <a:solidFill>
                  <a:schemeClr val="accent1">
                    <a:lumMod val="50000"/>
                  </a:schemeClr>
                </a:solidFill>
                <a:latin typeface="+mj-lt"/>
              </a:endParaRPr>
            </a:p>
            <a:p>
              <a:pPr algn="ctr" defTabSz="622300" fontAlgn="auto">
                <a:lnSpc>
                  <a:spcPct val="90000"/>
                </a:lnSpc>
                <a:spcAft>
                  <a:spcPts val="0"/>
                </a:spcAft>
                <a:defRPr/>
              </a:pPr>
              <a:r>
                <a:rPr lang="ru-RU" sz="1200" b="1" dirty="0" smtClean="0">
                  <a:solidFill>
                    <a:schemeClr val="accent1">
                      <a:lumMod val="50000"/>
                    </a:schemeClr>
                  </a:solidFill>
                  <a:latin typeface="+mj-lt"/>
                </a:rPr>
                <a:t>поддержки </a:t>
              </a:r>
              <a:r>
                <a:rPr lang="ru-RU" sz="1200" b="1" dirty="0">
                  <a:solidFill>
                    <a:schemeClr val="accent1">
                      <a:lumMod val="50000"/>
                    </a:schemeClr>
                  </a:solidFill>
                  <a:latin typeface="+mj-lt"/>
                </a:rPr>
                <a:t>отечественной </a:t>
              </a:r>
              <a:endParaRPr lang="ru-RU" sz="1200" b="1" dirty="0" smtClean="0">
                <a:solidFill>
                  <a:schemeClr val="accent1">
                    <a:lumMod val="50000"/>
                  </a:schemeClr>
                </a:solidFill>
                <a:latin typeface="+mj-lt"/>
              </a:endParaRPr>
            </a:p>
            <a:p>
              <a:pPr algn="ctr" defTabSz="622300" fontAlgn="auto">
                <a:lnSpc>
                  <a:spcPct val="90000"/>
                </a:lnSpc>
                <a:spcAft>
                  <a:spcPts val="0"/>
                </a:spcAft>
                <a:defRPr/>
              </a:pPr>
              <a:r>
                <a:rPr lang="ru-RU" sz="1200" b="1" dirty="0" smtClean="0">
                  <a:solidFill>
                    <a:schemeClr val="accent1">
                      <a:lumMod val="50000"/>
                    </a:schemeClr>
                  </a:solidFill>
                  <a:latin typeface="+mj-lt"/>
                </a:rPr>
                <a:t>кинематографии </a:t>
              </a:r>
              <a:r>
                <a:rPr lang="ru-RU" sz="1200" b="1" dirty="0">
                  <a:solidFill>
                    <a:schemeClr val="accent1">
                      <a:lumMod val="50000"/>
                    </a:schemeClr>
                  </a:solidFill>
                  <a:latin typeface="+mj-lt"/>
                </a:rPr>
                <a:t>4950,0 </a:t>
              </a:r>
              <a:r>
                <a:rPr lang="ru-RU" sz="1200" b="1" dirty="0" smtClean="0">
                  <a:solidFill>
                    <a:schemeClr val="accent1">
                      <a:lumMod val="50000"/>
                    </a:schemeClr>
                  </a:solidFill>
                  <a:latin typeface="+mj-lt"/>
                </a:rPr>
                <a:t> тыс</a:t>
              </a:r>
              <a:r>
                <a:rPr lang="ru-RU" sz="1200" b="1" dirty="0">
                  <a:solidFill>
                    <a:schemeClr val="accent1">
                      <a:lumMod val="50000"/>
                    </a:schemeClr>
                  </a:solidFill>
                  <a:latin typeface="+mj-lt"/>
                </a:rPr>
                <a:t>. </a:t>
              </a:r>
              <a:r>
                <a:rPr lang="ru-RU" sz="1200" b="1" dirty="0" smtClean="0">
                  <a:solidFill>
                    <a:schemeClr val="accent1">
                      <a:lumMod val="50000"/>
                    </a:schemeClr>
                  </a:solidFill>
                  <a:latin typeface="+mj-lt"/>
                </a:rPr>
                <a:t>руб.</a:t>
              </a:r>
            </a:p>
            <a:p>
              <a:pPr algn="ctr" defTabSz="622300" fontAlgn="auto">
                <a:lnSpc>
                  <a:spcPct val="90000"/>
                </a:lnSpc>
                <a:spcAft>
                  <a:spcPts val="0"/>
                </a:spcAft>
                <a:defRPr/>
              </a:pPr>
              <a:r>
                <a:rPr lang="ru-RU" sz="1200" b="1" dirty="0" smtClean="0">
                  <a:solidFill>
                    <a:schemeClr val="accent1">
                      <a:lumMod val="50000"/>
                    </a:schemeClr>
                  </a:solidFill>
                  <a:latin typeface="+mj-lt"/>
                </a:rPr>
                <a:t>Продолжается работа по </a:t>
              </a:r>
              <a:r>
                <a:rPr lang="ru-RU" sz="1200" b="1" dirty="0">
                  <a:solidFill>
                    <a:schemeClr val="accent1">
                      <a:lumMod val="50000"/>
                    </a:schemeClr>
                  </a:solidFill>
                  <a:latin typeface="+mj-lt"/>
                </a:rPr>
                <a:t>взысканию задолженности</a:t>
              </a:r>
              <a:r>
                <a:rPr lang="ru-RU" sz="1250" b="1" dirty="0">
                  <a:solidFill>
                    <a:schemeClr val="accent1">
                      <a:lumMod val="50000"/>
                    </a:schemeClr>
                  </a:solidFill>
                  <a:latin typeface="+mj-lt"/>
                </a:rPr>
                <a:t>.</a:t>
              </a:r>
            </a:p>
            <a:p>
              <a:pPr algn="ctr" defTabSz="622300" fontAlgn="auto">
                <a:lnSpc>
                  <a:spcPct val="90000"/>
                </a:lnSpc>
                <a:spcAft>
                  <a:spcPts val="0"/>
                </a:spcAft>
                <a:defRPr/>
              </a:pPr>
              <a:r>
                <a:rPr lang="ru-RU" sz="1250" b="1" dirty="0" smtClean="0">
                  <a:solidFill>
                    <a:schemeClr val="accent1">
                      <a:lumMod val="50000"/>
                    </a:schemeClr>
                  </a:solidFill>
                  <a:latin typeface="+mj-lt"/>
                </a:rPr>
                <a:t>.</a:t>
              </a:r>
            </a:p>
            <a:p>
              <a:pPr algn="ctr" defTabSz="622300" fontAlgn="auto">
                <a:lnSpc>
                  <a:spcPct val="90000"/>
                </a:lnSpc>
                <a:spcAft>
                  <a:spcPts val="0"/>
                </a:spcAft>
                <a:defRPr/>
              </a:pPr>
              <a:r>
                <a:rPr lang="ru-RU" sz="1250" b="1" dirty="0" smtClean="0">
                  <a:solidFill>
                    <a:schemeClr val="accent1">
                      <a:lumMod val="50000"/>
                    </a:schemeClr>
                  </a:solidFill>
                  <a:latin typeface="+mj-lt"/>
                </a:rPr>
                <a:t> </a:t>
              </a:r>
            </a:p>
          </p:txBody>
        </p:sp>
        <p:sp>
          <p:nvSpPr>
            <p:cNvPr id="13" name="Полилиния 12"/>
            <p:cNvSpPr/>
            <p:nvPr/>
          </p:nvSpPr>
          <p:spPr>
            <a:xfrm>
              <a:off x="3761833" y="2317336"/>
              <a:ext cx="4385594" cy="824707"/>
            </a:xfrm>
            <a:custGeom>
              <a:avLst/>
              <a:gdLst>
                <a:gd name="connsiteX0" fmla="*/ 0 w 2342949"/>
                <a:gd name="connsiteY0" fmla="*/ 0 h 937179"/>
                <a:gd name="connsiteX1" fmla="*/ 1874360 w 2342949"/>
                <a:gd name="connsiteY1" fmla="*/ 0 h 937179"/>
                <a:gd name="connsiteX2" fmla="*/ 2342949 w 2342949"/>
                <a:gd name="connsiteY2" fmla="*/ 468590 h 937179"/>
                <a:gd name="connsiteX3" fmla="*/ 1874360 w 2342949"/>
                <a:gd name="connsiteY3" fmla="*/ 937179 h 937179"/>
                <a:gd name="connsiteX4" fmla="*/ 0 w 2342949"/>
                <a:gd name="connsiteY4" fmla="*/ 937179 h 937179"/>
                <a:gd name="connsiteX5" fmla="*/ 468590 w 2342949"/>
                <a:gd name="connsiteY5" fmla="*/ 468590 h 937179"/>
                <a:gd name="connsiteX6" fmla="*/ 0 w 2342949"/>
                <a:gd name="connsiteY6" fmla="*/ 0 h 937179"/>
                <a:gd name="connsiteX0" fmla="*/ 0 w 2342949"/>
                <a:gd name="connsiteY0" fmla="*/ 0 h 937179"/>
                <a:gd name="connsiteX1" fmla="*/ 1874360 w 2342949"/>
                <a:gd name="connsiteY1" fmla="*/ 0 h 937179"/>
                <a:gd name="connsiteX2" fmla="*/ 2342949 w 2342949"/>
                <a:gd name="connsiteY2" fmla="*/ 468590 h 937179"/>
                <a:gd name="connsiteX3" fmla="*/ 1874360 w 2342949"/>
                <a:gd name="connsiteY3" fmla="*/ 937179 h 937179"/>
                <a:gd name="connsiteX4" fmla="*/ 0 w 2342949"/>
                <a:gd name="connsiteY4" fmla="*/ 937179 h 937179"/>
                <a:gd name="connsiteX5" fmla="*/ 373514 w 2342949"/>
                <a:gd name="connsiteY5" fmla="*/ 468052 h 937179"/>
                <a:gd name="connsiteX6" fmla="*/ 0 w 2342949"/>
                <a:gd name="connsiteY6" fmla="*/ 0 h 93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949" h="937179">
                  <a:moveTo>
                    <a:pt x="0" y="0"/>
                  </a:moveTo>
                  <a:lnTo>
                    <a:pt x="1874360" y="0"/>
                  </a:lnTo>
                  <a:lnTo>
                    <a:pt x="2342949" y="468590"/>
                  </a:lnTo>
                  <a:lnTo>
                    <a:pt x="1874360" y="937179"/>
                  </a:lnTo>
                  <a:lnTo>
                    <a:pt x="0" y="937179"/>
                  </a:lnTo>
                  <a:lnTo>
                    <a:pt x="373514" y="468052"/>
                  </a:lnTo>
                  <a:lnTo>
                    <a:pt x="0" y="0"/>
                  </a:lnTo>
                  <a:close/>
                </a:path>
              </a:pathLst>
            </a:custGeom>
            <a:grpFill/>
            <a:ln>
              <a:solidFill>
                <a:srgbClr val="FF0000"/>
              </a:solidFill>
            </a:ln>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24597" tIns="18669" rIns="487258" bIns="18669" spcCol="1270" anchor="ctr"/>
            <a:lstStyle/>
            <a:p>
              <a:pPr algn="ctr" defTabSz="622300" fontAlgn="auto">
                <a:lnSpc>
                  <a:spcPct val="90000"/>
                </a:lnSpc>
                <a:spcAft>
                  <a:spcPts val="0"/>
                </a:spcAft>
                <a:defRPr/>
              </a:pPr>
              <a:endParaRPr lang="ru-RU" sz="1400" dirty="0">
                <a:solidFill>
                  <a:srgbClr val="7030A0"/>
                </a:solidFill>
                <a:latin typeface="Arial Black" pitchFamily="34" charset="0"/>
              </a:endParaRPr>
            </a:p>
          </p:txBody>
        </p:sp>
      </p:grpSp>
      <p:sp>
        <p:nvSpPr>
          <p:cNvPr id="14" name="Прямоугольник 13"/>
          <p:cNvSpPr/>
          <p:nvPr/>
        </p:nvSpPr>
        <p:spPr>
          <a:xfrm>
            <a:off x="4572000" y="3356992"/>
            <a:ext cx="3410116" cy="954107"/>
          </a:xfrm>
          <a:prstGeom prst="rect">
            <a:avLst/>
          </a:prstGeom>
        </p:spPr>
        <p:txBody>
          <a:bodyPr wrap="square">
            <a:spAutoFit/>
          </a:bodyPr>
          <a:lstStyle/>
          <a:p>
            <a:pPr algn="ctr"/>
            <a:r>
              <a:rPr lang="ru-RU" sz="1400" b="1" dirty="0">
                <a:solidFill>
                  <a:schemeClr val="tx2">
                    <a:lumMod val="75000"/>
                  </a:schemeClr>
                </a:solidFill>
                <a:latin typeface="+mj-lt"/>
              </a:rPr>
              <a:t>Непостоянный характер  </a:t>
            </a:r>
            <a:br>
              <a:rPr lang="ru-RU" sz="1400" b="1" dirty="0">
                <a:solidFill>
                  <a:schemeClr val="tx2">
                    <a:lumMod val="75000"/>
                  </a:schemeClr>
                </a:solidFill>
                <a:latin typeface="+mj-lt"/>
              </a:rPr>
            </a:br>
            <a:r>
              <a:rPr lang="ru-RU" sz="1400" b="1" dirty="0">
                <a:solidFill>
                  <a:schemeClr val="tx2">
                    <a:lumMod val="75000"/>
                  </a:schemeClr>
                </a:solidFill>
                <a:latin typeface="+mj-lt"/>
              </a:rPr>
              <a:t>поступлений отдельных </a:t>
            </a:r>
            <a:br>
              <a:rPr lang="ru-RU" sz="1400" b="1" dirty="0">
                <a:solidFill>
                  <a:schemeClr val="tx2">
                    <a:lumMod val="75000"/>
                  </a:schemeClr>
                </a:solidFill>
                <a:latin typeface="+mj-lt"/>
              </a:rPr>
            </a:br>
            <a:r>
              <a:rPr lang="ru-RU" sz="1400" b="1" dirty="0">
                <a:solidFill>
                  <a:schemeClr val="tx2">
                    <a:lumMod val="75000"/>
                  </a:schemeClr>
                </a:solidFill>
                <a:latin typeface="+mj-lt"/>
              </a:rPr>
              <a:t>неналоговых доходов</a:t>
            </a:r>
            <a:br>
              <a:rPr lang="ru-RU" sz="1400" b="1" dirty="0">
                <a:solidFill>
                  <a:schemeClr val="tx2">
                    <a:lumMod val="75000"/>
                  </a:schemeClr>
                </a:solidFill>
                <a:latin typeface="+mj-lt"/>
              </a:rPr>
            </a:br>
            <a:endParaRPr lang="ru-RU" sz="1400" b="1" dirty="0">
              <a:solidFill>
                <a:schemeClr val="tx2">
                  <a:lumMod val="75000"/>
                </a:schemeClr>
              </a:solidFill>
              <a:latin typeface="+mj-lt"/>
            </a:endParaRPr>
          </a:p>
        </p:txBody>
      </p:sp>
      <p:sp>
        <p:nvSpPr>
          <p:cNvPr id="15" name="Заголовок 1"/>
          <p:cNvSpPr>
            <a:spLocks noGrp="1"/>
          </p:cNvSpPr>
          <p:nvPr>
            <p:ph type="title"/>
          </p:nvPr>
        </p:nvSpPr>
        <p:spPr>
          <a:xfrm>
            <a:off x="1475656" y="188640"/>
            <a:ext cx="6264696" cy="648072"/>
          </a:xfrm>
          <a:blipFill>
            <a:blip r:embed="rId3"/>
            <a:tile tx="0" ty="0" sx="100000" sy="100000" flip="none" algn="tl"/>
          </a:blipFill>
          <a:ln>
            <a:solidFill>
              <a:schemeClr val="accent6">
                <a:lumMod val="40000"/>
                <a:lumOff val="60000"/>
              </a:schemeClr>
            </a:solidFill>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a:noAutofit/>
          </a:bodyPr>
          <a:lstStyle/>
          <a:p>
            <a:r>
              <a:rPr lang="ru-RU" sz="3600" b="1" dirty="0" smtClean="0">
                <a:solidFill>
                  <a:schemeClr val="tx2">
                    <a:lumMod val="50000"/>
                  </a:schemeClr>
                </a:solidFill>
                <a:effectLst>
                  <a:outerShdw blurRad="38100" dist="38100" dir="2700000" algn="tl">
                    <a:srgbClr val="000000">
                      <a:alpha val="43137"/>
                    </a:srgbClr>
                  </a:outerShdw>
                </a:effectLst>
                <a:cs typeface="Tahoma" pitchFamily="34" charset="0"/>
              </a:rPr>
              <a:t/>
            </a:r>
            <a:br>
              <a:rPr lang="ru-RU" sz="3600" b="1" dirty="0" smtClean="0">
                <a:solidFill>
                  <a:schemeClr val="tx2">
                    <a:lumMod val="50000"/>
                  </a:schemeClr>
                </a:solidFill>
                <a:effectLst>
                  <a:outerShdw blurRad="38100" dist="38100" dir="2700000" algn="tl">
                    <a:srgbClr val="000000">
                      <a:alpha val="43137"/>
                    </a:srgbClr>
                  </a:outerShdw>
                </a:effectLst>
                <a:cs typeface="Tahoma" pitchFamily="34" charset="0"/>
              </a:rPr>
            </a:br>
            <a:r>
              <a:rPr lang="ru-RU" sz="3600" b="1" dirty="0" smtClean="0">
                <a:solidFill>
                  <a:schemeClr val="tx2">
                    <a:lumMod val="50000"/>
                  </a:schemeClr>
                </a:solidFill>
                <a:effectLst>
                  <a:outerShdw blurRad="38100" dist="38100" dir="2700000" algn="tl">
                    <a:srgbClr val="000000">
                      <a:alpha val="43137"/>
                    </a:srgbClr>
                  </a:outerShdw>
                </a:effectLst>
                <a:cs typeface="Tahoma" pitchFamily="34" charset="0"/>
              </a:rPr>
              <a:t>Неналоговые доходы </a:t>
            </a:r>
            <a:br>
              <a:rPr lang="ru-RU" sz="3600" b="1" dirty="0" smtClean="0">
                <a:solidFill>
                  <a:schemeClr val="tx2">
                    <a:lumMod val="50000"/>
                  </a:schemeClr>
                </a:solidFill>
                <a:effectLst>
                  <a:outerShdw blurRad="38100" dist="38100" dir="2700000" algn="tl">
                    <a:srgbClr val="000000">
                      <a:alpha val="43137"/>
                    </a:srgbClr>
                  </a:outerShdw>
                </a:effectLst>
                <a:cs typeface="Tahoma" pitchFamily="34" charset="0"/>
              </a:rPr>
            </a:br>
            <a:r>
              <a:rPr lang="ru-RU" sz="3600" b="1" dirty="0" smtClean="0">
                <a:solidFill>
                  <a:schemeClr val="tx2">
                    <a:lumMod val="50000"/>
                  </a:schemeClr>
                </a:solidFill>
                <a:effectLst>
                  <a:outerShdw blurRad="38100" dist="38100" dir="2700000" algn="tl">
                    <a:srgbClr val="000000">
                      <a:alpha val="43137"/>
                    </a:srgbClr>
                  </a:outerShdw>
                </a:effectLst>
                <a:cs typeface="Tahoma" pitchFamily="34" charset="0"/>
              </a:rPr>
              <a:t> </a:t>
            </a:r>
            <a:endParaRPr lang="ru-RU" sz="2800" dirty="0">
              <a:solidFill>
                <a:schemeClr val="tx2">
                  <a:lumMod val="50000"/>
                </a:schemeClr>
              </a:solidFill>
            </a:endParaRPr>
          </a:p>
        </p:txBody>
      </p:sp>
      <p:sp>
        <p:nvSpPr>
          <p:cNvPr id="16" name="Прямоугольник 15"/>
          <p:cNvSpPr/>
          <p:nvPr/>
        </p:nvSpPr>
        <p:spPr>
          <a:xfrm>
            <a:off x="3974494" y="2854736"/>
            <a:ext cx="3909874" cy="286232"/>
          </a:xfrm>
          <a:prstGeom prst="rect">
            <a:avLst/>
          </a:prstGeom>
        </p:spPr>
        <p:txBody>
          <a:bodyPr wrap="square">
            <a:spAutoFit/>
          </a:bodyPr>
          <a:lstStyle/>
          <a:p>
            <a:pPr algn="ctr" defTabSz="622300" fontAlgn="auto">
              <a:lnSpc>
                <a:spcPct val="90000"/>
              </a:lnSpc>
              <a:spcAft>
                <a:spcPts val="0"/>
              </a:spcAft>
              <a:defRPr/>
            </a:pPr>
            <a:r>
              <a:rPr lang="ru-RU" sz="1400" b="1" dirty="0">
                <a:solidFill>
                  <a:schemeClr val="accent1">
                    <a:lumMod val="50000"/>
                  </a:schemeClr>
                </a:solidFill>
                <a:effectLst>
                  <a:outerShdw blurRad="38100" dist="38100" dir="2700000" algn="tl">
                    <a:srgbClr val="000000">
                      <a:alpha val="43137"/>
                    </a:srgbClr>
                  </a:outerShdw>
                </a:effectLst>
              </a:rPr>
              <a:t>СНИЖЕНИЕ ПОСТУПЛЕНИЙ ПО </a:t>
            </a:r>
            <a:r>
              <a:rPr lang="ru-RU" sz="1400" b="1" dirty="0" smtClean="0">
                <a:solidFill>
                  <a:schemeClr val="accent1">
                    <a:lumMod val="50000"/>
                  </a:schemeClr>
                </a:solidFill>
                <a:effectLst>
                  <a:outerShdw blurRad="38100" dist="38100" dir="2700000" algn="tl">
                    <a:srgbClr val="000000">
                      <a:alpha val="43137"/>
                    </a:srgbClr>
                  </a:outerShdw>
                </a:effectLst>
              </a:rPr>
              <a:t>ПРИЧИНЕ</a:t>
            </a:r>
            <a:endParaRPr lang="ru-RU" sz="1400" b="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7143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одержимое 5"/>
          <p:cNvGraphicFramePr>
            <a:graphicFrameLocks noGrp="1"/>
          </p:cNvGraphicFramePr>
          <p:nvPr>
            <p:ph sz="half" idx="1"/>
            <p:extLst>
              <p:ext uri="{D42A27DB-BD31-4B8C-83A1-F6EECF244321}">
                <p14:modId xmlns:p14="http://schemas.microsoft.com/office/powerpoint/2010/main" val="1389210442"/>
              </p:ext>
            </p:extLst>
          </p:nvPr>
        </p:nvGraphicFramePr>
        <p:xfrm>
          <a:off x="42775" y="1994000"/>
          <a:ext cx="6984899" cy="4257278"/>
        </p:xfrm>
        <a:graphic>
          <a:graphicData uri="http://schemas.openxmlformats.org/drawingml/2006/chart">
            <c:chart xmlns:c="http://schemas.openxmlformats.org/drawingml/2006/chart" xmlns:r="http://schemas.openxmlformats.org/officeDocument/2006/relationships" r:id="rId5"/>
          </a:graphicData>
        </a:graphic>
      </p:graphicFrame>
      <p:sp>
        <p:nvSpPr>
          <p:cNvPr id="7173" name="Содержимое 16"/>
          <p:cNvSpPr>
            <a:spLocks noGrp="1"/>
          </p:cNvSpPr>
          <p:nvPr>
            <p:ph sz="half" idx="2"/>
          </p:nvPr>
        </p:nvSpPr>
        <p:spPr>
          <a:xfrm>
            <a:off x="5003676" y="1521073"/>
            <a:ext cx="3960812" cy="467767"/>
          </a:xfrm>
          <a:solidFill>
            <a:schemeClr val="accent5">
              <a:lumMod val="20000"/>
              <a:lumOff val="80000"/>
            </a:schemeClr>
          </a:solidFill>
          <a:scene3d>
            <a:camera prst="orthographicFront"/>
            <a:lightRig rig="threePt" dir="t"/>
          </a:scene3d>
          <a:sp3d>
            <a:bevelT/>
          </a:sp3d>
        </p:spPr>
        <p:txBody>
          <a:bodyPr>
            <a:normAutofit fontScale="70000" lnSpcReduction="20000"/>
          </a:bodyPr>
          <a:lstStyle/>
          <a:p>
            <a:pPr algn="ctr" eaLnBrk="1" fontAlgn="auto" hangingPunct="1">
              <a:spcAft>
                <a:spcPts val="0"/>
              </a:spcAft>
              <a:buFont typeface="Arial" charset="0"/>
              <a:buNone/>
              <a:defRPr/>
            </a:pPr>
            <a:r>
              <a:rPr lang="ru-RU" sz="2000" b="1" dirty="0" smtClean="0">
                <a:solidFill>
                  <a:schemeClr val="tx2">
                    <a:lumMod val="50000"/>
                  </a:schemeClr>
                </a:solidFill>
                <a:latin typeface="Times New Roman" pitchFamily="18" charset="0"/>
                <a:cs typeface="Times New Roman" pitchFamily="18" charset="0"/>
              </a:rPr>
              <a:t>Дотация на выравнивание уровня бюджетной обеспеченности</a:t>
            </a:r>
          </a:p>
          <a:p>
            <a:pPr eaLnBrk="1" fontAlgn="auto" hangingPunct="1">
              <a:spcAft>
                <a:spcPts val="0"/>
              </a:spcAft>
              <a:buFont typeface="Arial" charset="0"/>
              <a:buNone/>
              <a:defRPr/>
            </a:pPr>
            <a:endParaRPr lang="ru-RU" sz="1800" dirty="0" smtClean="0"/>
          </a:p>
        </p:txBody>
      </p:sp>
      <p:graphicFrame>
        <p:nvGraphicFramePr>
          <p:cNvPr id="10" name="Схема 9"/>
          <p:cNvGraphicFramePr/>
          <p:nvPr>
            <p:extLst>
              <p:ext uri="{D42A27DB-BD31-4B8C-83A1-F6EECF244321}">
                <p14:modId xmlns:p14="http://schemas.microsoft.com/office/powerpoint/2010/main" val="814175238"/>
              </p:ext>
            </p:extLst>
          </p:nvPr>
        </p:nvGraphicFramePr>
        <p:xfrm>
          <a:off x="5436096" y="2132856"/>
          <a:ext cx="3225588" cy="151169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199" name="Прямоугольник 10"/>
          <p:cNvSpPr>
            <a:spLocks noChangeArrowheads="1"/>
          </p:cNvSpPr>
          <p:nvPr/>
        </p:nvSpPr>
        <p:spPr bwMode="auto">
          <a:xfrm>
            <a:off x="5443637" y="2195016"/>
            <a:ext cx="1144587" cy="369888"/>
          </a:xfrm>
          <a:prstGeom prst="rect">
            <a:avLst/>
          </a:prstGeom>
          <a:noFill/>
          <a:ln w="9525">
            <a:noFill/>
            <a:miter lim="800000"/>
            <a:headEnd/>
            <a:tailEnd/>
          </a:ln>
        </p:spPr>
        <p:txBody>
          <a:bodyPr>
            <a:spAutoFit/>
          </a:bodyPr>
          <a:lstStyle/>
          <a:p>
            <a:r>
              <a:rPr lang="ru-RU" b="1" dirty="0" smtClean="0">
                <a:latin typeface="+mj-lt"/>
              </a:rPr>
              <a:t>2017 </a:t>
            </a:r>
            <a:r>
              <a:rPr lang="ru-RU" b="1" dirty="0">
                <a:latin typeface="+mj-lt"/>
              </a:rPr>
              <a:t>год</a:t>
            </a:r>
          </a:p>
        </p:txBody>
      </p:sp>
      <p:sp>
        <p:nvSpPr>
          <p:cNvPr id="8200" name="Прямоугольник 11"/>
          <p:cNvSpPr>
            <a:spLocks noChangeArrowheads="1"/>
          </p:cNvSpPr>
          <p:nvPr/>
        </p:nvSpPr>
        <p:spPr bwMode="auto">
          <a:xfrm>
            <a:off x="7521483" y="2195572"/>
            <a:ext cx="1224136" cy="369332"/>
          </a:xfrm>
          <a:prstGeom prst="rect">
            <a:avLst/>
          </a:prstGeom>
          <a:noFill/>
          <a:ln w="9525">
            <a:noFill/>
            <a:miter lim="800000"/>
            <a:headEnd/>
            <a:tailEnd/>
          </a:ln>
        </p:spPr>
        <p:txBody>
          <a:bodyPr wrap="square">
            <a:spAutoFit/>
          </a:bodyPr>
          <a:lstStyle/>
          <a:p>
            <a:r>
              <a:rPr lang="ru-RU" b="1" dirty="0" smtClean="0">
                <a:latin typeface="+mj-lt"/>
              </a:rPr>
              <a:t>2016</a:t>
            </a:r>
            <a:r>
              <a:rPr lang="ru-RU" b="1" dirty="0" smtClean="0">
                <a:latin typeface="Calibri" pitchFamily="34" charset="0"/>
              </a:rPr>
              <a:t> </a:t>
            </a:r>
            <a:r>
              <a:rPr lang="ru-RU" b="1" dirty="0">
                <a:latin typeface="Calibri" pitchFamily="34" charset="0"/>
              </a:rPr>
              <a:t>год</a:t>
            </a:r>
          </a:p>
        </p:txBody>
      </p:sp>
      <p:graphicFrame>
        <p:nvGraphicFramePr>
          <p:cNvPr id="9" name="Схема 8"/>
          <p:cNvGraphicFramePr/>
          <p:nvPr>
            <p:extLst>
              <p:ext uri="{D42A27DB-BD31-4B8C-83A1-F6EECF244321}">
                <p14:modId xmlns:p14="http://schemas.microsoft.com/office/powerpoint/2010/main" val="3717606312"/>
              </p:ext>
            </p:extLst>
          </p:nvPr>
        </p:nvGraphicFramePr>
        <p:xfrm>
          <a:off x="5436096" y="4720506"/>
          <a:ext cx="3384376" cy="151680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1" name="Содержимое 16"/>
          <p:cNvSpPr txBox="1">
            <a:spLocks/>
          </p:cNvSpPr>
          <p:nvPr/>
        </p:nvSpPr>
        <p:spPr>
          <a:xfrm>
            <a:off x="5076056" y="4113361"/>
            <a:ext cx="3888432" cy="467767"/>
          </a:xfrm>
          <a:prstGeom prst="rect">
            <a:avLst/>
          </a:prstGeom>
          <a:solidFill>
            <a:schemeClr val="accent5">
              <a:lumMod val="20000"/>
              <a:lumOff val="80000"/>
            </a:schemeClr>
          </a:solidFill>
          <a:scene3d>
            <a:camera prst="orthographicFront"/>
            <a:lightRig rig="threePt" dir="t"/>
          </a:scene3d>
          <a:sp3d>
            <a:bevelT/>
          </a:sp3d>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ctr">
              <a:buFont typeface="Arial" charset="0"/>
              <a:buNone/>
              <a:defRPr/>
            </a:pPr>
            <a:r>
              <a:rPr lang="ru-RU" sz="2000" b="1" dirty="0">
                <a:solidFill>
                  <a:schemeClr val="tx2">
                    <a:lumMod val="50000"/>
                  </a:schemeClr>
                </a:solidFill>
                <a:latin typeface="Times New Roman" pitchFamily="18" charset="0"/>
                <a:cs typeface="Times New Roman" pitchFamily="18" charset="0"/>
              </a:rPr>
              <a:t>Дотация на поддержку мер по обеспечению сбалансированности  бюджетов</a:t>
            </a:r>
            <a:endParaRPr lang="ru-RU" sz="1800" dirty="0" smtClean="0">
              <a:solidFill>
                <a:schemeClr val="tx2">
                  <a:lumMod val="50000"/>
                </a:schemeClr>
              </a:solidFill>
            </a:endParaRPr>
          </a:p>
        </p:txBody>
      </p:sp>
      <p:sp>
        <p:nvSpPr>
          <p:cNvPr id="12" name="Прямоугольник 11"/>
          <p:cNvSpPr>
            <a:spLocks noChangeArrowheads="1"/>
          </p:cNvSpPr>
          <p:nvPr/>
        </p:nvSpPr>
        <p:spPr bwMode="auto">
          <a:xfrm>
            <a:off x="7710808" y="4787860"/>
            <a:ext cx="1037656" cy="369332"/>
          </a:xfrm>
          <a:prstGeom prst="rect">
            <a:avLst/>
          </a:prstGeom>
          <a:noFill/>
          <a:ln w="9525">
            <a:noFill/>
            <a:miter lim="800000"/>
            <a:headEnd/>
            <a:tailEnd/>
          </a:ln>
        </p:spPr>
        <p:txBody>
          <a:bodyPr wrap="none">
            <a:spAutoFit/>
          </a:bodyPr>
          <a:lstStyle/>
          <a:p>
            <a:r>
              <a:rPr lang="ru-RU" b="1" dirty="0" smtClean="0">
                <a:latin typeface="+mj-lt"/>
              </a:rPr>
              <a:t>2016</a:t>
            </a:r>
            <a:r>
              <a:rPr lang="ru-RU" b="1" dirty="0" smtClean="0">
                <a:latin typeface="Calibri" pitchFamily="34" charset="0"/>
              </a:rPr>
              <a:t> </a:t>
            </a:r>
            <a:r>
              <a:rPr lang="ru-RU" b="1" dirty="0">
                <a:latin typeface="Calibri" pitchFamily="34" charset="0"/>
              </a:rPr>
              <a:t>год</a:t>
            </a:r>
          </a:p>
        </p:txBody>
      </p:sp>
      <p:sp>
        <p:nvSpPr>
          <p:cNvPr id="13" name="Прямоугольник 10"/>
          <p:cNvSpPr>
            <a:spLocks noChangeArrowheads="1"/>
          </p:cNvSpPr>
          <p:nvPr/>
        </p:nvSpPr>
        <p:spPr bwMode="auto">
          <a:xfrm>
            <a:off x="5364088" y="4787304"/>
            <a:ext cx="1144587" cy="369888"/>
          </a:xfrm>
          <a:prstGeom prst="rect">
            <a:avLst/>
          </a:prstGeom>
          <a:noFill/>
          <a:ln w="9525">
            <a:noFill/>
            <a:miter lim="800000"/>
            <a:headEnd/>
            <a:tailEnd/>
          </a:ln>
        </p:spPr>
        <p:txBody>
          <a:bodyPr>
            <a:spAutoFit/>
          </a:bodyPr>
          <a:lstStyle/>
          <a:p>
            <a:r>
              <a:rPr lang="ru-RU" b="1" dirty="0" smtClean="0">
                <a:latin typeface="+mj-lt"/>
              </a:rPr>
              <a:t>2017 </a:t>
            </a:r>
            <a:r>
              <a:rPr lang="ru-RU" b="1" dirty="0">
                <a:latin typeface="+mj-lt"/>
              </a:rPr>
              <a:t>год</a:t>
            </a:r>
          </a:p>
        </p:txBody>
      </p:sp>
      <p:sp>
        <p:nvSpPr>
          <p:cNvPr id="14" name="Заголовок 1"/>
          <p:cNvSpPr>
            <a:spLocks noGrp="1"/>
          </p:cNvSpPr>
          <p:nvPr>
            <p:ph type="title"/>
          </p:nvPr>
        </p:nvSpPr>
        <p:spPr>
          <a:xfrm>
            <a:off x="1259632" y="188640"/>
            <a:ext cx="6480720" cy="864096"/>
          </a:xfrm>
          <a:blipFill>
            <a:blip r:embed="rId16"/>
            <a:tile tx="0" ty="0" sx="100000" sy="100000" flip="none" algn="tl"/>
          </a:blipFill>
          <a:ln>
            <a:solidFill>
              <a:schemeClr val="accent6">
                <a:lumMod val="40000"/>
                <a:lumOff val="60000"/>
              </a:schemeClr>
            </a:solidFill>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a:noAutofit/>
          </a:bodyPr>
          <a:lstStyle/>
          <a:p>
            <a:r>
              <a:rPr lang="ru-RU" sz="3600" b="1" dirty="0" smtClean="0">
                <a:solidFill>
                  <a:schemeClr val="tx2">
                    <a:lumMod val="50000"/>
                  </a:schemeClr>
                </a:solidFill>
                <a:effectLst>
                  <a:outerShdw blurRad="38100" dist="38100" dir="2700000" algn="tl">
                    <a:srgbClr val="000000">
                      <a:alpha val="43137"/>
                    </a:srgbClr>
                  </a:outerShdw>
                </a:effectLst>
                <a:latin typeface="+mj-lt"/>
                <a:cs typeface="Tahoma" pitchFamily="34" charset="0"/>
              </a:rPr>
              <a:t>Безвозмездные</a:t>
            </a:r>
            <a:r>
              <a:rPr lang="ru-RU" sz="3600" b="1" dirty="0" smtClean="0">
                <a:solidFill>
                  <a:schemeClr val="tx2">
                    <a:lumMod val="50000"/>
                  </a:schemeClr>
                </a:solidFill>
                <a:effectLst>
                  <a:outerShdw blurRad="38100" dist="38100" dir="2700000" algn="tl">
                    <a:srgbClr val="000000">
                      <a:alpha val="43137"/>
                    </a:srgbClr>
                  </a:outerShdw>
                </a:effectLst>
                <a:cs typeface="Tahoma" pitchFamily="34" charset="0"/>
              </a:rPr>
              <a:t> поступления</a:t>
            </a:r>
            <a:endParaRPr lang="ru-RU" sz="3600" dirty="0">
              <a:solidFill>
                <a:schemeClr val="tx2">
                  <a:lumMod val="50000"/>
                </a:schemeClr>
              </a:solidFill>
            </a:endParaRPr>
          </a:p>
        </p:txBody>
      </p:sp>
      <p:sp>
        <p:nvSpPr>
          <p:cNvPr id="2" name="Прямоугольник 1"/>
          <p:cNvSpPr/>
          <p:nvPr/>
        </p:nvSpPr>
        <p:spPr>
          <a:xfrm>
            <a:off x="2051720" y="1032991"/>
            <a:ext cx="5177035" cy="307777"/>
          </a:xfrm>
          <a:prstGeom prst="rect">
            <a:avLst/>
          </a:prstGeom>
        </p:spPr>
        <p:txBody>
          <a:bodyPr wrap="square">
            <a:spAutoFit/>
          </a:bodyPr>
          <a:lstStyle/>
          <a:p>
            <a:pPr algn="ctr"/>
            <a:r>
              <a:rPr lang="ru-RU" sz="1400" dirty="0" smtClean="0">
                <a:effectLst>
                  <a:outerShdw blurRad="38100" dist="38100" dir="2700000" algn="tl">
                    <a:srgbClr val="000000">
                      <a:alpha val="43137"/>
                    </a:srgbClr>
                  </a:outerShdw>
                </a:effectLst>
              </a:rPr>
              <a:t>проект бюджета на 2017 год сформирован на уровне 2016 года</a:t>
            </a:r>
            <a:endParaRPr lang="ru-RU" sz="1400" dirty="0">
              <a:effectLst>
                <a:outerShdw blurRad="38100" dist="38100" dir="2700000" algn="tl">
                  <a:srgbClr val="000000">
                    <a:alpha val="43137"/>
                  </a:srgbClr>
                </a:outerShdw>
              </a:effectLst>
            </a:endParaRPr>
          </a:p>
        </p:txBody>
      </p:sp>
    </p:spTree>
    <p:controls>
      <mc:AlternateContent xmlns:mc="http://schemas.openxmlformats.org/markup-compatibility/2006">
        <mc:Choice xmlns:v="urn:schemas-microsoft-com:vml" Requires="v">
          <p:control spid="5159" name="SapphireHiddenControl" r:id="rId2" imgW="6095880" imgH="4067280"/>
        </mc:Choice>
        <mc:Fallback>
          <p:control name="SapphireHiddenControl" r:id="rId2" imgW="6095880" imgH="4067280">
            <p:pic>
              <p:nvPicPr>
                <p:cNvPr id="3" name="SapphireHiddenControl" hidden="1"/>
                <p:cNvPicPr preferRelativeResize="0">
                  <a:picLocks noChangeArrowheads="1" noChangeShapeType="1"/>
                </p:cNvPicPr>
                <p:nvPr/>
              </p:nvPicPr>
              <p:blipFill>
                <a:blip r:embed="rId17"/>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3436654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bwMode="auto">
          <a:xfrm>
            <a:off x="827584" y="2204864"/>
            <a:ext cx="7704856" cy="461169"/>
          </a:xfrm>
          <a:prstGeom prst="rect">
            <a:avLst/>
          </a:prstGeom>
          <a:solidFill>
            <a:schemeClr val="accent6">
              <a:lumMod val="20000"/>
              <a:lumOff val="80000"/>
            </a:schemeClr>
          </a:solidFill>
          <a:ln>
            <a:solidFill>
              <a:schemeClr val="accent2">
                <a:lumMod val="40000"/>
                <a:lumOff val="60000"/>
              </a:schemeClr>
            </a:solidFill>
            <a:headEnd/>
            <a:tailEnd/>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anchor="ctr"/>
          <a:lstStyle/>
          <a:p>
            <a:pPr algn="ctr"/>
            <a:r>
              <a:rPr lang="ru-RU" sz="2800" b="1" dirty="0">
                <a:solidFill>
                  <a:schemeClr val="tx2">
                    <a:lumMod val="50000"/>
                  </a:schemeClr>
                </a:solidFill>
                <a:effectLst>
                  <a:outerShdw blurRad="38100" dist="38100" dir="2700000" algn="tl">
                    <a:srgbClr val="000000">
                      <a:alpha val="43137"/>
                    </a:srgbClr>
                  </a:outerShdw>
                </a:effectLst>
                <a:latin typeface="+mj-lt"/>
                <a:cs typeface="Tahoma" pitchFamily="34" charset="0"/>
              </a:rPr>
              <a:t>Особенности планирования расходов </a:t>
            </a:r>
            <a:r>
              <a:rPr lang="ru-RU" sz="2800" b="1" dirty="0" smtClean="0">
                <a:solidFill>
                  <a:schemeClr val="tx2">
                    <a:lumMod val="50000"/>
                  </a:schemeClr>
                </a:solidFill>
                <a:effectLst>
                  <a:outerShdw blurRad="38100" dist="38100" dir="2700000" algn="tl">
                    <a:srgbClr val="000000">
                      <a:alpha val="43137"/>
                    </a:srgbClr>
                  </a:outerShdw>
                </a:effectLst>
                <a:latin typeface="+mj-lt"/>
                <a:cs typeface="Tahoma" pitchFamily="34" charset="0"/>
              </a:rPr>
              <a:t>бюджета </a:t>
            </a:r>
            <a:endParaRPr lang="ru-RU" sz="2800" b="1" dirty="0">
              <a:solidFill>
                <a:schemeClr val="tx2">
                  <a:lumMod val="50000"/>
                </a:schemeClr>
              </a:solidFill>
              <a:effectLst>
                <a:outerShdw blurRad="38100" dist="38100" dir="2700000" algn="tl">
                  <a:srgbClr val="000000">
                    <a:alpha val="43137"/>
                  </a:srgbClr>
                </a:outerShdw>
              </a:effectLst>
              <a:latin typeface="+mj-lt"/>
              <a:cs typeface="Tahoma" pitchFamily="34" charset="0"/>
            </a:endParaRPr>
          </a:p>
        </p:txBody>
      </p:sp>
      <p:sp>
        <p:nvSpPr>
          <p:cNvPr id="5" name="Заголовок 1"/>
          <p:cNvSpPr txBox="1">
            <a:spLocks/>
          </p:cNvSpPr>
          <p:nvPr/>
        </p:nvSpPr>
        <p:spPr bwMode="auto">
          <a:xfrm>
            <a:off x="539552" y="476672"/>
            <a:ext cx="4320480" cy="1224136"/>
          </a:xfrm>
          <a:prstGeom prst="rect">
            <a:avLst/>
          </a:prstGeom>
          <a:gradFill>
            <a:gsLst>
              <a:gs pos="0">
                <a:srgbClr val="FF3399"/>
              </a:gs>
              <a:gs pos="25000">
                <a:srgbClr val="FF6633"/>
              </a:gs>
              <a:gs pos="50000">
                <a:srgbClr val="FFFF00"/>
              </a:gs>
              <a:gs pos="75000">
                <a:srgbClr val="01A78F"/>
              </a:gs>
              <a:gs pos="100000">
                <a:srgbClr val="3366FF"/>
              </a:gs>
            </a:gsLst>
            <a:lin ang="16200000" scaled="0"/>
          </a:gradFill>
          <a:ln>
            <a:headEnd/>
            <a:tailEnd/>
          </a:ln>
          <a:scene3d>
            <a:camera prst="orthographicFront"/>
            <a:lightRig rig="threePt" dir="t"/>
          </a:scene3d>
          <a:sp3d>
            <a:bevelT prst="slope"/>
          </a:sp3d>
        </p:spPr>
        <p:style>
          <a:lnRef idx="1">
            <a:schemeClr val="accent3"/>
          </a:lnRef>
          <a:fillRef idx="2">
            <a:schemeClr val="accent3"/>
          </a:fillRef>
          <a:effectRef idx="1">
            <a:schemeClr val="accent3"/>
          </a:effectRef>
          <a:fontRef idx="minor">
            <a:schemeClr val="dk1"/>
          </a:fontRef>
        </p:style>
        <p:txBody>
          <a:bodyPr anchor="ctr"/>
          <a:lstStyle/>
          <a:p>
            <a:pPr algn="ctr"/>
            <a:r>
              <a:rPr lang="ru-RU" sz="4800" b="1" dirty="0" smtClean="0">
                <a:solidFill>
                  <a:schemeClr val="tx1"/>
                </a:solidFill>
                <a:effectLst>
                  <a:outerShdw blurRad="38100" dist="38100" dir="2700000" algn="tl">
                    <a:srgbClr val="000000">
                      <a:alpha val="43137"/>
                    </a:srgbClr>
                  </a:outerShdw>
                </a:effectLst>
                <a:latin typeface="+mj-lt"/>
                <a:cs typeface="Tahoma" pitchFamily="34" charset="0"/>
              </a:rPr>
              <a:t>РАСХОДЫ </a:t>
            </a:r>
            <a:endParaRPr lang="ru-RU" sz="4800" b="1" dirty="0">
              <a:solidFill>
                <a:schemeClr val="tx1"/>
              </a:solidFill>
              <a:effectLst>
                <a:outerShdw blurRad="38100" dist="38100" dir="2700000" algn="tl">
                  <a:srgbClr val="000000">
                    <a:alpha val="43137"/>
                  </a:srgbClr>
                </a:outerShdw>
              </a:effectLst>
              <a:latin typeface="+mj-lt"/>
              <a:cs typeface="Tahoma" pitchFamily="34" charset="0"/>
            </a:endParaRPr>
          </a:p>
        </p:txBody>
      </p:sp>
      <p:pic>
        <p:nvPicPr>
          <p:cNvPr id="6" name="Рисунок 5" descr="https://im3-tub-ru.yandex.net/i?id=3528c235becb8596bc7e788b88a511b2&amp;n=33&amp;h=190&amp;w=285">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4624"/>
            <a:ext cx="3672408" cy="2016224"/>
          </a:xfrm>
          <a:prstGeom prst="rect">
            <a:avLst/>
          </a:prstGeom>
          <a:noFill/>
          <a:ln>
            <a:noFill/>
          </a:ln>
        </p:spPr>
      </p:pic>
      <p:sp>
        <p:nvSpPr>
          <p:cNvPr id="8" name="Прямоугольник 7"/>
          <p:cNvSpPr/>
          <p:nvPr/>
        </p:nvSpPr>
        <p:spPr>
          <a:xfrm>
            <a:off x="611560" y="2780928"/>
            <a:ext cx="8064896" cy="3985706"/>
          </a:xfrm>
          <a:prstGeom prst="rect">
            <a:avLst/>
          </a:prstGeom>
          <a:solidFill>
            <a:schemeClr val="accent6">
              <a:lumMod val="20000"/>
              <a:lumOff val="80000"/>
            </a:schemeClr>
          </a:solidFill>
          <a:ln>
            <a:solidFill>
              <a:schemeClr val="accent2">
                <a:lumMod val="40000"/>
                <a:lumOff val="60000"/>
              </a:schemeClr>
            </a:solidFill>
          </a:ln>
          <a:effectLst>
            <a:innerShdw blurRad="114300">
              <a:prstClr val="black"/>
            </a:innerShdw>
          </a:effectLst>
        </p:spPr>
        <p:txBody>
          <a:bodyPr wrap="square">
            <a:spAutoFit/>
          </a:bodyPr>
          <a:lstStyle/>
          <a:p>
            <a:pPr algn="ctr" fontAlgn="auto">
              <a:spcBef>
                <a:spcPts val="0"/>
              </a:spcBef>
              <a:spcAft>
                <a:spcPts val="0"/>
              </a:spcAft>
              <a:buClr>
                <a:schemeClr val="accent6">
                  <a:lumMod val="50000"/>
                </a:schemeClr>
              </a:buClr>
              <a:defRPr/>
            </a:pPr>
            <a:r>
              <a:rPr lang="ru-RU" sz="1100" b="1" dirty="0">
                <a:latin typeface="+mj-lt"/>
                <a:cs typeface="Tahoma" pitchFamily="34" charset="0"/>
              </a:rPr>
              <a:t>С 01 января </a:t>
            </a:r>
            <a:r>
              <a:rPr lang="ru-RU" sz="1100" b="1" dirty="0" smtClean="0">
                <a:latin typeface="+mj-lt"/>
                <a:cs typeface="Tahoma" pitchFamily="34" charset="0"/>
              </a:rPr>
              <a:t>2017 </a:t>
            </a:r>
            <a:r>
              <a:rPr lang="ru-RU" sz="1100" b="1" dirty="0">
                <a:latin typeface="+mj-lt"/>
                <a:cs typeface="Tahoma" pitchFamily="34" charset="0"/>
              </a:rPr>
              <a:t>года</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100" dirty="0" smtClean="0">
                <a:latin typeface="+mj-lt"/>
                <a:cs typeface="Tahoma" pitchFamily="34" charset="0"/>
              </a:rPr>
              <a:t>Органы </a:t>
            </a:r>
            <a:r>
              <a:rPr lang="ru-RU" sz="1100" dirty="0">
                <a:latin typeface="+mj-lt"/>
                <a:cs typeface="Tahoma" pitchFamily="34" charset="0"/>
              </a:rPr>
              <a:t>местного самоуправления наделяются полномочием с 1 января 2017 </a:t>
            </a:r>
            <a:r>
              <a:rPr lang="ru-RU" sz="1100" dirty="0" smtClean="0">
                <a:latin typeface="+mj-lt"/>
                <a:cs typeface="Tahoma" pitchFamily="34" charset="0"/>
              </a:rPr>
              <a:t>года:</a:t>
            </a:r>
          </a:p>
          <a:p>
            <a:pPr algn="just" fontAlgn="auto">
              <a:spcBef>
                <a:spcPts val="0"/>
              </a:spcBef>
              <a:spcAft>
                <a:spcPts val="0"/>
              </a:spcAft>
              <a:buClr>
                <a:schemeClr val="accent6">
                  <a:lumMod val="50000"/>
                </a:schemeClr>
              </a:buClr>
              <a:defRPr/>
            </a:pPr>
            <a:r>
              <a:rPr lang="ru-RU" sz="1100" dirty="0" smtClean="0">
                <a:latin typeface="+mj-lt"/>
                <a:cs typeface="Tahoma" pitchFamily="34" charset="0"/>
              </a:rPr>
              <a:t>             - на компенсацию отдельным категориям граждан оплаты взноса на капитальный ремонт общего имущества в                             </a:t>
            </a:r>
          </a:p>
          <a:p>
            <a:pPr algn="just" fontAlgn="auto">
              <a:spcBef>
                <a:spcPts val="0"/>
              </a:spcBef>
              <a:spcAft>
                <a:spcPts val="0"/>
              </a:spcAft>
              <a:buClr>
                <a:schemeClr val="accent6">
                  <a:lumMod val="50000"/>
                </a:schemeClr>
              </a:buClr>
              <a:defRPr/>
            </a:pPr>
            <a:r>
              <a:rPr lang="ru-RU" sz="1100" dirty="0">
                <a:latin typeface="+mj-lt"/>
                <a:cs typeface="Tahoma" pitchFamily="34" charset="0"/>
              </a:rPr>
              <a:t> </a:t>
            </a:r>
            <a:r>
              <a:rPr lang="ru-RU" sz="1100" dirty="0" smtClean="0">
                <a:latin typeface="+mj-lt"/>
                <a:cs typeface="Tahoma" pitchFamily="34" charset="0"/>
              </a:rPr>
              <a:t>        многоквартирном доме;</a:t>
            </a:r>
          </a:p>
          <a:p>
            <a:pPr algn="just" fontAlgn="auto">
              <a:spcBef>
                <a:spcPts val="0"/>
              </a:spcBef>
              <a:spcAft>
                <a:spcPts val="0"/>
              </a:spcAft>
              <a:buClr>
                <a:schemeClr val="accent6">
                  <a:lumMod val="50000"/>
                </a:schemeClr>
              </a:buClr>
              <a:defRPr/>
            </a:pPr>
            <a:r>
              <a:rPr lang="ru-RU" sz="1100" dirty="0">
                <a:latin typeface="+mj-lt"/>
                <a:cs typeface="Tahoma" pitchFamily="34" charset="0"/>
              </a:rPr>
              <a:t> </a:t>
            </a:r>
            <a:r>
              <a:rPr lang="ru-RU" sz="1100" dirty="0" smtClean="0">
                <a:latin typeface="+mj-lt"/>
                <a:cs typeface="Tahoma" pitchFamily="34" charset="0"/>
              </a:rPr>
              <a:t>            - на осуществление мероприятий по отлову, транспортировке, содержанию  учету и регулированию численности   </a:t>
            </a:r>
          </a:p>
          <a:p>
            <a:pPr algn="just" fontAlgn="auto">
              <a:spcBef>
                <a:spcPts val="0"/>
              </a:spcBef>
              <a:spcAft>
                <a:spcPts val="0"/>
              </a:spcAft>
              <a:buClr>
                <a:schemeClr val="accent6">
                  <a:lumMod val="50000"/>
                </a:schemeClr>
              </a:buClr>
              <a:defRPr/>
            </a:pPr>
            <a:r>
              <a:rPr lang="ru-RU" sz="1100" dirty="0">
                <a:latin typeface="+mj-lt"/>
                <a:cs typeface="Tahoma" pitchFamily="34" charset="0"/>
              </a:rPr>
              <a:t> </a:t>
            </a:r>
            <a:r>
              <a:rPr lang="ru-RU" sz="1100" dirty="0" smtClean="0">
                <a:latin typeface="+mj-lt"/>
                <a:cs typeface="Tahoma" pitchFamily="34" charset="0"/>
              </a:rPr>
              <a:t>        безнадзорных животных (собак) . </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100" dirty="0" smtClean="0">
                <a:latin typeface="+mj-lt"/>
                <a:cs typeface="Tahoma" pitchFamily="34" charset="0"/>
              </a:rPr>
              <a:t>Предлагается к финансированию муниципальная программа «Развитие малого и среднего предпринимательства в </a:t>
            </a:r>
            <a:r>
              <a:rPr lang="ru-RU" sz="1100" dirty="0" err="1" smtClean="0">
                <a:latin typeface="+mj-lt"/>
                <a:cs typeface="Tahoma" pitchFamily="34" charset="0"/>
              </a:rPr>
              <a:t>Зеленчукском</a:t>
            </a:r>
            <a:r>
              <a:rPr lang="ru-RU" sz="1100" dirty="0" smtClean="0">
                <a:latin typeface="+mj-lt"/>
                <a:cs typeface="Tahoma" pitchFamily="34" charset="0"/>
              </a:rPr>
              <a:t> муниципальном районе на 2016-2018 годы», «Социальная поддержка населения в ЗМР на 2017-2019 годы», «Аппарат администрации </a:t>
            </a:r>
            <a:r>
              <a:rPr lang="ru-RU" sz="1100" dirty="0" err="1" smtClean="0">
                <a:latin typeface="+mj-lt"/>
                <a:cs typeface="Tahoma" pitchFamily="34" charset="0"/>
              </a:rPr>
              <a:t>Зеленчукского</a:t>
            </a:r>
            <a:r>
              <a:rPr lang="ru-RU" sz="1100" dirty="0" smtClean="0">
                <a:latin typeface="+mj-lt"/>
                <a:cs typeface="Tahoma" pitchFamily="34" charset="0"/>
              </a:rPr>
              <a:t> муниципального района на 2017-2019 годы», «Развитие многофункционального центра предоставления государственных и муниципальных услуг в </a:t>
            </a:r>
            <a:r>
              <a:rPr lang="ru-RU" sz="1100" dirty="0" err="1" smtClean="0">
                <a:latin typeface="+mj-lt"/>
                <a:cs typeface="Tahoma" pitchFamily="34" charset="0"/>
              </a:rPr>
              <a:t>Зеленчукском</a:t>
            </a:r>
            <a:r>
              <a:rPr lang="ru-RU" sz="1100" dirty="0" smtClean="0">
                <a:latin typeface="+mj-lt"/>
                <a:cs typeface="Tahoma" pitchFamily="34" charset="0"/>
              </a:rPr>
              <a:t> муниципальном районе на 2017-2019 годы»</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100" dirty="0" smtClean="0">
                <a:latin typeface="+mj-lt"/>
                <a:cs typeface="Tahoma" pitchFamily="34" charset="0"/>
              </a:rPr>
              <a:t>Освобождаются </a:t>
            </a:r>
            <a:r>
              <a:rPr lang="ru-RU" sz="1100" dirty="0">
                <a:latin typeface="+mj-lt"/>
                <a:cs typeface="Tahoma" pitchFamily="34" charset="0"/>
              </a:rPr>
              <a:t>от уплаты  земельного налога в 2017 году :</a:t>
            </a:r>
          </a:p>
          <a:p>
            <a:pPr algn="just" fontAlgn="auto">
              <a:spcBef>
                <a:spcPts val="0"/>
              </a:spcBef>
              <a:spcAft>
                <a:spcPts val="0"/>
              </a:spcAft>
              <a:buClr>
                <a:schemeClr val="accent6">
                  <a:lumMod val="50000"/>
                </a:schemeClr>
              </a:buClr>
              <a:defRPr/>
            </a:pPr>
            <a:r>
              <a:rPr lang="ru-RU" sz="1100" dirty="0" smtClean="0">
                <a:latin typeface="+mj-lt"/>
                <a:cs typeface="Tahoma" pitchFamily="34" charset="0"/>
              </a:rPr>
              <a:t>              - организации- </a:t>
            </a:r>
            <a:r>
              <a:rPr lang="ru-RU" sz="1100" dirty="0">
                <a:latin typeface="+mj-lt"/>
                <a:cs typeface="Tahoma" pitchFamily="34" charset="0"/>
              </a:rPr>
              <a:t>в отношении земельных участков ,</a:t>
            </a:r>
            <a:r>
              <a:rPr lang="ru-RU" sz="1100" dirty="0" smtClean="0">
                <a:latin typeface="+mj-lt"/>
                <a:cs typeface="Tahoma" pitchFamily="34" charset="0"/>
              </a:rPr>
              <a:t>занятых административными </a:t>
            </a:r>
            <a:r>
              <a:rPr lang="ru-RU" sz="1100" dirty="0">
                <a:latin typeface="+mj-lt"/>
                <a:cs typeface="Tahoma" pitchFamily="34" charset="0"/>
              </a:rPr>
              <a:t>зданиями органов местного  </a:t>
            </a:r>
            <a:r>
              <a:rPr lang="ru-RU" sz="1100" dirty="0" smtClean="0">
                <a:latin typeface="+mj-lt"/>
                <a:cs typeface="Tahoma" pitchFamily="34" charset="0"/>
              </a:rPr>
              <a:t>  </a:t>
            </a:r>
          </a:p>
          <a:p>
            <a:pPr algn="just" fontAlgn="auto">
              <a:spcBef>
                <a:spcPts val="0"/>
              </a:spcBef>
              <a:spcAft>
                <a:spcPts val="0"/>
              </a:spcAft>
              <a:buClr>
                <a:schemeClr val="accent6">
                  <a:lumMod val="50000"/>
                </a:schemeClr>
              </a:buClr>
              <a:defRPr/>
            </a:pPr>
            <a:r>
              <a:rPr lang="ru-RU" sz="1100" dirty="0">
                <a:latin typeface="+mj-lt"/>
                <a:cs typeface="Tahoma" pitchFamily="34" charset="0"/>
              </a:rPr>
              <a:t> </a:t>
            </a:r>
            <a:r>
              <a:rPr lang="ru-RU" sz="1100" dirty="0" smtClean="0">
                <a:latin typeface="+mj-lt"/>
                <a:cs typeface="Tahoma" pitchFamily="34" charset="0"/>
              </a:rPr>
              <a:t>        самоуправления </a:t>
            </a:r>
            <a:r>
              <a:rPr lang="ru-RU" sz="1100" dirty="0">
                <a:latin typeface="+mj-lt"/>
                <a:cs typeface="Tahoma" pitchFamily="34" charset="0"/>
              </a:rPr>
              <a:t>на территории  поселений (</a:t>
            </a:r>
            <a:r>
              <a:rPr lang="ru-RU" sz="1100" dirty="0" err="1">
                <a:latin typeface="+mj-lt"/>
                <a:cs typeface="Tahoma" pitchFamily="34" charset="0"/>
              </a:rPr>
              <a:t>Архызского</a:t>
            </a:r>
            <a:r>
              <a:rPr lang="ru-RU" sz="1100" dirty="0" smtClean="0">
                <a:latin typeface="+mj-lt"/>
                <a:cs typeface="Tahoma" pitchFamily="34" charset="0"/>
              </a:rPr>
              <a:t>, </a:t>
            </a:r>
            <a:r>
              <a:rPr lang="ru-RU" sz="1100" dirty="0" err="1" smtClean="0">
                <a:latin typeface="+mj-lt"/>
                <a:cs typeface="Tahoma" pitchFamily="34" charset="0"/>
              </a:rPr>
              <a:t>Даусузского,З</a:t>
            </a:r>
            <a:r>
              <a:rPr lang="ru-RU" sz="1100" dirty="0" smtClean="0">
                <a:latin typeface="+mj-lt"/>
                <a:cs typeface="Tahoma" pitchFamily="34" charset="0"/>
              </a:rPr>
              <a:t> </a:t>
            </a:r>
            <a:r>
              <a:rPr lang="ru-RU" sz="1100" dirty="0" err="1" smtClean="0">
                <a:latin typeface="+mj-lt"/>
                <a:cs typeface="Tahoma" pitchFamily="34" charset="0"/>
              </a:rPr>
              <a:t>еленчукского</a:t>
            </a:r>
            <a:r>
              <a:rPr lang="ru-RU" sz="1100" dirty="0" smtClean="0">
                <a:latin typeface="+mj-lt"/>
                <a:cs typeface="Tahoma" pitchFamily="34" charset="0"/>
              </a:rPr>
              <a:t>, </a:t>
            </a:r>
            <a:r>
              <a:rPr lang="ru-RU" sz="1100" dirty="0" err="1" smtClean="0">
                <a:latin typeface="+mj-lt"/>
                <a:cs typeface="Tahoma" pitchFamily="34" charset="0"/>
              </a:rPr>
              <a:t>Исправненского</a:t>
            </a:r>
            <a:r>
              <a:rPr lang="ru-RU" sz="1100" dirty="0">
                <a:latin typeface="+mj-lt"/>
                <a:cs typeface="Tahoma" pitchFamily="34" charset="0"/>
              </a:rPr>
              <a:t>, </a:t>
            </a:r>
            <a:r>
              <a:rPr lang="ru-RU" sz="1100" dirty="0" err="1">
                <a:latin typeface="+mj-lt"/>
                <a:cs typeface="Tahoma" pitchFamily="34" charset="0"/>
              </a:rPr>
              <a:t>Кардоникского</a:t>
            </a:r>
            <a:r>
              <a:rPr lang="ru-RU" sz="1100" dirty="0">
                <a:latin typeface="+mj-lt"/>
                <a:cs typeface="Tahoma" pitchFamily="34" charset="0"/>
              </a:rPr>
              <a:t>, </a:t>
            </a:r>
            <a:r>
              <a:rPr lang="ru-RU" sz="1100" dirty="0" smtClean="0">
                <a:latin typeface="+mj-lt"/>
                <a:cs typeface="Tahoma" pitchFamily="34" charset="0"/>
              </a:rPr>
              <a:t>Кызыл- </a:t>
            </a:r>
          </a:p>
          <a:p>
            <a:pPr algn="just" fontAlgn="auto">
              <a:spcBef>
                <a:spcPts val="0"/>
              </a:spcBef>
              <a:spcAft>
                <a:spcPts val="0"/>
              </a:spcAft>
              <a:buClr>
                <a:schemeClr val="accent6">
                  <a:lumMod val="50000"/>
                </a:schemeClr>
              </a:buClr>
              <a:defRPr/>
            </a:pPr>
            <a:r>
              <a:rPr lang="ru-RU" sz="1100" dirty="0">
                <a:latin typeface="+mj-lt"/>
                <a:cs typeface="Tahoma" pitchFamily="34" charset="0"/>
              </a:rPr>
              <a:t> </a:t>
            </a:r>
            <a:r>
              <a:rPr lang="ru-RU" sz="1100" dirty="0" smtClean="0">
                <a:latin typeface="+mj-lt"/>
                <a:cs typeface="Tahoma" pitchFamily="34" charset="0"/>
              </a:rPr>
              <a:t>        Октябрьского</a:t>
            </a:r>
            <a:r>
              <a:rPr lang="ru-RU" sz="1100" dirty="0">
                <a:latin typeface="+mj-lt"/>
                <a:cs typeface="Tahoma" pitchFamily="34" charset="0"/>
              </a:rPr>
              <a:t>, </a:t>
            </a:r>
            <a:r>
              <a:rPr lang="ru-RU" sz="1100" dirty="0" err="1">
                <a:latin typeface="+mj-lt"/>
                <a:cs typeface="Tahoma" pitchFamily="34" charset="0"/>
              </a:rPr>
              <a:t>Марухского</a:t>
            </a:r>
            <a:r>
              <a:rPr lang="ru-RU" sz="1100" dirty="0">
                <a:latin typeface="+mj-lt"/>
                <a:cs typeface="Tahoma" pitchFamily="34" charset="0"/>
              </a:rPr>
              <a:t>, </a:t>
            </a:r>
            <a:r>
              <a:rPr lang="ru-RU" sz="1100" dirty="0" err="1">
                <a:latin typeface="+mj-lt"/>
                <a:cs typeface="Tahoma" pitchFamily="34" charset="0"/>
              </a:rPr>
              <a:t>Сторожевского</a:t>
            </a:r>
            <a:r>
              <a:rPr lang="ru-RU" sz="1100" dirty="0">
                <a:latin typeface="+mj-lt"/>
                <a:cs typeface="Tahoma" pitchFamily="34" charset="0"/>
              </a:rPr>
              <a:t>, </a:t>
            </a:r>
            <a:r>
              <a:rPr lang="ru-RU" sz="1100" dirty="0" err="1">
                <a:latin typeface="+mj-lt"/>
                <a:cs typeface="Tahoma" pitchFamily="34" charset="0"/>
              </a:rPr>
              <a:t>Хасаут</a:t>
            </a:r>
            <a:r>
              <a:rPr lang="ru-RU" sz="1100" dirty="0">
                <a:latin typeface="+mj-lt"/>
                <a:cs typeface="Tahoma" pitchFamily="34" charset="0"/>
              </a:rPr>
              <a:t>-Греческого </a:t>
            </a:r>
            <a:r>
              <a:rPr lang="ru-RU" sz="1100" dirty="0" smtClean="0">
                <a:latin typeface="+mj-lt"/>
                <a:cs typeface="Tahoma" pitchFamily="34" charset="0"/>
              </a:rPr>
              <a:t>);</a:t>
            </a:r>
          </a:p>
          <a:p>
            <a:pPr algn="just" fontAlgn="auto">
              <a:spcBef>
                <a:spcPts val="0"/>
              </a:spcBef>
              <a:spcAft>
                <a:spcPts val="0"/>
              </a:spcAft>
              <a:buClr>
                <a:schemeClr val="accent6">
                  <a:lumMod val="50000"/>
                </a:schemeClr>
              </a:buClr>
              <a:defRPr/>
            </a:pPr>
            <a:r>
              <a:rPr lang="ru-RU" sz="1100" dirty="0" smtClean="0">
                <a:latin typeface="+mj-lt"/>
                <a:cs typeface="Tahoma" pitchFamily="34" charset="0"/>
              </a:rPr>
              <a:t>              -  муниципальные бюджетные, автономные  и казенные учреждения, финансируемые из </a:t>
            </a:r>
            <a:r>
              <a:rPr lang="ru-RU" sz="1100" dirty="0">
                <a:latin typeface="+mj-lt"/>
                <a:cs typeface="Tahoma" pitchFamily="34" charset="0"/>
              </a:rPr>
              <a:t>республиканского и местного </a:t>
            </a:r>
            <a:r>
              <a:rPr lang="ru-RU" sz="1100" dirty="0" smtClean="0">
                <a:latin typeface="+mj-lt"/>
                <a:cs typeface="Tahoma" pitchFamily="34" charset="0"/>
              </a:rPr>
              <a:t>  </a:t>
            </a:r>
          </a:p>
          <a:p>
            <a:pPr algn="just" fontAlgn="auto">
              <a:spcBef>
                <a:spcPts val="0"/>
              </a:spcBef>
              <a:spcAft>
                <a:spcPts val="0"/>
              </a:spcAft>
              <a:buClr>
                <a:schemeClr val="accent6">
                  <a:lumMod val="50000"/>
                </a:schemeClr>
              </a:buClr>
              <a:defRPr/>
            </a:pPr>
            <a:r>
              <a:rPr lang="ru-RU" sz="1100" dirty="0">
                <a:latin typeface="+mj-lt"/>
                <a:cs typeface="Tahoma" pitchFamily="34" charset="0"/>
              </a:rPr>
              <a:t> </a:t>
            </a:r>
            <a:r>
              <a:rPr lang="ru-RU" sz="1100" dirty="0" smtClean="0">
                <a:latin typeface="+mj-lt"/>
                <a:cs typeface="Tahoma" pitchFamily="34" charset="0"/>
              </a:rPr>
              <a:t>        бюджетов;</a:t>
            </a:r>
          </a:p>
          <a:p>
            <a:pPr algn="just" fontAlgn="auto">
              <a:spcBef>
                <a:spcPts val="0"/>
              </a:spcBef>
              <a:spcAft>
                <a:spcPts val="0"/>
              </a:spcAft>
              <a:buClr>
                <a:schemeClr val="accent6">
                  <a:lumMod val="50000"/>
                </a:schemeClr>
              </a:buClr>
              <a:defRPr/>
            </a:pPr>
            <a:r>
              <a:rPr lang="ru-RU" sz="1100" dirty="0">
                <a:latin typeface="+mj-lt"/>
                <a:cs typeface="Tahoma" pitchFamily="34" charset="0"/>
              </a:rPr>
              <a:t> </a:t>
            </a:r>
            <a:r>
              <a:rPr lang="ru-RU" sz="1100" dirty="0" smtClean="0">
                <a:latin typeface="+mj-lt"/>
                <a:cs typeface="Tahoma" pitchFamily="34" charset="0"/>
              </a:rPr>
              <a:t>             -   в </a:t>
            </a:r>
            <a:r>
              <a:rPr lang="ru-RU" sz="1100" dirty="0">
                <a:latin typeface="+mj-lt"/>
                <a:cs typeface="Tahoma" pitchFamily="34" charset="0"/>
              </a:rPr>
              <a:t>отношении земельных участков, занятыми ими на территории </a:t>
            </a:r>
            <a:r>
              <a:rPr lang="ru-RU" sz="1100" dirty="0" smtClean="0">
                <a:latin typeface="+mj-lt"/>
                <a:cs typeface="Tahoma" pitchFamily="34" charset="0"/>
              </a:rPr>
              <a:t>поселений (</a:t>
            </a:r>
            <a:r>
              <a:rPr lang="ru-RU" sz="1100" dirty="0" err="1">
                <a:latin typeface="+mj-lt"/>
                <a:cs typeface="Tahoma" pitchFamily="34" charset="0"/>
              </a:rPr>
              <a:t>Даусузского</a:t>
            </a:r>
            <a:r>
              <a:rPr lang="ru-RU" sz="1100" dirty="0">
                <a:latin typeface="+mj-lt"/>
                <a:cs typeface="Tahoma" pitchFamily="34" charset="0"/>
              </a:rPr>
              <a:t>, </a:t>
            </a:r>
            <a:r>
              <a:rPr lang="ru-RU" sz="1100" dirty="0" err="1">
                <a:latin typeface="+mj-lt"/>
                <a:cs typeface="Tahoma" pitchFamily="34" charset="0"/>
              </a:rPr>
              <a:t>Зеленчукского</a:t>
            </a:r>
            <a:r>
              <a:rPr lang="ru-RU" sz="1100" dirty="0">
                <a:latin typeface="+mj-lt"/>
                <a:cs typeface="Tahoma" pitchFamily="34" charset="0"/>
              </a:rPr>
              <a:t>, </a:t>
            </a:r>
            <a:r>
              <a:rPr lang="ru-RU" sz="1100" dirty="0" smtClean="0">
                <a:latin typeface="+mj-lt"/>
                <a:cs typeface="Tahoma" pitchFamily="34" charset="0"/>
              </a:rPr>
              <a:t> Кызыл -         </a:t>
            </a:r>
          </a:p>
          <a:p>
            <a:pPr algn="just" fontAlgn="auto">
              <a:spcBef>
                <a:spcPts val="0"/>
              </a:spcBef>
              <a:spcAft>
                <a:spcPts val="0"/>
              </a:spcAft>
              <a:buClr>
                <a:schemeClr val="accent6">
                  <a:lumMod val="50000"/>
                </a:schemeClr>
              </a:buClr>
              <a:defRPr/>
            </a:pPr>
            <a:r>
              <a:rPr lang="ru-RU" sz="1100" dirty="0" smtClean="0">
                <a:latin typeface="+mj-lt"/>
                <a:cs typeface="Tahoma" pitchFamily="34" charset="0"/>
              </a:rPr>
              <a:t>         Кызыл-Октябрьского и </a:t>
            </a:r>
            <a:r>
              <a:rPr lang="ru-RU" sz="1100" dirty="0" err="1">
                <a:cs typeface="Tahoma" pitchFamily="34" charset="0"/>
              </a:rPr>
              <a:t>Исправненского</a:t>
            </a:r>
            <a:r>
              <a:rPr lang="ru-RU" sz="1100" dirty="0" smtClean="0">
                <a:latin typeface="+mj-lt"/>
                <a:cs typeface="Tahoma" pitchFamily="34" charset="0"/>
              </a:rPr>
              <a:t>);</a:t>
            </a:r>
            <a:endParaRPr lang="ru-RU" sz="1100" dirty="0">
              <a:latin typeface="+mj-lt"/>
              <a:cs typeface="Tahoma" pitchFamily="34" charset="0"/>
            </a:endParaRPr>
          </a:p>
          <a:p>
            <a:pPr algn="just" fontAlgn="auto">
              <a:spcBef>
                <a:spcPts val="0"/>
              </a:spcBef>
              <a:spcAft>
                <a:spcPts val="0"/>
              </a:spcAft>
              <a:buClr>
                <a:schemeClr val="accent6">
                  <a:lumMod val="50000"/>
                </a:schemeClr>
              </a:buClr>
              <a:defRPr/>
            </a:pPr>
            <a:r>
              <a:rPr lang="ru-RU" sz="1100" dirty="0" smtClean="0">
                <a:latin typeface="+mj-lt"/>
                <a:cs typeface="Tahoma" pitchFamily="34" charset="0"/>
              </a:rPr>
              <a:t>              -  казенные </a:t>
            </a:r>
            <a:r>
              <a:rPr lang="ru-RU" sz="1100" dirty="0">
                <a:latin typeface="+mj-lt"/>
                <a:cs typeface="Tahoma" pitchFamily="34" charset="0"/>
              </a:rPr>
              <a:t>предприятия в отношении земельных участков под строящимися, либо реконструируемыми объектам </a:t>
            </a:r>
            <a:r>
              <a:rPr lang="ru-RU" sz="1100" dirty="0" smtClean="0">
                <a:latin typeface="+mj-lt"/>
                <a:cs typeface="Tahoma" pitchFamily="34" charset="0"/>
              </a:rPr>
              <a:t>   </a:t>
            </a:r>
          </a:p>
          <a:p>
            <a:pPr algn="just" fontAlgn="auto">
              <a:spcBef>
                <a:spcPts val="0"/>
              </a:spcBef>
              <a:spcAft>
                <a:spcPts val="0"/>
              </a:spcAft>
              <a:buClr>
                <a:schemeClr val="accent6">
                  <a:lumMod val="50000"/>
                </a:schemeClr>
              </a:buClr>
              <a:defRPr/>
            </a:pPr>
            <a:r>
              <a:rPr lang="ru-RU" sz="1100" dirty="0">
                <a:latin typeface="+mj-lt"/>
                <a:cs typeface="Tahoma" pitchFamily="34" charset="0"/>
              </a:rPr>
              <a:t> </a:t>
            </a:r>
            <a:r>
              <a:rPr lang="ru-RU" sz="1100" dirty="0" smtClean="0">
                <a:latin typeface="+mj-lt"/>
                <a:cs typeface="Tahoma" pitchFamily="34" charset="0"/>
              </a:rPr>
              <a:t>        социальной </a:t>
            </a:r>
            <a:r>
              <a:rPr lang="ru-RU" sz="1100" dirty="0">
                <a:latin typeface="+mj-lt"/>
                <a:cs typeface="Tahoma" pitchFamily="34" charset="0"/>
              </a:rPr>
              <a:t>сферы и коммунальной инфраструктуры на территории поселений </a:t>
            </a:r>
            <a:r>
              <a:rPr lang="ru-RU" sz="1100" dirty="0" smtClean="0">
                <a:latin typeface="+mj-lt"/>
                <a:cs typeface="Tahoma" pitchFamily="34" charset="0"/>
              </a:rPr>
              <a:t>(</a:t>
            </a:r>
            <a:r>
              <a:rPr lang="ru-RU" sz="1100" dirty="0" err="1" smtClean="0">
                <a:latin typeface="+mj-lt"/>
                <a:cs typeface="Tahoma" pitchFamily="34" charset="0"/>
              </a:rPr>
              <a:t>Архызского</a:t>
            </a:r>
            <a:r>
              <a:rPr lang="ru-RU" sz="1100" dirty="0">
                <a:latin typeface="+mj-lt"/>
                <a:cs typeface="Tahoma" pitchFamily="34" charset="0"/>
              </a:rPr>
              <a:t>, </a:t>
            </a:r>
            <a:r>
              <a:rPr lang="ru-RU" sz="1100" dirty="0" err="1">
                <a:latin typeface="+mj-lt"/>
                <a:cs typeface="Tahoma" pitchFamily="34" charset="0"/>
              </a:rPr>
              <a:t>Зеленчукского</a:t>
            </a:r>
            <a:r>
              <a:rPr lang="ru-RU" sz="1100" dirty="0">
                <a:latin typeface="+mj-lt"/>
                <a:cs typeface="Tahoma" pitchFamily="34" charset="0"/>
              </a:rPr>
              <a:t>, </a:t>
            </a:r>
            <a:r>
              <a:rPr lang="ru-RU" sz="1100" dirty="0" err="1">
                <a:latin typeface="+mj-lt"/>
                <a:cs typeface="Tahoma" pitchFamily="34" charset="0"/>
              </a:rPr>
              <a:t>Исправненского</a:t>
            </a:r>
            <a:r>
              <a:rPr lang="ru-RU" sz="1100" dirty="0">
                <a:latin typeface="+mj-lt"/>
                <a:cs typeface="Tahoma" pitchFamily="34" charset="0"/>
              </a:rPr>
              <a:t>, </a:t>
            </a:r>
            <a:r>
              <a:rPr lang="ru-RU" sz="1100" dirty="0" smtClean="0">
                <a:latin typeface="+mj-lt"/>
                <a:cs typeface="Tahoma" pitchFamily="34" charset="0"/>
              </a:rPr>
              <a:t>  </a:t>
            </a:r>
          </a:p>
          <a:p>
            <a:pPr algn="just" fontAlgn="auto">
              <a:spcBef>
                <a:spcPts val="0"/>
              </a:spcBef>
              <a:spcAft>
                <a:spcPts val="0"/>
              </a:spcAft>
              <a:buClr>
                <a:schemeClr val="accent6">
                  <a:lumMod val="50000"/>
                </a:schemeClr>
              </a:buClr>
              <a:defRPr/>
            </a:pPr>
            <a:r>
              <a:rPr lang="ru-RU" sz="1100" dirty="0">
                <a:latin typeface="+mj-lt"/>
                <a:cs typeface="Tahoma" pitchFamily="34" charset="0"/>
              </a:rPr>
              <a:t> </a:t>
            </a:r>
            <a:r>
              <a:rPr lang="ru-RU" sz="1100" dirty="0" smtClean="0">
                <a:latin typeface="+mj-lt"/>
                <a:cs typeface="Tahoma" pitchFamily="34" charset="0"/>
              </a:rPr>
              <a:t>        </a:t>
            </a:r>
            <a:r>
              <a:rPr lang="ru-RU" sz="1100" dirty="0" err="1" smtClean="0">
                <a:latin typeface="+mj-lt"/>
                <a:cs typeface="Tahoma" pitchFamily="34" charset="0"/>
              </a:rPr>
              <a:t>Кардоникского</a:t>
            </a:r>
            <a:r>
              <a:rPr lang="ru-RU" sz="1100" dirty="0">
                <a:latin typeface="+mj-lt"/>
                <a:cs typeface="Tahoma" pitchFamily="34" charset="0"/>
              </a:rPr>
              <a:t>, Кызыл-Октябрьского, </a:t>
            </a:r>
            <a:r>
              <a:rPr lang="ru-RU" sz="1100" dirty="0" err="1">
                <a:latin typeface="+mj-lt"/>
                <a:cs typeface="Tahoma" pitchFamily="34" charset="0"/>
              </a:rPr>
              <a:t>Марухского</a:t>
            </a:r>
            <a:r>
              <a:rPr lang="ru-RU" sz="1100" dirty="0">
                <a:latin typeface="+mj-lt"/>
                <a:cs typeface="Tahoma" pitchFamily="34" charset="0"/>
              </a:rPr>
              <a:t>).</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100" dirty="0" smtClean="0">
                <a:latin typeface="+mj-lt"/>
                <a:cs typeface="Tahoma" pitchFamily="34" charset="0"/>
              </a:rPr>
              <a:t>Добавлены расходы на новую сеть дошкольного образовательного учреждения – детский сад «Радуга»  в ст. Сторожевой на   150 мест.</a:t>
            </a:r>
            <a:endParaRPr lang="ru-RU" sz="1100" dirty="0">
              <a:latin typeface="+mj-lt"/>
              <a:cs typeface="Tahoma" pitchFamily="34" charset="0"/>
            </a:endParaRPr>
          </a:p>
        </p:txBody>
      </p:sp>
    </p:spTree>
    <p:extLst>
      <p:ext uri="{BB962C8B-B14F-4D97-AF65-F5344CB8AC3E}">
        <p14:creationId xmlns:p14="http://schemas.microsoft.com/office/powerpoint/2010/main" val="3486026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C:\Documents and Settings\Aminat\Local Settings\Temporary Internet Files\Content.Word\untitled.bmp"/>
          <p:cNvPicPr/>
          <p:nvPr/>
        </p:nvPicPr>
        <p:blipFill>
          <a:blip r:embed="rId2">
            <a:extLst>
              <a:ext uri="{28A0092B-C50C-407E-A947-70E740481C1C}">
                <a14:useLocalDpi xmlns:a14="http://schemas.microsoft.com/office/drawing/2010/main" val="0"/>
              </a:ext>
            </a:extLst>
          </a:blip>
          <a:srcRect/>
          <a:stretch>
            <a:fillRect/>
          </a:stretch>
        </p:blipFill>
        <p:spPr bwMode="auto">
          <a:xfrm>
            <a:off x="1787087" y="2708920"/>
            <a:ext cx="5809249" cy="3051359"/>
          </a:xfrm>
          <a:prstGeom prst="rect">
            <a:avLst/>
          </a:prstGeom>
          <a:noFill/>
          <a:ln>
            <a:noFill/>
          </a:ln>
        </p:spPr>
      </p:pic>
      <p:pic>
        <p:nvPicPr>
          <p:cNvPr id="17" name="Рисунок 16" descr="https://im1-tub-ru.yandex.net/i?id=06ae79bafd2a5d6cdf7415e764406055&amp;n=33&amp;h=190&amp;w=285">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771800" y="5455204"/>
            <a:ext cx="3168352" cy="1358171"/>
          </a:xfrm>
          <a:prstGeom prst="rect">
            <a:avLst/>
          </a:prstGeom>
          <a:noFill/>
          <a:ln>
            <a:noFill/>
          </a:ln>
        </p:spPr>
      </p:pic>
      <p:pic>
        <p:nvPicPr>
          <p:cNvPr id="16" name="Рисунок 15" descr="https://im1-tub-ru.yandex.net/i?id=aa9266a2f8c8e95b10de845246ef2bd5&amp;n=33&amp;h=190&amp;w=286">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107504" y="4394668"/>
            <a:ext cx="2736304" cy="2202684"/>
          </a:xfrm>
          <a:prstGeom prst="rect">
            <a:avLst/>
          </a:prstGeom>
          <a:noFill/>
          <a:ln>
            <a:noFill/>
          </a:ln>
        </p:spPr>
      </p:pic>
      <p:pic>
        <p:nvPicPr>
          <p:cNvPr id="15" name="Рисунок 14" descr="C:\Documents and Settings\Aminat\Local Settings\Temporary Internet Files\Content.Word\image206927952.jpg"/>
          <p:cNvPicPr/>
          <p:nvPr/>
        </p:nvPicPr>
        <p:blipFill>
          <a:blip r:embed="rId7">
            <a:extLst>
              <a:ext uri="{28A0092B-C50C-407E-A947-70E740481C1C}">
                <a14:useLocalDpi xmlns:a14="http://schemas.microsoft.com/office/drawing/2010/main" val="0"/>
              </a:ext>
            </a:extLst>
          </a:blip>
          <a:srcRect/>
          <a:stretch>
            <a:fillRect/>
          </a:stretch>
        </p:blipFill>
        <p:spPr bwMode="auto">
          <a:xfrm>
            <a:off x="5925942" y="4379297"/>
            <a:ext cx="3149975" cy="2151817"/>
          </a:xfrm>
          <a:prstGeom prst="rect">
            <a:avLst/>
          </a:prstGeom>
          <a:noFill/>
          <a:ln>
            <a:noFill/>
          </a:ln>
        </p:spPr>
      </p:pic>
      <p:sp>
        <p:nvSpPr>
          <p:cNvPr id="13" name="Ромб 12"/>
          <p:cNvSpPr/>
          <p:nvPr/>
        </p:nvSpPr>
        <p:spPr>
          <a:xfrm>
            <a:off x="179512" y="5033714"/>
            <a:ext cx="4337060" cy="1779662"/>
          </a:xfrm>
          <a:prstGeom prst="diamond">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Ромб 11"/>
          <p:cNvSpPr/>
          <p:nvPr/>
        </p:nvSpPr>
        <p:spPr>
          <a:xfrm>
            <a:off x="5148064" y="5554443"/>
            <a:ext cx="3528391" cy="1186925"/>
          </a:xfrm>
          <a:prstGeom prst="diamond">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Выноска-облако 10"/>
          <p:cNvSpPr/>
          <p:nvPr/>
        </p:nvSpPr>
        <p:spPr>
          <a:xfrm rot="243955">
            <a:off x="245061" y="3447441"/>
            <a:ext cx="3782253" cy="1418677"/>
          </a:xfrm>
          <a:prstGeom prst="cloudCallout">
            <a:avLst>
              <a:gd name="adj1" fmla="val -8469"/>
              <a:gd name="adj2" fmla="val 30185"/>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p>
        </p:txBody>
      </p:sp>
      <p:sp>
        <p:nvSpPr>
          <p:cNvPr id="10" name="Семиугольник 9"/>
          <p:cNvSpPr/>
          <p:nvPr/>
        </p:nvSpPr>
        <p:spPr>
          <a:xfrm rot="10800000">
            <a:off x="788737" y="548681"/>
            <a:ext cx="7743703" cy="2736302"/>
          </a:xfrm>
          <a:prstGeom prst="heptagon">
            <a:avLst/>
          </a:prstGeom>
          <a:solidFill>
            <a:schemeClr val="accent3">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Выноска-облако 1"/>
          <p:cNvSpPr/>
          <p:nvPr/>
        </p:nvSpPr>
        <p:spPr>
          <a:xfrm rot="10800000">
            <a:off x="4966211" y="3465003"/>
            <a:ext cx="3782253" cy="1548172"/>
          </a:xfrm>
          <a:prstGeom prst="cloudCallout">
            <a:avLst>
              <a:gd name="adj1" fmla="val -8469"/>
              <a:gd name="adj2" fmla="val 30185"/>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p>
        </p:txBody>
      </p:sp>
      <p:sp>
        <p:nvSpPr>
          <p:cNvPr id="5" name="Прямоугольник 4"/>
          <p:cNvSpPr/>
          <p:nvPr/>
        </p:nvSpPr>
        <p:spPr>
          <a:xfrm>
            <a:off x="1259632" y="764704"/>
            <a:ext cx="6984776" cy="2246769"/>
          </a:xfrm>
          <a:prstGeom prst="rect">
            <a:avLst/>
          </a:prstGeom>
          <a:noFill/>
        </p:spPr>
        <p:txBody>
          <a:bodyPr wrap="square">
            <a:spAutoFit/>
          </a:bodyPr>
          <a:lstStyle/>
          <a:p>
            <a:pPr algn="ctr"/>
            <a:r>
              <a:rPr lang="ru-RU" sz="1400" b="1" dirty="0">
                <a:solidFill>
                  <a:schemeClr val="accent5">
                    <a:lumMod val="50000"/>
                  </a:schemeClr>
                </a:solidFill>
              </a:rPr>
              <a:t>Формирование расходов бюджетов бюджетной системы </a:t>
            </a:r>
            <a:endParaRPr lang="ru-RU" sz="1400" b="1" dirty="0" smtClean="0">
              <a:solidFill>
                <a:schemeClr val="accent5">
                  <a:lumMod val="50000"/>
                </a:schemeClr>
              </a:solidFill>
            </a:endParaRPr>
          </a:p>
          <a:p>
            <a:pPr algn="ctr"/>
            <a:r>
              <a:rPr lang="ru-RU" sz="1400" b="1" dirty="0" smtClean="0">
                <a:solidFill>
                  <a:schemeClr val="accent5">
                    <a:lumMod val="50000"/>
                  </a:schemeClr>
                </a:solidFill>
              </a:rPr>
              <a:t>Российской </a:t>
            </a:r>
            <a:r>
              <a:rPr lang="ru-RU" sz="1400" b="1" dirty="0">
                <a:solidFill>
                  <a:schemeClr val="accent5">
                    <a:lumMod val="50000"/>
                  </a:schemeClr>
                </a:solidFill>
              </a:rPr>
              <a:t>Федерации </a:t>
            </a:r>
            <a:r>
              <a:rPr lang="ru-RU" sz="1400" b="1" dirty="0" smtClean="0">
                <a:solidFill>
                  <a:schemeClr val="accent5">
                    <a:lumMod val="50000"/>
                  </a:schemeClr>
                </a:solidFill>
              </a:rPr>
              <a:t>осуществляется </a:t>
            </a:r>
            <a:r>
              <a:rPr lang="ru-RU" sz="1400" b="1" dirty="0">
                <a:solidFill>
                  <a:schemeClr val="accent5">
                    <a:lumMod val="50000"/>
                  </a:schemeClr>
                </a:solidFill>
              </a:rPr>
              <a:t>в соответствии с расходными </a:t>
            </a:r>
            <a:endParaRPr lang="ru-RU" sz="1400" b="1" dirty="0" smtClean="0">
              <a:solidFill>
                <a:schemeClr val="accent5">
                  <a:lumMod val="50000"/>
                </a:schemeClr>
              </a:solidFill>
            </a:endParaRPr>
          </a:p>
          <a:p>
            <a:pPr algn="ctr"/>
            <a:r>
              <a:rPr lang="ru-RU" sz="1400" b="1" dirty="0" smtClean="0">
                <a:solidFill>
                  <a:schemeClr val="accent5">
                    <a:lumMod val="50000"/>
                  </a:schemeClr>
                </a:solidFill>
              </a:rPr>
              <a:t>обязательствами</a:t>
            </a:r>
            <a:r>
              <a:rPr lang="ru-RU" sz="1400" b="1" dirty="0">
                <a:solidFill>
                  <a:schemeClr val="accent5">
                    <a:lumMod val="50000"/>
                  </a:schemeClr>
                </a:solidFill>
              </a:rPr>
              <a:t>, обусловленными установленным законодательством Российской Федерации разграничением полномочий федеральных органов государственной власти, органов государственной власти субъектов Российской Федерации и органов местного самоуправления, исполнение которых согласно законодательству Российской Федерации, международным и иным договорам и соглашениям должно </a:t>
            </a:r>
            <a:endParaRPr lang="ru-RU" sz="1400" b="1" dirty="0" smtClean="0">
              <a:solidFill>
                <a:schemeClr val="accent5">
                  <a:lumMod val="50000"/>
                </a:schemeClr>
              </a:solidFill>
            </a:endParaRPr>
          </a:p>
          <a:p>
            <a:pPr algn="ctr"/>
            <a:r>
              <a:rPr lang="ru-RU" sz="1400" b="1" dirty="0" smtClean="0">
                <a:solidFill>
                  <a:schemeClr val="accent5">
                    <a:lumMod val="50000"/>
                  </a:schemeClr>
                </a:solidFill>
              </a:rPr>
              <a:t>происходить </a:t>
            </a:r>
            <a:r>
              <a:rPr lang="ru-RU" sz="1400" b="1" dirty="0">
                <a:solidFill>
                  <a:schemeClr val="accent5">
                    <a:lumMod val="50000"/>
                  </a:schemeClr>
                </a:solidFill>
              </a:rPr>
              <a:t>в очередном финансовом году (очередном финансовом году </a:t>
            </a:r>
            <a:endParaRPr lang="ru-RU" sz="1400" b="1" dirty="0" smtClean="0">
              <a:solidFill>
                <a:schemeClr val="accent5">
                  <a:lumMod val="50000"/>
                </a:schemeClr>
              </a:solidFill>
            </a:endParaRPr>
          </a:p>
          <a:p>
            <a:pPr algn="ctr"/>
            <a:r>
              <a:rPr lang="ru-RU" sz="1400" b="1" dirty="0" smtClean="0">
                <a:solidFill>
                  <a:schemeClr val="accent5">
                    <a:lumMod val="50000"/>
                  </a:schemeClr>
                </a:solidFill>
              </a:rPr>
              <a:t>и </a:t>
            </a:r>
            <a:r>
              <a:rPr lang="ru-RU" sz="1400" b="1" dirty="0">
                <a:solidFill>
                  <a:schemeClr val="accent5">
                    <a:lumMod val="50000"/>
                  </a:schemeClr>
                </a:solidFill>
              </a:rPr>
              <a:t>плановом периоде) за счет средств соответствующих </a:t>
            </a:r>
            <a:r>
              <a:rPr lang="ru-RU" sz="1400" b="1" dirty="0" smtClean="0">
                <a:solidFill>
                  <a:schemeClr val="accent5">
                    <a:lumMod val="50000"/>
                  </a:schemeClr>
                </a:solidFill>
              </a:rPr>
              <a:t>бюджетов</a:t>
            </a:r>
            <a:r>
              <a:rPr lang="ru-RU" sz="1400" b="1" dirty="0">
                <a:solidFill>
                  <a:schemeClr val="accent5">
                    <a:lumMod val="50000"/>
                  </a:schemeClr>
                </a:solidFill>
              </a:rPr>
              <a:t> </a:t>
            </a:r>
            <a:endParaRPr lang="ru-RU" sz="1400" b="1" dirty="0" smtClean="0">
              <a:solidFill>
                <a:schemeClr val="accent5">
                  <a:lumMod val="50000"/>
                </a:schemeClr>
              </a:solidFill>
            </a:endParaRPr>
          </a:p>
          <a:p>
            <a:pPr algn="ctr"/>
            <a:r>
              <a:rPr lang="ru-RU" sz="1400" b="1" dirty="0" smtClean="0">
                <a:solidFill>
                  <a:schemeClr val="accent5">
                    <a:lumMod val="50000"/>
                  </a:schemeClr>
                </a:solidFill>
              </a:rPr>
              <a:t>(статья 65 Бюджетного кодекса РФ)</a:t>
            </a:r>
            <a:endParaRPr lang="ru-RU" sz="1400" b="1" dirty="0">
              <a:solidFill>
                <a:schemeClr val="accent5">
                  <a:lumMod val="50000"/>
                </a:schemeClr>
              </a:solidFill>
            </a:endParaRPr>
          </a:p>
        </p:txBody>
      </p:sp>
      <p:sp>
        <p:nvSpPr>
          <p:cNvPr id="6" name="Прямоугольник 5"/>
          <p:cNvSpPr/>
          <p:nvPr/>
        </p:nvSpPr>
        <p:spPr>
          <a:xfrm>
            <a:off x="5149389" y="3871448"/>
            <a:ext cx="3456384" cy="738664"/>
          </a:xfrm>
          <a:prstGeom prst="rect">
            <a:avLst/>
          </a:prstGeom>
          <a:noFill/>
        </p:spPr>
        <p:txBody>
          <a:bodyPr wrap="square">
            <a:spAutoFit/>
          </a:bodyPr>
          <a:lstStyle/>
          <a:p>
            <a:pPr algn="ctr"/>
            <a:r>
              <a:rPr lang="ru-RU" sz="1400" b="1" dirty="0" smtClean="0"/>
              <a:t>Финансовая поддержка бюджетным учреждениям на обеспечение </a:t>
            </a:r>
            <a:r>
              <a:rPr lang="ru-RU" sz="1400" b="1" dirty="0"/>
              <a:t>выполнения </a:t>
            </a:r>
            <a:r>
              <a:rPr lang="ru-RU" sz="1400" b="1" dirty="0" smtClean="0"/>
              <a:t>муниципального </a:t>
            </a:r>
            <a:r>
              <a:rPr lang="ru-RU" sz="1400" b="1" dirty="0"/>
              <a:t> </a:t>
            </a:r>
            <a:r>
              <a:rPr lang="ru-RU" sz="1400" b="1" dirty="0" smtClean="0"/>
              <a:t>задания</a:t>
            </a:r>
            <a:endParaRPr lang="ru-RU" sz="1400" b="1" dirty="0"/>
          </a:p>
        </p:txBody>
      </p:sp>
      <p:sp>
        <p:nvSpPr>
          <p:cNvPr id="7" name="Прямоугольник 6"/>
          <p:cNvSpPr/>
          <p:nvPr/>
        </p:nvSpPr>
        <p:spPr>
          <a:xfrm>
            <a:off x="539552" y="5498648"/>
            <a:ext cx="3456384" cy="738664"/>
          </a:xfrm>
          <a:prstGeom prst="rect">
            <a:avLst/>
          </a:prstGeom>
          <a:noFill/>
        </p:spPr>
        <p:txBody>
          <a:bodyPr wrap="square">
            <a:spAutoFit/>
          </a:bodyPr>
          <a:lstStyle/>
          <a:p>
            <a:pPr algn="ctr"/>
            <a:r>
              <a:rPr lang="ru-RU" sz="1400" dirty="0"/>
              <a:t> </a:t>
            </a:r>
            <a:r>
              <a:rPr lang="ru-RU" sz="1400" b="1" dirty="0"/>
              <a:t>осуществлении органами местного самоуправления переданных им отдельных государственных </a:t>
            </a:r>
            <a:r>
              <a:rPr lang="ru-RU" sz="1400" b="1" dirty="0" smtClean="0"/>
              <a:t>полномочий</a:t>
            </a:r>
            <a:endParaRPr lang="ru-RU" sz="1400" b="1" dirty="0"/>
          </a:p>
        </p:txBody>
      </p:sp>
      <p:sp>
        <p:nvSpPr>
          <p:cNvPr id="8" name="Прямоугольник 7"/>
          <p:cNvSpPr/>
          <p:nvPr/>
        </p:nvSpPr>
        <p:spPr>
          <a:xfrm>
            <a:off x="5868144" y="5858108"/>
            <a:ext cx="2304256" cy="523220"/>
          </a:xfrm>
          <a:prstGeom prst="rect">
            <a:avLst/>
          </a:prstGeom>
          <a:noFill/>
        </p:spPr>
        <p:txBody>
          <a:bodyPr wrap="square">
            <a:spAutoFit/>
          </a:bodyPr>
          <a:lstStyle/>
          <a:p>
            <a:pPr algn="ctr"/>
            <a:r>
              <a:rPr lang="ru-RU" sz="1400" b="1" dirty="0"/>
              <a:t>по решению вопросов местного </a:t>
            </a:r>
            <a:r>
              <a:rPr lang="ru-RU" sz="1400" b="1" dirty="0" smtClean="0"/>
              <a:t>значения</a:t>
            </a:r>
            <a:endParaRPr lang="ru-RU" sz="1400" dirty="0"/>
          </a:p>
        </p:txBody>
      </p:sp>
      <p:sp>
        <p:nvSpPr>
          <p:cNvPr id="9" name="Прямоугольник 8"/>
          <p:cNvSpPr/>
          <p:nvPr/>
        </p:nvSpPr>
        <p:spPr>
          <a:xfrm>
            <a:off x="539976" y="3871448"/>
            <a:ext cx="3456384" cy="523220"/>
          </a:xfrm>
          <a:prstGeom prst="rect">
            <a:avLst/>
          </a:prstGeom>
          <a:noFill/>
        </p:spPr>
        <p:txBody>
          <a:bodyPr wrap="square">
            <a:spAutoFit/>
          </a:bodyPr>
          <a:lstStyle/>
          <a:p>
            <a:pPr algn="ctr"/>
            <a:r>
              <a:rPr lang="ru-RU" sz="1400" b="1" dirty="0" smtClean="0"/>
              <a:t>На обеспечение </a:t>
            </a:r>
            <a:r>
              <a:rPr lang="ru-RU" sz="1400" b="1" dirty="0"/>
              <a:t>выполнения функций казенных учреждений</a:t>
            </a:r>
          </a:p>
        </p:txBody>
      </p:sp>
      <p:sp>
        <p:nvSpPr>
          <p:cNvPr id="18" name="Прямоугольник 17"/>
          <p:cNvSpPr/>
          <p:nvPr/>
        </p:nvSpPr>
        <p:spPr>
          <a:xfrm>
            <a:off x="539552" y="116632"/>
            <a:ext cx="8208912" cy="576064"/>
          </a:xfrm>
          <a:prstGeom prst="rect">
            <a:avLst/>
          </a:prstGeom>
          <a:solidFill>
            <a:srgbClr val="92D050"/>
          </a:solidFill>
          <a:scene3d>
            <a:camera prst="orthographicFront">
              <a:rot lat="0" lon="0" rev="0"/>
            </a:camera>
            <a:lightRig rig="threePt" dir="t">
              <a:rot lat="0" lon="0" rev="1200000"/>
            </a:lightRig>
          </a:scene3d>
          <a:sp3d>
            <a:bevelT w="63500" h="254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ru-RU" sz="2800" b="1" dirty="0" smtClean="0">
                <a:solidFill>
                  <a:schemeClr val="tx1"/>
                </a:solidFill>
                <a:effectLst>
                  <a:outerShdw blurRad="38100" dist="38100" dir="2700000" algn="tl">
                    <a:srgbClr val="000000">
                      <a:alpha val="43137"/>
                    </a:srgbClr>
                  </a:outerShdw>
                </a:effectLst>
                <a:cs typeface="Tahoma" pitchFamily="34" charset="0"/>
              </a:rPr>
              <a:t>Расходная часть бюджета муниципального района </a:t>
            </a:r>
            <a:endParaRPr lang="ru-RU" sz="2800" b="1" dirty="0">
              <a:solidFill>
                <a:schemeClr val="tx1"/>
              </a:solidFill>
              <a:effectLst>
                <a:outerShdw blurRad="38100" dist="38100" dir="2700000" algn="tl">
                  <a:srgbClr val="000000">
                    <a:alpha val="43137"/>
                  </a:srgbClr>
                </a:outerShdw>
              </a:effectLst>
              <a:cs typeface="Tahoma" pitchFamily="34" charset="0"/>
            </a:endParaRPr>
          </a:p>
        </p:txBody>
      </p:sp>
    </p:spTree>
    <p:extLst>
      <p:ext uri="{BB962C8B-B14F-4D97-AF65-F5344CB8AC3E}">
        <p14:creationId xmlns:p14="http://schemas.microsoft.com/office/powerpoint/2010/main" val="1368772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extLst>
              <p:ext uri="{D42A27DB-BD31-4B8C-83A1-F6EECF244321}">
                <p14:modId xmlns:p14="http://schemas.microsoft.com/office/powerpoint/2010/main" val="3241797223"/>
              </p:ext>
            </p:extLst>
          </p:nvPr>
        </p:nvGraphicFramePr>
        <p:xfrm>
          <a:off x="395536" y="1268760"/>
          <a:ext cx="828092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Заголовок 1"/>
          <p:cNvSpPr txBox="1">
            <a:spLocks/>
          </p:cNvSpPr>
          <p:nvPr/>
        </p:nvSpPr>
        <p:spPr>
          <a:xfrm>
            <a:off x="611560" y="44624"/>
            <a:ext cx="7848872"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effectLst>
                  <a:outerShdw blurRad="38100" dist="38100" dir="2700000" algn="tl">
                    <a:srgbClr val="000000">
                      <a:alpha val="43137"/>
                    </a:srgbClr>
                  </a:outerShdw>
                </a:effectLst>
                <a:cs typeface="Arial" pitchFamily="34" charset="0"/>
              </a:rPr>
              <a:t>Основные подходы по формированию </a:t>
            </a:r>
            <a:endParaRPr lang="ru-RU" sz="2800" b="1" dirty="0" smtClean="0">
              <a:effectLst>
                <a:outerShdw blurRad="38100" dist="38100" dir="2700000" algn="tl">
                  <a:srgbClr val="000000">
                    <a:alpha val="43137"/>
                  </a:srgbClr>
                </a:outerShdw>
              </a:effectLst>
              <a:cs typeface="Arial" pitchFamily="34" charset="0"/>
            </a:endParaRPr>
          </a:p>
          <a:p>
            <a:r>
              <a:rPr lang="ru-RU" sz="2800" b="1" dirty="0" smtClean="0">
                <a:effectLst>
                  <a:outerShdw blurRad="38100" dist="38100" dir="2700000" algn="tl">
                    <a:srgbClr val="000000">
                      <a:alpha val="43137"/>
                    </a:srgbClr>
                  </a:outerShdw>
                </a:effectLst>
                <a:cs typeface="Arial" pitchFamily="34" charset="0"/>
              </a:rPr>
              <a:t>расходной </a:t>
            </a:r>
            <a:r>
              <a:rPr lang="ru-RU" sz="2800" b="1" dirty="0">
                <a:effectLst>
                  <a:outerShdw blurRad="38100" dist="38100" dir="2700000" algn="tl">
                    <a:srgbClr val="000000">
                      <a:alpha val="43137"/>
                    </a:srgbClr>
                  </a:outerShdw>
                </a:effectLst>
                <a:cs typeface="Arial" pitchFamily="34" charset="0"/>
              </a:rPr>
              <a:t>части  районного бюджета</a:t>
            </a:r>
            <a:endParaRPr lang="ru-RU" sz="2800" b="1" dirty="0" smtClean="0">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3056736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xfrm>
            <a:off x="683568" y="116632"/>
            <a:ext cx="8075240" cy="864096"/>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smtClean="0">
                <a:effectLst>
                  <a:outerShdw blurRad="38100" dist="38100" dir="2700000" algn="tl">
                    <a:srgbClr val="000000">
                      <a:alpha val="43137"/>
                    </a:srgbClr>
                  </a:outerShdw>
                </a:effectLst>
                <a:cs typeface="Arial" pitchFamily="34" charset="0"/>
              </a:rPr>
              <a:t>Структура районного бюджета </a:t>
            </a:r>
            <a:br>
              <a:rPr lang="ru-RU" sz="3200" b="1" dirty="0" smtClean="0">
                <a:effectLst>
                  <a:outerShdw blurRad="38100" dist="38100" dir="2700000" algn="tl">
                    <a:srgbClr val="000000">
                      <a:alpha val="43137"/>
                    </a:srgbClr>
                  </a:outerShdw>
                </a:effectLst>
                <a:cs typeface="Arial" pitchFamily="34" charset="0"/>
              </a:rPr>
            </a:br>
            <a:r>
              <a:rPr lang="ru-RU" sz="3200" b="1" dirty="0" smtClean="0">
                <a:effectLst>
                  <a:outerShdw blurRad="38100" dist="38100" dir="2700000" algn="tl">
                    <a:srgbClr val="000000">
                      <a:alpha val="43137"/>
                    </a:srgbClr>
                  </a:outerShdw>
                </a:effectLst>
                <a:cs typeface="Arial" pitchFamily="34" charset="0"/>
              </a:rPr>
              <a:t>по «программному» принципу планирован</a:t>
            </a:r>
            <a:r>
              <a:rPr lang="ru-RU" sz="2600" b="1" dirty="0" smtClean="0">
                <a:effectLst>
                  <a:outerShdw blurRad="38100" dist="38100" dir="2700000" algn="tl">
                    <a:srgbClr val="000000">
                      <a:alpha val="43137"/>
                    </a:srgbClr>
                  </a:outerShdw>
                </a:effectLst>
                <a:latin typeface="Arial" pitchFamily="34" charset="0"/>
                <a:cs typeface="Arial" pitchFamily="34" charset="0"/>
              </a:rPr>
              <a:t>ия</a:t>
            </a:r>
          </a:p>
        </p:txBody>
      </p:sp>
      <p:sp>
        <p:nvSpPr>
          <p:cNvPr id="6" name="Заголовок 1"/>
          <p:cNvSpPr txBox="1">
            <a:spLocks/>
          </p:cNvSpPr>
          <p:nvPr/>
        </p:nvSpPr>
        <p:spPr>
          <a:xfrm>
            <a:off x="1259632" y="1484784"/>
            <a:ext cx="6912768" cy="477956"/>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600" b="1" dirty="0" smtClean="0">
                <a:effectLst>
                  <a:outerShdw blurRad="38100" dist="38100" dir="2700000" algn="tl">
                    <a:srgbClr val="000000">
                      <a:alpha val="43137"/>
                    </a:srgbClr>
                  </a:outerShdw>
                </a:effectLst>
                <a:latin typeface="Arial" pitchFamily="34" charset="0"/>
                <a:cs typeface="Arial" pitchFamily="34" charset="0"/>
              </a:rPr>
              <a:t>Программные и непрограммные расходы</a:t>
            </a:r>
          </a:p>
        </p:txBody>
      </p:sp>
      <p:sp>
        <p:nvSpPr>
          <p:cNvPr id="9" name="Штриховая стрелка вправо 8"/>
          <p:cNvSpPr/>
          <p:nvPr/>
        </p:nvSpPr>
        <p:spPr>
          <a:xfrm rot="5400000">
            <a:off x="2560916" y="2312876"/>
            <a:ext cx="894960" cy="329176"/>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0" name="Штриховая стрелка вправо 9"/>
          <p:cNvSpPr/>
          <p:nvPr/>
        </p:nvSpPr>
        <p:spPr>
          <a:xfrm rot="5400000">
            <a:off x="7278720" y="2480289"/>
            <a:ext cx="1231867" cy="329176"/>
          </a:xfrm>
          <a:prstGeom prst="strip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1" name="Скругленный прямоугольник 10"/>
          <p:cNvSpPr/>
          <p:nvPr/>
        </p:nvSpPr>
        <p:spPr>
          <a:xfrm>
            <a:off x="7081989" y="3309229"/>
            <a:ext cx="1954507" cy="24324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t>Непрограммные расходы </a:t>
            </a:r>
            <a:r>
              <a:rPr lang="ru-RU" sz="1100" dirty="0" smtClean="0"/>
              <a:t>(Содержание представительного органа, контрольно-счетного органа, субсидия автотранспортному предприятию по перевозке граждан, исковые требования по решению суда)</a:t>
            </a:r>
            <a:endParaRPr lang="ru-RU" sz="1100" dirty="0"/>
          </a:p>
        </p:txBody>
      </p:sp>
      <p:sp>
        <p:nvSpPr>
          <p:cNvPr id="12" name="Скругленный прямоугольник 11"/>
          <p:cNvSpPr/>
          <p:nvPr/>
        </p:nvSpPr>
        <p:spPr>
          <a:xfrm>
            <a:off x="971600" y="2996952"/>
            <a:ext cx="4608512"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Программные расходы </a:t>
            </a:r>
          </a:p>
          <a:p>
            <a:pPr algn="ctr"/>
            <a:r>
              <a:rPr lang="ru-RU" sz="1600" b="1" dirty="0" smtClean="0"/>
              <a:t>(по муниципальным программам)</a:t>
            </a:r>
            <a:endParaRPr lang="ru-RU" sz="1200" dirty="0"/>
          </a:p>
        </p:txBody>
      </p:sp>
      <p:sp>
        <p:nvSpPr>
          <p:cNvPr id="13" name="Скругленный прямоугольник 12"/>
          <p:cNvSpPr/>
          <p:nvPr/>
        </p:nvSpPr>
        <p:spPr>
          <a:xfrm>
            <a:off x="4273682" y="4005064"/>
            <a:ext cx="1234422" cy="17365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Управление муниципальными финансами </a:t>
            </a:r>
          </a:p>
          <a:p>
            <a:pPr algn="ctr"/>
            <a:r>
              <a:rPr lang="ru-RU" sz="1200" dirty="0" smtClean="0"/>
              <a:t> </a:t>
            </a:r>
            <a:r>
              <a:rPr lang="ru-RU" sz="1200" b="1" dirty="0" smtClean="0"/>
              <a:t>2</a:t>
            </a:r>
            <a:r>
              <a:rPr lang="ru-RU" sz="1200" dirty="0" smtClean="0"/>
              <a:t> программ</a:t>
            </a:r>
            <a:endParaRPr lang="ru-RU" sz="1200" dirty="0"/>
          </a:p>
        </p:txBody>
      </p:sp>
      <p:sp>
        <p:nvSpPr>
          <p:cNvPr id="14" name="Скругленный прямоугольник 13"/>
          <p:cNvSpPr/>
          <p:nvPr/>
        </p:nvSpPr>
        <p:spPr>
          <a:xfrm>
            <a:off x="1691680" y="3996680"/>
            <a:ext cx="1152128" cy="17449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Поддержка отраслей экономики</a:t>
            </a:r>
          </a:p>
          <a:p>
            <a:pPr algn="ctr"/>
            <a:r>
              <a:rPr lang="ru-RU" sz="1200" b="1" dirty="0" smtClean="0">
                <a:solidFill>
                  <a:schemeClr val="tx1"/>
                </a:solidFill>
              </a:rPr>
              <a:t>2</a:t>
            </a:r>
            <a:r>
              <a:rPr lang="ru-RU" sz="1200" dirty="0" smtClean="0">
                <a:solidFill>
                  <a:schemeClr val="tx1"/>
                </a:solidFill>
              </a:rPr>
              <a:t> </a:t>
            </a:r>
            <a:r>
              <a:rPr lang="ru-RU" sz="1200" dirty="0" smtClean="0"/>
              <a:t>программ</a:t>
            </a:r>
            <a:endParaRPr lang="ru-RU" sz="1200" dirty="0"/>
          </a:p>
        </p:txBody>
      </p:sp>
      <p:sp>
        <p:nvSpPr>
          <p:cNvPr id="15" name="Скругленный прямоугольник 14"/>
          <p:cNvSpPr/>
          <p:nvPr/>
        </p:nvSpPr>
        <p:spPr>
          <a:xfrm>
            <a:off x="179512" y="3996680"/>
            <a:ext cx="1224136" cy="17449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Социальной-культурной  направлен-</a:t>
            </a:r>
            <a:r>
              <a:rPr lang="ru-RU" sz="1200" dirty="0" err="1" smtClean="0"/>
              <a:t>ности</a:t>
            </a:r>
            <a:endParaRPr lang="ru-RU" sz="1200" dirty="0" smtClean="0"/>
          </a:p>
          <a:p>
            <a:pPr algn="ctr"/>
            <a:r>
              <a:rPr lang="ru-RU" sz="1200" b="1" dirty="0" smtClean="0">
                <a:solidFill>
                  <a:schemeClr val="tx1"/>
                </a:solidFill>
              </a:rPr>
              <a:t>6</a:t>
            </a:r>
            <a:r>
              <a:rPr lang="ru-RU" sz="1200" dirty="0" smtClean="0"/>
              <a:t> программ</a:t>
            </a:r>
            <a:endParaRPr lang="ru-RU" sz="1200" dirty="0"/>
          </a:p>
        </p:txBody>
      </p:sp>
      <p:sp>
        <p:nvSpPr>
          <p:cNvPr id="16" name="Скругленный прямоугольник 15"/>
          <p:cNvSpPr/>
          <p:nvPr/>
        </p:nvSpPr>
        <p:spPr>
          <a:xfrm>
            <a:off x="5652120" y="4005064"/>
            <a:ext cx="1209490" cy="17365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Общего характера</a:t>
            </a:r>
          </a:p>
          <a:p>
            <a:pPr algn="ctr"/>
            <a:r>
              <a:rPr lang="ru-RU" sz="1200" b="1" dirty="0" smtClean="0">
                <a:solidFill>
                  <a:schemeClr val="tx1"/>
                </a:solidFill>
              </a:rPr>
              <a:t>7</a:t>
            </a:r>
            <a:r>
              <a:rPr lang="ru-RU" sz="1200" dirty="0" smtClean="0">
                <a:solidFill>
                  <a:schemeClr val="tx1"/>
                </a:solidFill>
              </a:rPr>
              <a:t> </a:t>
            </a:r>
            <a:r>
              <a:rPr lang="ru-RU" sz="1200" dirty="0" smtClean="0"/>
              <a:t>программ</a:t>
            </a:r>
            <a:endParaRPr lang="ru-RU" sz="1200" dirty="0"/>
          </a:p>
        </p:txBody>
      </p:sp>
      <p:sp>
        <p:nvSpPr>
          <p:cNvPr id="17" name="Штриховая стрелка вправо 16"/>
          <p:cNvSpPr/>
          <p:nvPr/>
        </p:nvSpPr>
        <p:spPr>
          <a:xfrm rot="5400000">
            <a:off x="3227160" y="3596791"/>
            <a:ext cx="447480" cy="164589"/>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8" name="Штриховая стрелка вправо 17"/>
          <p:cNvSpPr/>
          <p:nvPr/>
        </p:nvSpPr>
        <p:spPr>
          <a:xfrm rot="5400000">
            <a:off x="2054291" y="3625750"/>
            <a:ext cx="447480" cy="164589"/>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9" name="Выгнутая влево стрелка 18"/>
          <p:cNvSpPr/>
          <p:nvPr/>
        </p:nvSpPr>
        <p:spPr>
          <a:xfrm rot="1902747">
            <a:off x="246222" y="2955390"/>
            <a:ext cx="422074" cy="999911"/>
          </a:xfrm>
          <a:prstGeom prst="curv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20" name="Выгнутая вправо стрелка 19"/>
          <p:cNvSpPr/>
          <p:nvPr/>
        </p:nvSpPr>
        <p:spPr>
          <a:xfrm rot="18485250">
            <a:off x="6009133" y="2963372"/>
            <a:ext cx="438102" cy="1075271"/>
          </a:xfrm>
          <a:prstGeom prst="curved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22" name="Скругленный прямоугольник 21"/>
          <p:cNvSpPr/>
          <p:nvPr/>
        </p:nvSpPr>
        <p:spPr>
          <a:xfrm>
            <a:off x="2996866" y="3991590"/>
            <a:ext cx="1194521" cy="17500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Обеспечение  безопасных условий </a:t>
            </a:r>
            <a:r>
              <a:rPr lang="ru-RU" sz="1200" dirty="0" err="1" smtClean="0"/>
              <a:t>жизне</a:t>
            </a:r>
            <a:r>
              <a:rPr lang="ru-RU" sz="1200" dirty="0" smtClean="0"/>
              <a:t>-деятельности   </a:t>
            </a:r>
          </a:p>
          <a:p>
            <a:pPr algn="ctr"/>
            <a:r>
              <a:rPr lang="ru-RU" sz="1200" b="1" dirty="0" smtClean="0">
                <a:solidFill>
                  <a:schemeClr val="tx1"/>
                </a:solidFill>
              </a:rPr>
              <a:t>3</a:t>
            </a:r>
            <a:r>
              <a:rPr lang="ru-RU" sz="1200" dirty="0" smtClean="0">
                <a:solidFill>
                  <a:schemeClr val="tx1"/>
                </a:solidFill>
              </a:rPr>
              <a:t> </a:t>
            </a:r>
            <a:r>
              <a:rPr lang="ru-RU" sz="1200" dirty="0" smtClean="0"/>
              <a:t>программ</a:t>
            </a:r>
            <a:endParaRPr lang="ru-RU" sz="1200" dirty="0"/>
          </a:p>
        </p:txBody>
      </p:sp>
      <p:sp>
        <p:nvSpPr>
          <p:cNvPr id="23" name="Штриховая стрелка вправо 22"/>
          <p:cNvSpPr/>
          <p:nvPr/>
        </p:nvSpPr>
        <p:spPr>
          <a:xfrm rot="5400000">
            <a:off x="4646965" y="3652976"/>
            <a:ext cx="447480" cy="164589"/>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941762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Таблица 24"/>
          <p:cNvGraphicFramePr>
            <a:graphicFrameLocks noGrp="1"/>
          </p:cNvGraphicFramePr>
          <p:nvPr>
            <p:extLst>
              <p:ext uri="{D42A27DB-BD31-4B8C-83A1-F6EECF244321}">
                <p14:modId xmlns:p14="http://schemas.microsoft.com/office/powerpoint/2010/main" val="2251292090"/>
              </p:ext>
            </p:extLst>
          </p:nvPr>
        </p:nvGraphicFramePr>
        <p:xfrm>
          <a:off x="467544" y="1196752"/>
          <a:ext cx="8147985" cy="5424886"/>
        </p:xfrm>
        <a:graphic>
          <a:graphicData uri="http://schemas.openxmlformats.org/drawingml/2006/table">
            <a:tbl>
              <a:tblPr firstRow="1" bandRow="1">
                <a:tableStyleId>{16D9F66E-5EB9-4882-86FB-DCBF35E3C3E4}</a:tableStyleId>
              </a:tblPr>
              <a:tblGrid>
                <a:gridCol w="6717238"/>
                <a:gridCol w="1430747"/>
              </a:tblGrid>
              <a:tr h="504056">
                <a:tc>
                  <a:txBody>
                    <a:bodyPr/>
                    <a:lstStyle/>
                    <a:p>
                      <a:pPr algn="ctr"/>
                      <a:r>
                        <a:rPr lang="ru-RU" sz="1400" cap="none" spc="0" dirty="0" smtClean="0">
                          <a:ln>
                            <a:noFill/>
                          </a:ln>
                          <a:effectLst/>
                          <a:latin typeface="+mj-lt"/>
                        </a:rPr>
                        <a:t>Наименование программы</a:t>
                      </a:r>
                      <a:endParaRPr lang="ru-RU" sz="1400" b="1" cap="none" spc="0" dirty="0">
                        <a:ln>
                          <a:noFill/>
                        </a:ln>
                        <a:solidFill>
                          <a:schemeClr val="tx1"/>
                        </a:solidFill>
                        <a:effectLst/>
                        <a:latin typeface="+mj-lt"/>
                      </a:endParaRPr>
                    </a:p>
                  </a:txBody>
                  <a:tcPr anchor="ctr"/>
                </a:tc>
                <a:tc>
                  <a:txBody>
                    <a:bodyPr/>
                    <a:lstStyle/>
                    <a:p>
                      <a:pPr algn="ctr"/>
                      <a:r>
                        <a:rPr lang="ru-RU" sz="1400" cap="none" spc="0" dirty="0" smtClean="0">
                          <a:ln>
                            <a:noFill/>
                          </a:ln>
                          <a:effectLst/>
                          <a:latin typeface="+mj-lt"/>
                        </a:rPr>
                        <a:t>2017 год</a:t>
                      </a:r>
                      <a:endParaRPr lang="ru-RU" sz="1400" b="1" cap="none" spc="0" dirty="0">
                        <a:ln>
                          <a:noFill/>
                        </a:ln>
                        <a:solidFill>
                          <a:schemeClr val="tx1"/>
                        </a:solidFill>
                        <a:effectLst/>
                        <a:latin typeface="+mj-lt"/>
                      </a:endParaRPr>
                    </a:p>
                  </a:txBody>
                  <a:tcPr marL="36000" marR="36000" anchor="ctr"/>
                </a:tc>
              </a:tr>
              <a:tr h="360040">
                <a:tc>
                  <a:txBody>
                    <a:bodyPr/>
                    <a:lstStyle/>
                    <a:p>
                      <a:pPr algn="just">
                        <a:lnSpc>
                          <a:spcPct val="115000"/>
                        </a:lnSpc>
                        <a:spcAft>
                          <a:spcPts val="0"/>
                        </a:spcAft>
                      </a:pPr>
                      <a:r>
                        <a:rPr lang="ru-RU" sz="1400" b="1" dirty="0" smtClean="0">
                          <a:effectLst/>
                          <a:latin typeface="+mj-lt"/>
                          <a:ea typeface="Calibri"/>
                          <a:cs typeface="Times New Roman"/>
                        </a:rPr>
                        <a:t>ВСЕГО расходов по программам:</a:t>
                      </a:r>
                    </a:p>
                    <a:p>
                      <a:pPr algn="just">
                        <a:lnSpc>
                          <a:spcPct val="115000"/>
                        </a:lnSpc>
                        <a:spcAft>
                          <a:spcPts val="0"/>
                        </a:spcAft>
                      </a:pPr>
                      <a:r>
                        <a:rPr lang="ru-RU" sz="1200" b="0" dirty="0" smtClean="0">
                          <a:effectLst>
                            <a:outerShdw blurRad="38100" dist="38100" dir="2700000" algn="tl">
                              <a:srgbClr val="000000">
                                <a:alpha val="43137"/>
                              </a:srgbClr>
                            </a:outerShdw>
                          </a:effectLst>
                          <a:latin typeface="+mj-lt"/>
                          <a:ea typeface="Calibri"/>
                          <a:cs typeface="Times New Roman"/>
                        </a:rPr>
                        <a:t>в том числе:</a:t>
                      </a:r>
                      <a:endParaRPr lang="ru-RU" sz="1200" b="0" dirty="0">
                        <a:effectLst>
                          <a:outerShdw blurRad="38100" dist="38100" dir="2700000" algn="tl">
                            <a:srgbClr val="000000">
                              <a:alpha val="43137"/>
                            </a:srgbClr>
                          </a:outerShdw>
                        </a:effectLst>
                        <a:latin typeface="+mj-lt"/>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400" b="1" dirty="0" smtClean="0">
                          <a:effectLst/>
                          <a:latin typeface="+mj-lt"/>
                          <a:ea typeface="Calibri"/>
                          <a:cs typeface="Times New Roman"/>
                        </a:rPr>
                        <a:t>246919,2</a:t>
                      </a:r>
                    </a:p>
                    <a:p>
                      <a:pPr algn="ctr">
                        <a:lnSpc>
                          <a:spcPct val="115000"/>
                        </a:lnSpc>
                        <a:spcAft>
                          <a:spcPts val="0"/>
                        </a:spcAft>
                      </a:pPr>
                      <a:endParaRPr lang="ru-RU" sz="1400" b="1" dirty="0">
                        <a:effectLst/>
                        <a:latin typeface="+mj-lt"/>
                        <a:ea typeface="Calibri"/>
                        <a:cs typeface="Times New Roman"/>
                      </a:endParaRPr>
                    </a:p>
                  </a:txBody>
                  <a:tcPr marL="68580" marR="68580" marT="0" marB="0"/>
                </a:tc>
              </a:tr>
              <a:tr h="365858">
                <a:tc>
                  <a:txBody>
                    <a:bodyPr/>
                    <a:lstStyle/>
                    <a:p>
                      <a:pPr algn="just">
                        <a:lnSpc>
                          <a:spcPct val="115000"/>
                        </a:lnSpc>
                        <a:spcAft>
                          <a:spcPts val="0"/>
                        </a:spcAft>
                      </a:pPr>
                      <a:r>
                        <a:rPr lang="ru-RU" sz="1200" dirty="0" smtClean="0">
                          <a:effectLst/>
                          <a:latin typeface="+mj-lt"/>
                          <a:ea typeface="Calibri"/>
                          <a:cs typeface="Times New Roman"/>
                        </a:rPr>
                        <a:t>1. Муниципальная </a:t>
                      </a:r>
                      <a:r>
                        <a:rPr lang="ru-RU" sz="1200" dirty="0">
                          <a:effectLst/>
                          <a:latin typeface="+mj-lt"/>
                          <a:ea typeface="Calibri"/>
                          <a:cs typeface="Times New Roman"/>
                        </a:rPr>
                        <a:t>программа «Управление муниципальными финансами на 2017-2019г»</a:t>
                      </a:r>
                    </a:p>
                  </a:txBody>
                  <a:tcPr marL="68580" marR="68580" marT="0" marB="0"/>
                </a:tc>
                <a:tc>
                  <a:txBody>
                    <a:bodyPr/>
                    <a:lstStyle/>
                    <a:p>
                      <a:pPr algn="ctr">
                        <a:lnSpc>
                          <a:spcPct val="115000"/>
                        </a:lnSpc>
                        <a:spcAft>
                          <a:spcPts val="0"/>
                        </a:spcAft>
                      </a:pPr>
                      <a:r>
                        <a:rPr lang="ru-RU" sz="1200" b="1">
                          <a:effectLst/>
                          <a:latin typeface="+mj-lt"/>
                          <a:ea typeface="Calibri"/>
                          <a:cs typeface="Times New Roman"/>
                        </a:rPr>
                        <a:t>42119,4</a:t>
                      </a:r>
                      <a:endParaRPr lang="ru-RU" sz="1200">
                        <a:effectLst/>
                        <a:latin typeface="+mj-lt"/>
                        <a:ea typeface="Calibri"/>
                        <a:cs typeface="Times New Roman"/>
                      </a:endParaRPr>
                    </a:p>
                  </a:txBody>
                  <a:tcPr marL="68580" marR="68580" marT="0" marB="0"/>
                </a:tc>
              </a:tr>
              <a:tr h="738420">
                <a:tc>
                  <a:txBody>
                    <a:bodyPr/>
                    <a:lstStyle/>
                    <a:p>
                      <a:pPr algn="just">
                        <a:lnSpc>
                          <a:spcPct val="115000"/>
                        </a:lnSpc>
                        <a:spcAft>
                          <a:spcPts val="0"/>
                        </a:spcAft>
                      </a:pPr>
                      <a:r>
                        <a:rPr lang="ru-RU" sz="1200" dirty="0" smtClean="0">
                          <a:effectLst/>
                          <a:latin typeface="+mj-lt"/>
                          <a:ea typeface="Calibri"/>
                          <a:cs typeface="Times New Roman"/>
                        </a:rPr>
                        <a:t>1.1.Муниципальная </a:t>
                      </a:r>
                      <a:r>
                        <a:rPr lang="ru-RU" sz="1200" dirty="0">
                          <a:effectLst/>
                          <a:latin typeface="+mj-lt"/>
                          <a:ea typeface="Calibri"/>
                          <a:cs typeface="Times New Roman"/>
                        </a:rPr>
                        <a:t>подпрограмма «Создание условий для эффективного и ответственного управления муниципальными финансами, повышения устойчивости бюджетов муниципальных образований </a:t>
                      </a:r>
                      <a:r>
                        <a:rPr lang="ru-RU" sz="1200" dirty="0" err="1">
                          <a:effectLst/>
                          <a:latin typeface="+mj-lt"/>
                          <a:ea typeface="Calibri"/>
                          <a:cs typeface="Times New Roman"/>
                        </a:rPr>
                        <a:t>Зеленчукского</a:t>
                      </a:r>
                      <a:r>
                        <a:rPr lang="ru-RU" sz="1200" dirty="0">
                          <a:effectLst/>
                          <a:latin typeface="+mj-lt"/>
                          <a:ea typeface="Calibri"/>
                          <a:cs typeface="Times New Roman"/>
                        </a:rPr>
                        <a:t> муниципального района»</a:t>
                      </a:r>
                    </a:p>
                  </a:txBody>
                  <a:tcPr marL="68580" marR="68580" marT="0" marB="0"/>
                </a:tc>
                <a:tc>
                  <a:txBody>
                    <a:bodyPr/>
                    <a:lstStyle/>
                    <a:p>
                      <a:pPr algn="ctr">
                        <a:lnSpc>
                          <a:spcPct val="115000"/>
                        </a:lnSpc>
                        <a:spcAft>
                          <a:spcPts val="0"/>
                        </a:spcAft>
                      </a:pPr>
                      <a:r>
                        <a:rPr lang="ru-RU" sz="1200" dirty="0">
                          <a:effectLst/>
                          <a:latin typeface="+mj-lt"/>
                          <a:ea typeface="Calibri"/>
                          <a:cs typeface="Times New Roman"/>
                        </a:rPr>
                        <a:t>35276</a:t>
                      </a:r>
                    </a:p>
                  </a:txBody>
                  <a:tcPr marL="68580" marR="68580" marT="0" marB="0"/>
                </a:tc>
              </a:tr>
              <a:tr h="492279">
                <a:tc>
                  <a:txBody>
                    <a:bodyPr/>
                    <a:lstStyle/>
                    <a:p>
                      <a:pPr algn="just">
                        <a:lnSpc>
                          <a:spcPct val="115000"/>
                        </a:lnSpc>
                        <a:spcAft>
                          <a:spcPts val="0"/>
                        </a:spcAft>
                      </a:pPr>
                      <a:r>
                        <a:rPr lang="ru-RU" sz="1200" dirty="0" smtClean="0">
                          <a:effectLst/>
                          <a:latin typeface="+mj-lt"/>
                          <a:ea typeface="Calibri"/>
                          <a:cs typeface="Times New Roman"/>
                        </a:rPr>
                        <a:t>1.2.Муниципальная </a:t>
                      </a:r>
                      <a:r>
                        <a:rPr lang="ru-RU" sz="1200" dirty="0">
                          <a:effectLst/>
                          <a:latin typeface="+mj-lt"/>
                          <a:ea typeface="Calibri"/>
                          <a:cs typeface="Times New Roman"/>
                        </a:rPr>
                        <a:t>подпрограмма «Обеспечение реализации муниципальной программы и прочие мероприятия»</a:t>
                      </a:r>
                    </a:p>
                  </a:txBody>
                  <a:tcPr marL="68580" marR="68580" marT="0" marB="0"/>
                </a:tc>
                <a:tc>
                  <a:txBody>
                    <a:bodyPr/>
                    <a:lstStyle/>
                    <a:p>
                      <a:pPr algn="ctr">
                        <a:lnSpc>
                          <a:spcPct val="115000"/>
                        </a:lnSpc>
                        <a:spcAft>
                          <a:spcPts val="0"/>
                        </a:spcAft>
                      </a:pPr>
                      <a:r>
                        <a:rPr lang="ru-RU" sz="1200" dirty="0">
                          <a:effectLst/>
                          <a:latin typeface="+mj-lt"/>
                          <a:ea typeface="Calibri"/>
                          <a:cs typeface="Times New Roman"/>
                        </a:rPr>
                        <a:t>6843,4</a:t>
                      </a:r>
                    </a:p>
                  </a:txBody>
                  <a:tcPr marL="68580" marR="68580" marT="0" marB="0"/>
                </a:tc>
              </a:tr>
              <a:tr h="492279">
                <a:tc>
                  <a:txBody>
                    <a:bodyPr/>
                    <a:lstStyle/>
                    <a:p>
                      <a:pPr algn="just">
                        <a:lnSpc>
                          <a:spcPct val="115000"/>
                        </a:lnSpc>
                        <a:spcAft>
                          <a:spcPts val="0"/>
                        </a:spcAft>
                      </a:pPr>
                      <a:r>
                        <a:rPr lang="ru-RU" sz="1200" dirty="0" smtClean="0">
                          <a:effectLst/>
                          <a:latin typeface="+mj-lt"/>
                          <a:ea typeface="Calibri"/>
                          <a:cs typeface="Times New Roman"/>
                        </a:rPr>
                        <a:t>2. Муниципальная </a:t>
                      </a:r>
                      <a:r>
                        <a:rPr lang="ru-RU" sz="1200" dirty="0">
                          <a:effectLst/>
                          <a:latin typeface="+mj-lt"/>
                          <a:ea typeface="Calibri"/>
                          <a:cs typeface="Times New Roman"/>
                        </a:rPr>
                        <a:t>программа «Развитие муниципальной системы образования </a:t>
                      </a:r>
                      <a:r>
                        <a:rPr lang="ru-RU" sz="1200" dirty="0" err="1">
                          <a:effectLst/>
                          <a:latin typeface="+mj-lt"/>
                          <a:ea typeface="Calibri"/>
                          <a:cs typeface="Times New Roman"/>
                        </a:rPr>
                        <a:t>Зеленчукского</a:t>
                      </a:r>
                      <a:r>
                        <a:rPr lang="ru-RU" sz="1200" dirty="0">
                          <a:effectLst/>
                          <a:latin typeface="+mj-lt"/>
                          <a:ea typeface="Calibri"/>
                          <a:cs typeface="Times New Roman"/>
                        </a:rPr>
                        <a:t> муниципального района на 2017-2020 годы»</a:t>
                      </a:r>
                    </a:p>
                  </a:txBody>
                  <a:tcPr marL="68580" marR="68580" marT="0" marB="0"/>
                </a:tc>
                <a:tc>
                  <a:txBody>
                    <a:bodyPr/>
                    <a:lstStyle/>
                    <a:p>
                      <a:pPr algn="ctr">
                        <a:lnSpc>
                          <a:spcPct val="115000"/>
                        </a:lnSpc>
                        <a:spcAft>
                          <a:spcPts val="0"/>
                        </a:spcAft>
                      </a:pPr>
                      <a:r>
                        <a:rPr lang="ru-RU" sz="1200" b="1" dirty="0">
                          <a:effectLst/>
                          <a:latin typeface="+mj-lt"/>
                          <a:ea typeface="Calibri"/>
                          <a:cs typeface="Times New Roman"/>
                        </a:rPr>
                        <a:t>102302,3</a:t>
                      </a:r>
                      <a:endParaRPr lang="ru-RU" sz="1200" dirty="0">
                        <a:effectLst/>
                        <a:latin typeface="+mj-lt"/>
                        <a:ea typeface="Calibri"/>
                        <a:cs typeface="Times New Roman"/>
                      </a:endParaRPr>
                    </a:p>
                  </a:txBody>
                  <a:tcPr marL="68580" marR="68580" marT="0" marB="0"/>
                </a:tc>
              </a:tr>
              <a:tr h="431237">
                <a:tc>
                  <a:txBody>
                    <a:bodyPr/>
                    <a:lstStyle/>
                    <a:p>
                      <a:pPr algn="just">
                        <a:lnSpc>
                          <a:spcPct val="115000"/>
                        </a:lnSpc>
                        <a:spcAft>
                          <a:spcPts val="0"/>
                        </a:spcAft>
                      </a:pPr>
                      <a:r>
                        <a:rPr lang="ru-RU" sz="1200" dirty="0" smtClean="0">
                          <a:effectLst/>
                          <a:latin typeface="+mj-lt"/>
                          <a:ea typeface="Calibri"/>
                          <a:cs typeface="Times New Roman"/>
                        </a:rPr>
                        <a:t>2.1.Муниципальная </a:t>
                      </a:r>
                      <a:r>
                        <a:rPr lang="ru-RU" sz="1200" dirty="0">
                          <a:effectLst/>
                          <a:latin typeface="+mj-lt"/>
                          <a:ea typeface="Calibri"/>
                          <a:cs typeface="Times New Roman"/>
                        </a:rPr>
                        <a:t>подпрограмма «Одаренные дети» </a:t>
                      </a:r>
                    </a:p>
                  </a:txBody>
                  <a:tcPr marL="68580" marR="68580" marT="0" marB="0"/>
                </a:tc>
                <a:tc>
                  <a:txBody>
                    <a:bodyPr/>
                    <a:lstStyle/>
                    <a:p>
                      <a:pPr algn="ctr">
                        <a:lnSpc>
                          <a:spcPct val="115000"/>
                        </a:lnSpc>
                        <a:spcAft>
                          <a:spcPts val="0"/>
                        </a:spcAft>
                      </a:pPr>
                      <a:r>
                        <a:rPr lang="ru-RU" sz="1200" dirty="0">
                          <a:effectLst/>
                          <a:latin typeface="+mj-lt"/>
                          <a:ea typeface="Calibri"/>
                          <a:cs typeface="Times New Roman"/>
                        </a:rPr>
                        <a:t>100</a:t>
                      </a:r>
                    </a:p>
                  </a:txBody>
                  <a:tcPr marL="68580" marR="68580" marT="0" marB="0"/>
                </a:tc>
              </a:tr>
              <a:tr h="347247">
                <a:tc>
                  <a:txBody>
                    <a:bodyPr/>
                    <a:lstStyle/>
                    <a:p>
                      <a:pPr algn="just">
                        <a:lnSpc>
                          <a:spcPct val="115000"/>
                        </a:lnSpc>
                        <a:spcAft>
                          <a:spcPts val="0"/>
                        </a:spcAft>
                      </a:pPr>
                      <a:r>
                        <a:rPr lang="ru-RU" sz="1200" dirty="0" smtClean="0">
                          <a:effectLst/>
                          <a:latin typeface="+mj-lt"/>
                          <a:ea typeface="Calibri"/>
                          <a:cs typeface="Times New Roman"/>
                        </a:rPr>
                        <a:t>2.2.Муниципальная </a:t>
                      </a:r>
                      <a:r>
                        <a:rPr lang="ru-RU" sz="1200" dirty="0">
                          <a:effectLst/>
                          <a:latin typeface="+mj-lt"/>
                          <a:ea typeface="Calibri"/>
                          <a:cs typeface="Times New Roman"/>
                        </a:rPr>
                        <a:t>подпрограмма «Развитие дошкольного образования »</a:t>
                      </a:r>
                    </a:p>
                  </a:txBody>
                  <a:tcPr marL="68580" marR="68580" marT="0" marB="0"/>
                </a:tc>
                <a:tc>
                  <a:txBody>
                    <a:bodyPr/>
                    <a:lstStyle/>
                    <a:p>
                      <a:pPr algn="ctr">
                        <a:lnSpc>
                          <a:spcPct val="115000"/>
                        </a:lnSpc>
                        <a:spcAft>
                          <a:spcPts val="0"/>
                        </a:spcAft>
                      </a:pPr>
                      <a:r>
                        <a:rPr lang="ru-RU" sz="1200">
                          <a:effectLst/>
                          <a:latin typeface="+mj-lt"/>
                          <a:ea typeface="Calibri"/>
                          <a:cs typeface="Times New Roman"/>
                        </a:rPr>
                        <a:t>27772,6</a:t>
                      </a:r>
                    </a:p>
                  </a:txBody>
                  <a:tcPr marL="68580" marR="68580" marT="0" marB="0"/>
                </a:tc>
              </a:tr>
              <a:tr h="344989">
                <a:tc>
                  <a:txBody>
                    <a:bodyPr/>
                    <a:lstStyle/>
                    <a:p>
                      <a:pPr algn="just">
                        <a:lnSpc>
                          <a:spcPct val="115000"/>
                        </a:lnSpc>
                        <a:spcAft>
                          <a:spcPts val="0"/>
                        </a:spcAft>
                      </a:pPr>
                      <a:r>
                        <a:rPr lang="ru-RU" sz="1200" dirty="0" smtClean="0">
                          <a:effectLst/>
                          <a:latin typeface="+mj-lt"/>
                          <a:ea typeface="Calibri"/>
                          <a:cs typeface="Times New Roman"/>
                        </a:rPr>
                        <a:t>2.3.Муниципальная  </a:t>
                      </a:r>
                      <a:r>
                        <a:rPr lang="ru-RU" sz="1200" dirty="0">
                          <a:effectLst/>
                          <a:latin typeface="+mj-lt"/>
                          <a:ea typeface="Calibri"/>
                          <a:cs typeface="Times New Roman"/>
                        </a:rPr>
                        <a:t>подпрограмма «Развитие системы отдыха и оздоровления детей»</a:t>
                      </a:r>
                    </a:p>
                  </a:txBody>
                  <a:tcPr marL="68580" marR="68580" marT="0" marB="0"/>
                </a:tc>
                <a:tc>
                  <a:txBody>
                    <a:bodyPr/>
                    <a:lstStyle/>
                    <a:p>
                      <a:pPr algn="ctr">
                        <a:lnSpc>
                          <a:spcPct val="115000"/>
                        </a:lnSpc>
                        <a:spcAft>
                          <a:spcPts val="0"/>
                        </a:spcAft>
                      </a:pPr>
                      <a:r>
                        <a:rPr lang="ru-RU" sz="1200" dirty="0">
                          <a:effectLst/>
                          <a:latin typeface="+mj-lt"/>
                          <a:ea typeface="Calibri"/>
                          <a:cs typeface="Times New Roman"/>
                        </a:rPr>
                        <a:t>724,5</a:t>
                      </a:r>
                    </a:p>
                  </a:txBody>
                  <a:tcPr marL="68580" marR="68580" marT="0" marB="0"/>
                </a:tc>
              </a:tr>
              <a:tr h="388113">
                <a:tc>
                  <a:txBody>
                    <a:bodyPr/>
                    <a:lstStyle/>
                    <a:p>
                      <a:pPr algn="just">
                        <a:lnSpc>
                          <a:spcPct val="115000"/>
                        </a:lnSpc>
                        <a:spcAft>
                          <a:spcPts val="0"/>
                        </a:spcAft>
                      </a:pPr>
                      <a:r>
                        <a:rPr lang="ru-RU" sz="1200" dirty="0" smtClean="0">
                          <a:effectLst/>
                          <a:latin typeface="+mj-lt"/>
                          <a:ea typeface="Calibri"/>
                          <a:cs typeface="Times New Roman"/>
                        </a:rPr>
                        <a:t>2.4.Муниципальная </a:t>
                      </a:r>
                      <a:r>
                        <a:rPr lang="ru-RU" sz="1200" dirty="0">
                          <a:effectLst/>
                          <a:latin typeface="+mj-lt"/>
                          <a:ea typeface="Calibri"/>
                          <a:cs typeface="Times New Roman"/>
                        </a:rPr>
                        <a:t>подпрограмма «Развитие общего образования »</a:t>
                      </a:r>
                    </a:p>
                  </a:txBody>
                  <a:tcPr marL="68580" marR="68580" marT="0" marB="0"/>
                </a:tc>
                <a:tc>
                  <a:txBody>
                    <a:bodyPr/>
                    <a:lstStyle/>
                    <a:p>
                      <a:pPr algn="ctr">
                        <a:lnSpc>
                          <a:spcPct val="115000"/>
                        </a:lnSpc>
                        <a:spcAft>
                          <a:spcPts val="0"/>
                        </a:spcAft>
                      </a:pPr>
                      <a:r>
                        <a:rPr lang="ru-RU" sz="1200">
                          <a:effectLst/>
                          <a:latin typeface="+mj-lt"/>
                          <a:ea typeface="Calibri"/>
                          <a:cs typeface="Times New Roman"/>
                        </a:rPr>
                        <a:t>42595,4</a:t>
                      </a:r>
                    </a:p>
                  </a:txBody>
                  <a:tcPr marL="68580" marR="68580" marT="0" marB="0"/>
                </a:tc>
              </a:tr>
              <a:tr h="517485">
                <a:tc>
                  <a:txBody>
                    <a:bodyPr/>
                    <a:lstStyle/>
                    <a:p>
                      <a:pPr algn="just">
                        <a:lnSpc>
                          <a:spcPct val="115000"/>
                        </a:lnSpc>
                        <a:spcAft>
                          <a:spcPts val="0"/>
                        </a:spcAft>
                      </a:pPr>
                      <a:r>
                        <a:rPr lang="ru-RU" sz="1200" dirty="0" smtClean="0">
                          <a:effectLst/>
                          <a:latin typeface="+mj-lt"/>
                          <a:ea typeface="Calibri"/>
                          <a:cs typeface="Times New Roman"/>
                        </a:rPr>
                        <a:t>2.5.Муниципальная </a:t>
                      </a:r>
                      <a:r>
                        <a:rPr lang="ru-RU" sz="1200" dirty="0">
                          <a:effectLst/>
                          <a:latin typeface="+mj-lt"/>
                          <a:ea typeface="Calibri"/>
                          <a:cs typeface="Times New Roman"/>
                        </a:rPr>
                        <a:t>подпрограмма «Развитие дополнительного образования детей »</a:t>
                      </a:r>
                    </a:p>
                  </a:txBody>
                  <a:tcPr marL="68580" marR="68580" marT="0" marB="0"/>
                </a:tc>
                <a:tc>
                  <a:txBody>
                    <a:bodyPr/>
                    <a:lstStyle/>
                    <a:p>
                      <a:pPr algn="ctr">
                        <a:lnSpc>
                          <a:spcPct val="115000"/>
                        </a:lnSpc>
                        <a:spcAft>
                          <a:spcPts val="0"/>
                        </a:spcAft>
                      </a:pPr>
                      <a:r>
                        <a:rPr lang="ru-RU" sz="1200" dirty="0">
                          <a:effectLst/>
                          <a:latin typeface="+mj-lt"/>
                          <a:ea typeface="Calibri"/>
                          <a:cs typeface="Times New Roman"/>
                        </a:rPr>
                        <a:t>19606,2</a:t>
                      </a:r>
                    </a:p>
                  </a:txBody>
                  <a:tcPr marL="68580" marR="68580" marT="0" marB="0"/>
                </a:tc>
              </a:tr>
              <a:tr h="312195">
                <a:tc>
                  <a:txBody>
                    <a:bodyPr/>
                    <a:lstStyle/>
                    <a:p>
                      <a:pPr algn="just">
                        <a:lnSpc>
                          <a:spcPct val="115000"/>
                        </a:lnSpc>
                        <a:spcAft>
                          <a:spcPts val="0"/>
                        </a:spcAft>
                      </a:pPr>
                      <a:r>
                        <a:rPr lang="ru-RU" sz="1200" b="0" dirty="0" smtClean="0">
                          <a:effectLst/>
                          <a:latin typeface="+mj-lt"/>
                          <a:ea typeface="Calibri"/>
                          <a:cs typeface="Times New Roman"/>
                        </a:rPr>
                        <a:t>2.6.Муниципальная </a:t>
                      </a:r>
                      <a:r>
                        <a:rPr lang="ru-RU" sz="1200" b="0" dirty="0">
                          <a:effectLst/>
                          <a:latin typeface="+mj-lt"/>
                          <a:ea typeface="Calibri"/>
                          <a:cs typeface="Times New Roman"/>
                        </a:rPr>
                        <a:t>подпрограмма «Другие вопросы образования »</a:t>
                      </a:r>
                    </a:p>
                  </a:txBody>
                  <a:tcPr marL="68580" marR="68580" marT="0" marB="0"/>
                </a:tc>
                <a:tc>
                  <a:txBody>
                    <a:bodyPr/>
                    <a:lstStyle/>
                    <a:p>
                      <a:pPr algn="ctr">
                        <a:lnSpc>
                          <a:spcPct val="115000"/>
                        </a:lnSpc>
                        <a:spcAft>
                          <a:spcPts val="0"/>
                        </a:spcAft>
                      </a:pPr>
                      <a:r>
                        <a:rPr lang="ru-RU" sz="1200" b="0" dirty="0">
                          <a:effectLst/>
                          <a:latin typeface="+mj-lt"/>
                          <a:ea typeface="Calibri"/>
                          <a:cs typeface="Times New Roman"/>
                        </a:rPr>
                        <a:t>6095</a:t>
                      </a:r>
                    </a:p>
                  </a:txBody>
                  <a:tcPr marL="68580" marR="68580" marT="0" marB="0"/>
                </a:tc>
              </a:tr>
            </a:tbl>
          </a:graphicData>
        </a:graphic>
      </p:graphicFrame>
      <p:sp>
        <p:nvSpPr>
          <p:cNvPr id="27652" name="TextBox 31"/>
          <p:cNvSpPr txBox="1">
            <a:spLocks noChangeArrowheads="1"/>
          </p:cNvSpPr>
          <p:nvPr/>
        </p:nvSpPr>
        <p:spPr bwMode="auto">
          <a:xfrm>
            <a:off x="7380312" y="836712"/>
            <a:ext cx="1137234" cy="307777"/>
          </a:xfrm>
          <a:prstGeom prst="rect">
            <a:avLst/>
          </a:prstGeom>
          <a:noFill/>
          <a:ln w="9525">
            <a:noFill/>
            <a:miter lim="800000"/>
            <a:headEnd/>
            <a:tailEnd/>
          </a:ln>
        </p:spPr>
        <p:txBody>
          <a:bodyPr wrap="none">
            <a:spAutoFit/>
          </a:bodyPr>
          <a:lstStyle/>
          <a:p>
            <a:r>
              <a:rPr lang="ru-RU" sz="1400" b="1" dirty="0">
                <a:latin typeface="Times New Roman" pitchFamily="18" charset="0"/>
                <a:cs typeface="Times New Roman" pitchFamily="18" charset="0"/>
              </a:rPr>
              <a:t>тыс. рублей</a:t>
            </a:r>
          </a:p>
        </p:txBody>
      </p:sp>
      <p:sp>
        <p:nvSpPr>
          <p:cNvPr id="5" name="Заголовок 1"/>
          <p:cNvSpPr txBox="1">
            <a:spLocks/>
          </p:cNvSpPr>
          <p:nvPr/>
        </p:nvSpPr>
        <p:spPr>
          <a:xfrm>
            <a:off x="1331640" y="260648"/>
            <a:ext cx="6264696"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a:effectLst>
                  <a:outerShdw blurRad="38100" dist="38100" dir="2700000" algn="tl">
                    <a:srgbClr val="000000">
                      <a:alpha val="43137"/>
                    </a:srgbClr>
                  </a:outerShdw>
                </a:effectLst>
                <a:cs typeface="Arial" pitchFamily="34" charset="0"/>
              </a:rPr>
              <a:t>Муниципальные программы </a:t>
            </a:r>
          </a:p>
        </p:txBody>
      </p:sp>
    </p:spTree>
    <p:extLst>
      <p:ext uri="{BB962C8B-B14F-4D97-AF65-F5344CB8AC3E}">
        <p14:creationId xmlns:p14="http://schemas.microsoft.com/office/powerpoint/2010/main" val="818314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a:xfrm>
            <a:off x="250825" y="274638"/>
            <a:ext cx="8848725" cy="634082"/>
          </a:xfrm>
        </p:spPr>
        <p:txBody>
          <a:bodyPr>
            <a:noAutofit/>
          </a:bodyPr>
          <a:lstStyle/>
          <a:p>
            <a:pPr eaLnBrk="1" hangingPunct="1"/>
            <a:r>
              <a:rPr lang="ru-RU" sz="2800" b="1" dirty="0" smtClean="0">
                <a:solidFill>
                  <a:schemeClr val="tx2">
                    <a:lumMod val="50000"/>
                  </a:schemeClr>
                </a:solidFill>
                <a:effectLst>
                  <a:outerShdw blurRad="38100" dist="38100" dir="2700000" algn="tl">
                    <a:srgbClr val="000000">
                      <a:alpha val="43137"/>
                    </a:srgbClr>
                  </a:outerShdw>
                </a:effectLst>
                <a:cs typeface="Arial" pitchFamily="34" charset="0"/>
              </a:rPr>
              <a:t>Социально-экономическая характеристика </a:t>
            </a:r>
            <a:r>
              <a:rPr lang="ru-RU" sz="2800" b="1" dirty="0" err="1" smtClean="0">
                <a:solidFill>
                  <a:schemeClr val="tx2">
                    <a:lumMod val="50000"/>
                  </a:schemeClr>
                </a:solidFill>
                <a:effectLst>
                  <a:outerShdw blurRad="38100" dist="38100" dir="2700000" algn="tl">
                    <a:srgbClr val="000000">
                      <a:alpha val="43137"/>
                    </a:srgbClr>
                  </a:outerShdw>
                </a:effectLst>
                <a:cs typeface="Arial" pitchFamily="34" charset="0"/>
              </a:rPr>
              <a:t>Зеленчукского</a:t>
            </a:r>
            <a:r>
              <a:rPr lang="ru-RU" sz="2800" b="1" dirty="0" smtClean="0">
                <a:solidFill>
                  <a:schemeClr val="tx2">
                    <a:lumMod val="50000"/>
                  </a:schemeClr>
                </a:solidFill>
                <a:effectLst>
                  <a:outerShdw blurRad="38100" dist="38100" dir="2700000" algn="tl">
                    <a:srgbClr val="000000">
                      <a:alpha val="43137"/>
                    </a:srgbClr>
                  </a:outerShdw>
                </a:effectLst>
                <a:cs typeface="Arial" pitchFamily="34" charset="0"/>
              </a:rPr>
              <a:t> муниципального района</a:t>
            </a:r>
          </a:p>
        </p:txBody>
      </p:sp>
      <p:sp>
        <p:nvSpPr>
          <p:cNvPr id="19462" name="Прямоугольник 7"/>
          <p:cNvSpPr>
            <a:spLocks noChangeArrowheads="1"/>
          </p:cNvSpPr>
          <p:nvPr/>
        </p:nvSpPr>
        <p:spPr bwMode="auto">
          <a:xfrm>
            <a:off x="3203848" y="1308328"/>
            <a:ext cx="2232248" cy="338554"/>
          </a:xfrm>
          <a:prstGeom prst="rect">
            <a:avLst/>
          </a:prstGeom>
          <a:noFill/>
          <a:ln w="9525">
            <a:noFill/>
            <a:miter lim="800000"/>
            <a:headEnd/>
            <a:tailEnd/>
          </a:ln>
        </p:spPr>
        <p:txBody>
          <a:bodyPr wrap="square">
            <a:spAutoFit/>
          </a:bodyPr>
          <a:lstStyle/>
          <a:p>
            <a:r>
              <a:rPr lang="ru-RU" sz="1400" dirty="0" smtClean="0">
                <a:latin typeface="Arial" pitchFamily="34" charset="0"/>
                <a:cs typeface="Arial" pitchFamily="34" charset="0"/>
              </a:rPr>
              <a:t>Площадь  </a:t>
            </a:r>
            <a:r>
              <a:rPr lang="ru-RU" sz="1600" b="1" dirty="0" smtClean="0">
                <a:latin typeface="Arial" pitchFamily="34" charset="0"/>
                <a:cs typeface="Arial" pitchFamily="34" charset="0"/>
              </a:rPr>
              <a:t>2930,7</a:t>
            </a:r>
            <a:r>
              <a:rPr lang="ru-RU" sz="1400" dirty="0" smtClean="0">
                <a:latin typeface="Arial" pitchFamily="34" charset="0"/>
                <a:cs typeface="Arial" pitchFamily="34" charset="0"/>
              </a:rPr>
              <a:t> км</a:t>
            </a:r>
            <a:r>
              <a:rPr lang="ru-RU" sz="1400" baseline="30000" dirty="0" smtClean="0">
                <a:latin typeface="Arial" pitchFamily="34" charset="0"/>
                <a:cs typeface="Arial" pitchFamily="34" charset="0"/>
              </a:rPr>
              <a:t>2</a:t>
            </a:r>
            <a:r>
              <a:rPr lang="ru-RU" sz="1400" dirty="0" smtClean="0">
                <a:latin typeface="Arial" pitchFamily="34" charset="0"/>
                <a:cs typeface="Arial" pitchFamily="34" charset="0"/>
              </a:rPr>
              <a:t> </a:t>
            </a:r>
            <a:endParaRPr lang="ru-RU" sz="1400" dirty="0">
              <a:latin typeface="Arial" pitchFamily="34" charset="0"/>
              <a:cs typeface="Arial" pitchFamily="34" charset="0"/>
            </a:endParaRPr>
          </a:p>
        </p:txBody>
      </p:sp>
      <p:pic>
        <p:nvPicPr>
          <p:cNvPr id="19463" name="Picture 4" descr="E:\18 Бюджет для граждан\road.png"/>
          <p:cNvPicPr>
            <a:picLocks noChangeAspect="1" noChangeArrowheads="1"/>
          </p:cNvPicPr>
          <p:nvPr/>
        </p:nvPicPr>
        <p:blipFill>
          <a:blip r:embed="rId2"/>
          <a:srcRect/>
          <a:stretch>
            <a:fillRect/>
          </a:stretch>
        </p:blipFill>
        <p:spPr bwMode="auto">
          <a:xfrm>
            <a:off x="6516216" y="4581128"/>
            <a:ext cx="2018530" cy="1728192"/>
          </a:xfrm>
          <a:prstGeom prst="rect">
            <a:avLst/>
          </a:prstGeom>
          <a:noFill/>
          <a:ln w="9525">
            <a:noFill/>
            <a:miter lim="800000"/>
            <a:headEnd/>
            <a:tailEnd/>
          </a:ln>
        </p:spPr>
      </p:pic>
      <p:sp>
        <p:nvSpPr>
          <p:cNvPr id="19464" name="Прямоугольник 9"/>
          <p:cNvSpPr>
            <a:spLocks noChangeArrowheads="1"/>
          </p:cNvSpPr>
          <p:nvPr/>
        </p:nvSpPr>
        <p:spPr bwMode="auto">
          <a:xfrm>
            <a:off x="6084168" y="3493457"/>
            <a:ext cx="3074850" cy="1015663"/>
          </a:xfrm>
          <a:prstGeom prst="rect">
            <a:avLst/>
          </a:prstGeom>
          <a:noFill/>
          <a:ln w="9525">
            <a:noFill/>
            <a:miter lim="800000"/>
            <a:headEnd/>
            <a:tailEnd/>
          </a:ln>
        </p:spPr>
        <p:txBody>
          <a:bodyPr wrap="square">
            <a:spAutoFit/>
          </a:bodyPr>
          <a:lstStyle/>
          <a:p>
            <a:pPr algn="ctr"/>
            <a:r>
              <a:rPr lang="ru-RU" sz="1400" dirty="0">
                <a:latin typeface="Arial" pitchFamily="34" charset="0"/>
                <a:cs typeface="Arial" pitchFamily="34" charset="0"/>
              </a:rPr>
              <a:t>Протяженность </a:t>
            </a:r>
            <a:endParaRPr lang="ru-RU" sz="1400" dirty="0" smtClean="0">
              <a:latin typeface="Arial" pitchFamily="34" charset="0"/>
              <a:cs typeface="Arial" pitchFamily="34" charset="0"/>
            </a:endParaRPr>
          </a:p>
          <a:p>
            <a:pPr algn="ctr"/>
            <a:r>
              <a:rPr lang="ru-RU" sz="1400" dirty="0" smtClean="0">
                <a:latin typeface="Arial" pitchFamily="34" charset="0"/>
                <a:cs typeface="Arial" pitchFamily="34" charset="0"/>
              </a:rPr>
              <a:t>автомобильных дорог:</a:t>
            </a:r>
            <a:endParaRPr lang="ru-RU" sz="1400" dirty="0">
              <a:latin typeface="Arial" pitchFamily="34" charset="0"/>
              <a:cs typeface="Arial" pitchFamily="34" charset="0"/>
            </a:endParaRPr>
          </a:p>
          <a:p>
            <a:pPr algn="ctr"/>
            <a:r>
              <a:rPr lang="ru-RU" sz="1400" dirty="0">
                <a:latin typeface="Arial" pitchFamily="34" charset="0"/>
                <a:cs typeface="Arial" pitchFamily="34" charset="0"/>
              </a:rPr>
              <a:t>федерального </a:t>
            </a:r>
            <a:r>
              <a:rPr lang="ru-RU" sz="1400" dirty="0" smtClean="0">
                <a:latin typeface="Arial" pitchFamily="34" charset="0"/>
                <a:cs typeface="Arial" pitchFamily="34" charset="0"/>
              </a:rPr>
              <a:t>значения - </a:t>
            </a:r>
            <a:r>
              <a:rPr lang="ru-RU" sz="1600" b="1" dirty="0" smtClean="0">
                <a:latin typeface="Arial" pitchFamily="34" charset="0"/>
                <a:cs typeface="Arial" pitchFamily="34" charset="0"/>
              </a:rPr>
              <a:t>83,4</a:t>
            </a:r>
            <a:r>
              <a:rPr lang="ru-RU" sz="1400" dirty="0" smtClean="0">
                <a:latin typeface="Arial" pitchFamily="34" charset="0"/>
                <a:cs typeface="Arial" pitchFamily="34" charset="0"/>
              </a:rPr>
              <a:t> км</a:t>
            </a:r>
            <a:r>
              <a:rPr lang="ru-RU" sz="1400" dirty="0">
                <a:latin typeface="Arial" pitchFamily="34" charset="0"/>
                <a:cs typeface="Arial" pitchFamily="34" charset="0"/>
              </a:rPr>
              <a:t>, местного значения </a:t>
            </a:r>
            <a:r>
              <a:rPr lang="ru-RU" sz="1400" dirty="0" smtClean="0">
                <a:latin typeface="Arial" pitchFamily="34" charset="0"/>
                <a:cs typeface="Arial" pitchFamily="34" charset="0"/>
              </a:rPr>
              <a:t> - </a:t>
            </a:r>
            <a:r>
              <a:rPr lang="ru-RU" sz="1600" b="1" dirty="0" smtClean="0">
                <a:latin typeface="Arial" pitchFamily="34" charset="0"/>
                <a:cs typeface="Arial" pitchFamily="34" charset="0"/>
              </a:rPr>
              <a:t>252 </a:t>
            </a:r>
            <a:r>
              <a:rPr lang="ru-RU" sz="1400" dirty="0" smtClean="0">
                <a:latin typeface="Arial" pitchFamily="34" charset="0"/>
                <a:cs typeface="Arial" pitchFamily="34" charset="0"/>
              </a:rPr>
              <a:t>км</a:t>
            </a:r>
            <a:r>
              <a:rPr lang="ru-RU" sz="1400" dirty="0">
                <a:latin typeface="Arial" pitchFamily="34" charset="0"/>
                <a:cs typeface="Arial" pitchFamily="34" charset="0"/>
              </a:rPr>
              <a:t>.</a:t>
            </a:r>
            <a:endParaRPr lang="ru-RU" sz="1400" b="1" dirty="0">
              <a:latin typeface="Arial" pitchFamily="34" charset="0"/>
              <a:cs typeface="Arial" pitchFamily="34" charset="0"/>
            </a:endParaRPr>
          </a:p>
        </p:txBody>
      </p:sp>
      <p:sp>
        <p:nvSpPr>
          <p:cNvPr id="19465" name="Прямоугольник 10"/>
          <p:cNvSpPr>
            <a:spLocks noChangeArrowheads="1"/>
          </p:cNvSpPr>
          <p:nvPr/>
        </p:nvSpPr>
        <p:spPr bwMode="auto">
          <a:xfrm>
            <a:off x="175866" y="2031662"/>
            <a:ext cx="2470150" cy="400050"/>
          </a:xfrm>
          <a:prstGeom prst="rect">
            <a:avLst/>
          </a:prstGeom>
          <a:noFill/>
          <a:ln w="9525">
            <a:noFill/>
            <a:miter lim="800000"/>
            <a:headEnd/>
            <a:tailEnd/>
          </a:ln>
        </p:spPr>
        <p:txBody>
          <a:bodyPr>
            <a:spAutoFit/>
          </a:bodyPr>
          <a:lstStyle/>
          <a:p>
            <a:r>
              <a:rPr lang="ru-RU" sz="1600" b="1" dirty="0" smtClean="0">
                <a:latin typeface="Arial" pitchFamily="34" charset="0"/>
                <a:cs typeface="Arial" pitchFamily="34" charset="0"/>
              </a:rPr>
              <a:t>18</a:t>
            </a:r>
            <a:r>
              <a:rPr lang="ru-RU" sz="2000" b="1" dirty="0" smtClean="0">
                <a:latin typeface="Tahoma" pitchFamily="34" charset="0"/>
              </a:rPr>
              <a:t> </a:t>
            </a:r>
            <a:r>
              <a:rPr lang="ru-RU" sz="1400" dirty="0">
                <a:latin typeface="Arial" pitchFamily="34" charset="0"/>
                <a:cs typeface="Arial" pitchFamily="34" charset="0"/>
              </a:rPr>
              <a:t>населенных пунктов</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016" y="1700808"/>
            <a:ext cx="3438151" cy="308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0"/>
          <p:cNvSpPr>
            <a:spLocks noChangeArrowheads="1"/>
          </p:cNvSpPr>
          <p:nvPr/>
        </p:nvSpPr>
        <p:spPr bwMode="auto">
          <a:xfrm rot="17164626">
            <a:off x="3221055" y="3497076"/>
            <a:ext cx="1479511" cy="246221"/>
          </a:xfrm>
          <a:prstGeom prst="rect">
            <a:avLst/>
          </a:prstGeom>
          <a:noFill/>
          <a:ln w="9525">
            <a:noFill/>
            <a:miter lim="800000"/>
            <a:headEnd/>
            <a:tailEnd/>
          </a:ln>
        </p:spPr>
        <p:txBody>
          <a:bodyPr wrap="square">
            <a:spAutoFit/>
          </a:bodyPr>
          <a:lstStyle/>
          <a:p>
            <a:r>
              <a:rPr lang="ru-RU" sz="1000" dirty="0" err="1" smtClean="0">
                <a:latin typeface="Tahoma" pitchFamily="34" charset="0"/>
              </a:rPr>
              <a:t>Зеленчукский</a:t>
            </a:r>
            <a:r>
              <a:rPr lang="ru-RU" sz="1000" dirty="0" smtClean="0">
                <a:latin typeface="Tahoma" pitchFamily="34" charset="0"/>
              </a:rPr>
              <a:t> район</a:t>
            </a:r>
            <a:endParaRPr lang="ru-RU" sz="1000" dirty="0">
              <a:latin typeface="Tahoma" pitchFamily="34" charset="0"/>
            </a:endParaRPr>
          </a:p>
        </p:txBody>
      </p:sp>
      <p:sp>
        <p:nvSpPr>
          <p:cNvPr id="2" name="Прямоугольник 1"/>
          <p:cNvSpPr/>
          <p:nvPr/>
        </p:nvSpPr>
        <p:spPr>
          <a:xfrm>
            <a:off x="6084168" y="1646882"/>
            <a:ext cx="2664296" cy="1569660"/>
          </a:xfrm>
          <a:prstGeom prst="rect">
            <a:avLst/>
          </a:prstGeom>
        </p:spPr>
        <p:txBody>
          <a:bodyPr wrap="square">
            <a:spAutoFit/>
          </a:bodyPr>
          <a:lstStyle/>
          <a:p>
            <a:pPr algn="ctr">
              <a:lnSpc>
                <a:spcPct val="150000"/>
              </a:lnSpc>
            </a:pPr>
            <a:r>
              <a:rPr lang="ru-RU" sz="1400" dirty="0" smtClean="0">
                <a:latin typeface="Arial" pitchFamily="34" charset="0"/>
                <a:cs typeface="Arial" pitchFamily="34" charset="0"/>
              </a:rPr>
              <a:t> Численность </a:t>
            </a:r>
            <a:r>
              <a:rPr lang="ru-RU" sz="1600" b="1" dirty="0" smtClean="0">
                <a:latin typeface="Arial" pitchFamily="34" charset="0"/>
                <a:cs typeface="Arial" pitchFamily="34" charset="0"/>
              </a:rPr>
              <a:t>48876 </a:t>
            </a:r>
            <a:r>
              <a:rPr lang="ru-RU" sz="1400" dirty="0">
                <a:latin typeface="Arial" pitchFamily="34" charset="0"/>
                <a:cs typeface="Arial" pitchFamily="34" charset="0"/>
              </a:rPr>
              <a:t>чел</a:t>
            </a:r>
            <a:r>
              <a:rPr lang="ru-RU" sz="1400" dirty="0" smtClean="0">
                <a:latin typeface="Arial" pitchFamily="34" charset="0"/>
                <a:cs typeface="Arial" pitchFamily="34" charset="0"/>
              </a:rPr>
              <a:t>.</a:t>
            </a:r>
          </a:p>
          <a:p>
            <a:pPr algn="ctr">
              <a:lnSpc>
                <a:spcPct val="150000"/>
              </a:lnSpc>
            </a:pPr>
            <a:r>
              <a:rPr lang="ru-RU" sz="1400" dirty="0" smtClean="0">
                <a:latin typeface="Arial" pitchFamily="34" charset="0"/>
                <a:cs typeface="Arial" pitchFamily="34" charset="0"/>
              </a:rPr>
              <a:t> </a:t>
            </a:r>
            <a:r>
              <a:rPr lang="ru-RU" sz="1400" dirty="0">
                <a:latin typeface="Arial" pitchFamily="34" charset="0"/>
                <a:cs typeface="Arial" pitchFamily="34" charset="0"/>
              </a:rPr>
              <a:t>Сельское население </a:t>
            </a:r>
            <a:r>
              <a:rPr lang="ru-RU" sz="1400" dirty="0" smtClean="0">
                <a:latin typeface="Arial" pitchFamily="34" charset="0"/>
                <a:cs typeface="Arial" pitchFamily="34" charset="0"/>
              </a:rPr>
              <a:t> </a:t>
            </a:r>
            <a:r>
              <a:rPr lang="ru-RU" sz="1400" b="1" dirty="0" smtClean="0">
                <a:latin typeface="Arial" pitchFamily="34" charset="0"/>
                <a:cs typeface="Arial" pitchFamily="34" charset="0"/>
              </a:rPr>
              <a:t>100 %</a:t>
            </a:r>
          </a:p>
          <a:p>
            <a:pPr algn="ctr">
              <a:lnSpc>
                <a:spcPct val="150000"/>
              </a:lnSpc>
            </a:pPr>
            <a:r>
              <a:rPr lang="ru-RU" sz="1400" dirty="0" smtClean="0">
                <a:latin typeface="Arial" pitchFamily="34" charset="0"/>
                <a:cs typeface="Arial" pitchFamily="34" charset="0"/>
              </a:rPr>
              <a:t> Плотность </a:t>
            </a:r>
            <a:r>
              <a:rPr lang="ru-RU" sz="1400" dirty="0">
                <a:latin typeface="Arial" pitchFamily="34" charset="0"/>
                <a:cs typeface="Arial" pitchFamily="34" charset="0"/>
              </a:rPr>
              <a:t>населения </a:t>
            </a:r>
            <a:endParaRPr lang="ru-RU" sz="1400" dirty="0" smtClean="0">
              <a:latin typeface="Arial" pitchFamily="34" charset="0"/>
              <a:cs typeface="Arial" pitchFamily="34" charset="0"/>
            </a:endParaRPr>
          </a:p>
          <a:p>
            <a:pPr algn="ctr"/>
            <a:r>
              <a:rPr lang="ru-RU" sz="1600" b="1" dirty="0" smtClean="0">
                <a:latin typeface="Arial" pitchFamily="34" charset="0"/>
                <a:cs typeface="Arial" pitchFamily="34" charset="0"/>
              </a:rPr>
              <a:t>16,7</a:t>
            </a:r>
            <a:r>
              <a:rPr lang="ru-RU" sz="1600" dirty="0" smtClean="0">
                <a:latin typeface="Arial" pitchFamily="34" charset="0"/>
                <a:cs typeface="Arial" pitchFamily="34" charset="0"/>
              </a:rPr>
              <a:t> </a:t>
            </a:r>
            <a:r>
              <a:rPr lang="ru-RU" sz="1400" dirty="0">
                <a:latin typeface="Arial" pitchFamily="34" charset="0"/>
                <a:cs typeface="Arial" pitchFamily="34" charset="0"/>
              </a:rPr>
              <a:t>чел</a:t>
            </a:r>
            <a:r>
              <a:rPr lang="ru-RU" sz="1400" dirty="0" smtClean="0">
                <a:latin typeface="Arial" pitchFamily="34" charset="0"/>
                <a:cs typeface="Arial" pitchFamily="34" charset="0"/>
              </a:rPr>
              <a:t>./ кв. км</a:t>
            </a:r>
            <a:r>
              <a:rPr lang="ru-RU" sz="1400" dirty="0"/>
              <a:t>. </a:t>
            </a:r>
          </a:p>
          <a:p>
            <a:endParaRPr lang="ru-RU" sz="1400" dirty="0">
              <a:latin typeface="Arial" pitchFamily="34" charset="0"/>
              <a:cs typeface="Arial" pitchFamily="34" charset="0"/>
            </a:endParaRPr>
          </a:p>
        </p:txBody>
      </p:sp>
      <p:sp>
        <p:nvSpPr>
          <p:cNvPr id="5" name="Прямоугольник 4"/>
          <p:cNvSpPr/>
          <p:nvPr/>
        </p:nvSpPr>
        <p:spPr>
          <a:xfrm>
            <a:off x="251520" y="2564904"/>
            <a:ext cx="2072299" cy="2285241"/>
          </a:xfrm>
          <a:prstGeom prst="rect">
            <a:avLst/>
          </a:prstGeom>
        </p:spPr>
        <p:txBody>
          <a:bodyPr wrap="none">
            <a:spAutoFit/>
          </a:bodyPr>
          <a:lstStyle/>
          <a:p>
            <a:r>
              <a:rPr lang="ru-RU" sz="1600" b="1" dirty="0">
                <a:latin typeface="Arial" pitchFamily="34" charset="0"/>
                <a:cs typeface="Arial" pitchFamily="34" charset="0"/>
              </a:rPr>
              <a:t>9</a:t>
            </a:r>
            <a:r>
              <a:rPr lang="ru-RU" sz="1400" dirty="0">
                <a:latin typeface="Arial" pitchFamily="34" charset="0"/>
                <a:cs typeface="Arial" pitchFamily="34" charset="0"/>
              </a:rPr>
              <a:t> сельских </a:t>
            </a:r>
            <a:r>
              <a:rPr lang="ru-RU" sz="1400" dirty="0" smtClean="0">
                <a:latin typeface="Arial" pitchFamily="34" charset="0"/>
                <a:cs typeface="Arial" pitchFamily="34" charset="0"/>
              </a:rPr>
              <a:t>поселений:</a:t>
            </a:r>
          </a:p>
          <a:p>
            <a:r>
              <a:rPr lang="ru-RU" sz="1250" dirty="0">
                <a:latin typeface="Arial" pitchFamily="34" charset="0"/>
                <a:cs typeface="Arial" pitchFamily="34" charset="0"/>
              </a:rPr>
              <a:t> </a:t>
            </a:r>
            <a:r>
              <a:rPr lang="ru-RU" sz="1250" dirty="0" smtClean="0">
                <a:latin typeface="Arial" pitchFamily="34" charset="0"/>
                <a:cs typeface="Arial" pitchFamily="34" charset="0"/>
              </a:rPr>
              <a:t>     </a:t>
            </a:r>
            <a:r>
              <a:rPr lang="ru-RU" sz="1250" dirty="0" err="1" smtClean="0">
                <a:latin typeface="Arial" pitchFamily="34" charset="0"/>
                <a:cs typeface="Arial" pitchFamily="34" charset="0"/>
              </a:rPr>
              <a:t>Архызское</a:t>
            </a:r>
            <a:endParaRPr lang="ru-RU" sz="1250" dirty="0" smtClean="0">
              <a:latin typeface="Arial" pitchFamily="34" charset="0"/>
              <a:cs typeface="Arial" pitchFamily="34" charset="0"/>
            </a:endParaRPr>
          </a:p>
          <a:p>
            <a:r>
              <a:rPr lang="ru-RU" sz="1250" dirty="0" smtClean="0">
                <a:latin typeface="Arial" pitchFamily="34" charset="0"/>
                <a:cs typeface="Arial" pitchFamily="34" charset="0"/>
              </a:rPr>
              <a:t>      </a:t>
            </a:r>
            <a:r>
              <a:rPr lang="ru-RU" sz="1250" dirty="0" err="1" smtClean="0">
                <a:latin typeface="Arial" pitchFamily="34" charset="0"/>
                <a:cs typeface="Arial" pitchFamily="34" charset="0"/>
              </a:rPr>
              <a:t>Даусузское</a:t>
            </a:r>
            <a:endParaRPr lang="ru-RU" sz="1250" dirty="0" smtClean="0">
              <a:latin typeface="Arial" pitchFamily="34" charset="0"/>
              <a:cs typeface="Arial" pitchFamily="34" charset="0"/>
            </a:endParaRPr>
          </a:p>
          <a:p>
            <a:r>
              <a:rPr lang="ru-RU" sz="1250" dirty="0">
                <a:latin typeface="Arial" pitchFamily="34" charset="0"/>
                <a:cs typeface="Arial" pitchFamily="34" charset="0"/>
              </a:rPr>
              <a:t> </a:t>
            </a:r>
            <a:r>
              <a:rPr lang="ru-RU" sz="1250" dirty="0" smtClean="0">
                <a:latin typeface="Arial" pitchFamily="34" charset="0"/>
                <a:cs typeface="Arial" pitchFamily="34" charset="0"/>
              </a:rPr>
              <a:t>     </a:t>
            </a:r>
            <a:r>
              <a:rPr lang="ru-RU" sz="1250" dirty="0" err="1" smtClean="0">
                <a:latin typeface="Arial" pitchFamily="34" charset="0"/>
                <a:cs typeface="Arial" pitchFamily="34" charset="0"/>
              </a:rPr>
              <a:t>Зеленчукское</a:t>
            </a:r>
            <a:endParaRPr lang="ru-RU" sz="1250" dirty="0" smtClean="0">
              <a:latin typeface="Arial" pitchFamily="34" charset="0"/>
              <a:cs typeface="Arial" pitchFamily="34" charset="0"/>
            </a:endParaRPr>
          </a:p>
          <a:p>
            <a:r>
              <a:rPr lang="ru-RU" sz="1250" dirty="0">
                <a:latin typeface="Arial" pitchFamily="34" charset="0"/>
                <a:cs typeface="Arial" pitchFamily="34" charset="0"/>
              </a:rPr>
              <a:t> </a:t>
            </a:r>
            <a:r>
              <a:rPr lang="ru-RU" sz="1250" dirty="0" smtClean="0">
                <a:latin typeface="Arial" pitchFamily="34" charset="0"/>
                <a:cs typeface="Arial" pitchFamily="34" charset="0"/>
              </a:rPr>
              <a:t>     </a:t>
            </a:r>
            <a:r>
              <a:rPr lang="ru-RU" sz="1250" dirty="0" err="1" smtClean="0">
                <a:latin typeface="Arial" pitchFamily="34" charset="0"/>
                <a:cs typeface="Arial" pitchFamily="34" charset="0"/>
              </a:rPr>
              <a:t>Исправненское</a:t>
            </a:r>
            <a:endParaRPr lang="ru-RU" sz="1250" dirty="0" smtClean="0">
              <a:latin typeface="Arial" pitchFamily="34" charset="0"/>
              <a:cs typeface="Arial" pitchFamily="34" charset="0"/>
            </a:endParaRPr>
          </a:p>
          <a:p>
            <a:r>
              <a:rPr lang="ru-RU" sz="1250" dirty="0" smtClean="0">
                <a:latin typeface="Arial" pitchFamily="34" charset="0"/>
                <a:cs typeface="Arial" pitchFamily="34" charset="0"/>
              </a:rPr>
              <a:t>      </a:t>
            </a:r>
            <a:r>
              <a:rPr lang="ru-RU" sz="1250" dirty="0" err="1" smtClean="0">
                <a:latin typeface="Arial" pitchFamily="34" charset="0"/>
                <a:cs typeface="Arial" pitchFamily="34" charset="0"/>
              </a:rPr>
              <a:t>Кардониксое</a:t>
            </a:r>
            <a:endParaRPr lang="ru-RU" sz="1250" dirty="0" smtClean="0">
              <a:latin typeface="Arial" pitchFamily="34" charset="0"/>
              <a:cs typeface="Arial" pitchFamily="34" charset="0"/>
            </a:endParaRPr>
          </a:p>
          <a:p>
            <a:r>
              <a:rPr lang="ru-RU" sz="1250" dirty="0" smtClean="0">
                <a:latin typeface="Arial" pitchFamily="34" charset="0"/>
                <a:cs typeface="Arial" pitchFamily="34" charset="0"/>
              </a:rPr>
              <a:t>      Кызыл-</a:t>
            </a:r>
            <a:r>
              <a:rPr lang="ru-RU" sz="1250" dirty="0" err="1" smtClean="0">
                <a:latin typeface="Arial" pitchFamily="34" charset="0"/>
                <a:cs typeface="Arial" pitchFamily="34" charset="0"/>
              </a:rPr>
              <a:t>Октябрское</a:t>
            </a:r>
            <a:endParaRPr lang="ru-RU" sz="1250" dirty="0" smtClean="0">
              <a:latin typeface="Arial" pitchFamily="34" charset="0"/>
              <a:cs typeface="Arial" pitchFamily="34" charset="0"/>
            </a:endParaRPr>
          </a:p>
          <a:p>
            <a:r>
              <a:rPr lang="ru-RU" sz="1250" dirty="0" smtClean="0">
                <a:latin typeface="Arial" pitchFamily="34" charset="0"/>
                <a:cs typeface="Arial" pitchFamily="34" charset="0"/>
              </a:rPr>
              <a:t>      </a:t>
            </a:r>
            <a:r>
              <a:rPr lang="ru-RU" sz="1250" dirty="0" err="1" smtClean="0">
                <a:latin typeface="Arial" pitchFamily="34" charset="0"/>
                <a:cs typeface="Arial" pitchFamily="34" charset="0"/>
              </a:rPr>
              <a:t>Марухское</a:t>
            </a:r>
            <a:endParaRPr lang="ru-RU" sz="1250" dirty="0" smtClean="0">
              <a:latin typeface="Arial" pitchFamily="34" charset="0"/>
              <a:cs typeface="Arial" pitchFamily="34" charset="0"/>
            </a:endParaRPr>
          </a:p>
          <a:p>
            <a:r>
              <a:rPr lang="ru-RU" sz="1250" dirty="0" smtClean="0">
                <a:latin typeface="Arial" pitchFamily="34" charset="0"/>
                <a:cs typeface="Arial" pitchFamily="34" charset="0"/>
              </a:rPr>
              <a:t>      </a:t>
            </a:r>
            <a:r>
              <a:rPr lang="ru-RU" sz="1250" dirty="0" err="1" smtClean="0">
                <a:latin typeface="Arial" pitchFamily="34" charset="0"/>
                <a:cs typeface="Arial" pitchFamily="34" charset="0"/>
              </a:rPr>
              <a:t>Сторожевское</a:t>
            </a:r>
            <a:endParaRPr lang="ru-RU" sz="1250" dirty="0" smtClean="0">
              <a:latin typeface="Arial" pitchFamily="34" charset="0"/>
              <a:cs typeface="Arial" pitchFamily="34" charset="0"/>
            </a:endParaRPr>
          </a:p>
          <a:p>
            <a:r>
              <a:rPr lang="ru-RU" sz="1250" dirty="0" smtClean="0">
                <a:latin typeface="Arial" pitchFamily="34" charset="0"/>
                <a:cs typeface="Arial" pitchFamily="34" charset="0"/>
              </a:rPr>
              <a:t>      </a:t>
            </a:r>
            <a:r>
              <a:rPr lang="ru-RU" sz="1250" dirty="0" err="1" smtClean="0">
                <a:latin typeface="Arial" pitchFamily="34" charset="0"/>
                <a:cs typeface="Arial" pitchFamily="34" charset="0"/>
              </a:rPr>
              <a:t>Хасаут</a:t>
            </a:r>
            <a:r>
              <a:rPr lang="ru-RU" sz="1250" dirty="0" smtClean="0">
                <a:latin typeface="Arial" pitchFamily="34" charset="0"/>
                <a:cs typeface="Arial" pitchFamily="34" charset="0"/>
              </a:rPr>
              <a:t>-Греческое</a:t>
            </a:r>
          </a:p>
          <a:p>
            <a:endParaRPr lang="ru-RU" sz="1400" dirty="0">
              <a:latin typeface="Arial" pitchFamily="34" charset="0"/>
              <a:cs typeface="Arial" pitchFamily="34" charset="0"/>
            </a:endParaRPr>
          </a:p>
        </p:txBody>
      </p:sp>
      <p:sp>
        <p:nvSpPr>
          <p:cNvPr id="19" name="Прямоугольник 18"/>
          <p:cNvSpPr/>
          <p:nvPr/>
        </p:nvSpPr>
        <p:spPr>
          <a:xfrm>
            <a:off x="493357" y="4941168"/>
            <a:ext cx="5230771" cy="1107996"/>
          </a:xfrm>
          <a:prstGeom prst="rect">
            <a:avLst/>
          </a:prstGeom>
        </p:spPr>
        <p:txBody>
          <a:bodyPr wrap="square">
            <a:spAutoFit/>
          </a:bodyPr>
          <a:lstStyle/>
          <a:p>
            <a:pPr lvl="0" fontAlgn="base">
              <a:spcBef>
                <a:spcPct val="0"/>
              </a:spcBef>
              <a:spcAft>
                <a:spcPct val="0"/>
              </a:spcAft>
            </a:pPr>
            <a:r>
              <a:rPr lang="ru-RU" sz="1100" dirty="0" err="1">
                <a:latin typeface="Arial" pitchFamily="34" charset="0"/>
                <a:cs typeface="Arial" pitchFamily="34" charset="0"/>
              </a:rPr>
              <a:t>Зеленчукский</a:t>
            </a:r>
            <a:r>
              <a:rPr lang="ru-RU" sz="1100" dirty="0">
                <a:latin typeface="Arial" pitchFamily="34" charset="0"/>
                <a:cs typeface="Arial" pitchFamily="34" charset="0"/>
              </a:rPr>
              <a:t> район занимает срединное положение в </a:t>
            </a:r>
            <a:r>
              <a:rPr lang="ru-RU" sz="1100" dirty="0" smtClean="0">
                <a:latin typeface="Arial" pitchFamily="34" charset="0"/>
                <a:cs typeface="Arial" pitchFamily="34" charset="0"/>
              </a:rPr>
              <a:t>КЧР и </a:t>
            </a:r>
            <a:r>
              <a:rPr lang="ru-RU" sz="1100" dirty="0">
                <a:latin typeface="Arial" pitchFamily="34" charset="0"/>
                <a:cs typeface="Arial" pitchFamily="34" charset="0"/>
              </a:rPr>
              <a:t>граничит:</a:t>
            </a:r>
          </a:p>
          <a:p>
            <a:pPr lvl="0" eaLnBrk="0" fontAlgn="base" hangingPunct="0">
              <a:spcBef>
                <a:spcPct val="0"/>
              </a:spcBef>
              <a:spcAft>
                <a:spcPct val="0"/>
              </a:spcAft>
            </a:pPr>
            <a:r>
              <a:rPr lang="ru-RU" sz="1100" dirty="0">
                <a:latin typeface="Arial" pitchFamily="34" charset="0"/>
                <a:cs typeface="Arial" pitchFamily="34" charset="0"/>
              </a:rPr>
              <a:t>​ на западе – с </a:t>
            </a:r>
            <a:r>
              <a:rPr lang="ru-RU" sz="1100" dirty="0" err="1">
                <a:latin typeface="Arial" pitchFamily="34" charset="0"/>
                <a:cs typeface="Arial" pitchFamily="34" charset="0"/>
              </a:rPr>
              <a:t>Урупским</a:t>
            </a:r>
            <a:r>
              <a:rPr lang="ru-RU" sz="1100" dirty="0">
                <a:latin typeface="Arial" pitchFamily="34" charset="0"/>
                <a:cs typeface="Arial" pitchFamily="34" charset="0"/>
              </a:rPr>
              <a:t> районом Карачаево-Черкесии;</a:t>
            </a:r>
          </a:p>
          <a:p>
            <a:pPr lvl="0" eaLnBrk="0" fontAlgn="base" hangingPunct="0">
              <a:spcBef>
                <a:spcPct val="0"/>
              </a:spcBef>
              <a:spcAft>
                <a:spcPct val="0"/>
              </a:spcAft>
            </a:pPr>
            <a:r>
              <a:rPr lang="ru-RU" sz="1100" dirty="0">
                <a:latin typeface="Arial" pitchFamily="34" charset="0"/>
                <a:cs typeface="Arial" pitchFamily="34" charset="0"/>
              </a:rPr>
              <a:t>​ на севере – с Краснодарским краем;</a:t>
            </a:r>
          </a:p>
          <a:p>
            <a:pPr lvl="0" eaLnBrk="0" fontAlgn="base" hangingPunct="0">
              <a:spcBef>
                <a:spcPct val="0"/>
              </a:spcBef>
              <a:spcAft>
                <a:spcPct val="0"/>
              </a:spcAft>
            </a:pPr>
            <a:r>
              <a:rPr lang="ru-RU" sz="1100" dirty="0">
                <a:latin typeface="Arial" pitchFamily="34" charset="0"/>
                <a:cs typeface="Arial" pitchFamily="34" charset="0"/>
              </a:rPr>
              <a:t>​ на северо-востоке – с </a:t>
            </a:r>
            <a:r>
              <a:rPr lang="ru-RU" sz="1100" dirty="0" err="1">
                <a:latin typeface="Arial" pitchFamily="34" charset="0"/>
                <a:cs typeface="Arial" pitchFamily="34" charset="0"/>
              </a:rPr>
              <a:t>Хабезским</a:t>
            </a:r>
            <a:r>
              <a:rPr lang="ru-RU" sz="1100" dirty="0">
                <a:latin typeface="Arial" pitchFamily="34" charset="0"/>
                <a:cs typeface="Arial" pitchFamily="34" charset="0"/>
              </a:rPr>
              <a:t> районом Карачаево-Черкесии;</a:t>
            </a:r>
          </a:p>
          <a:p>
            <a:pPr lvl="0" eaLnBrk="0" fontAlgn="base" hangingPunct="0">
              <a:spcBef>
                <a:spcPct val="0"/>
              </a:spcBef>
              <a:spcAft>
                <a:spcPct val="0"/>
              </a:spcAft>
            </a:pPr>
            <a:r>
              <a:rPr lang="ru-RU" sz="1100" dirty="0">
                <a:latin typeface="Arial" pitchFamily="34" charset="0"/>
                <a:cs typeface="Arial" pitchFamily="34" charset="0"/>
              </a:rPr>
              <a:t>​ на востоке – с Карачаевским районом Карачаево-Черкесии;</a:t>
            </a:r>
          </a:p>
          <a:p>
            <a:pPr lvl="0" eaLnBrk="0" fontAlgn="base" hangingPunct="0">
              <a:spcBef>
                <a:spcPct val="0"/>
              </a:spcBef>
              <a:spcAft>
                <a:spcPct val="0"/>
              </a:spcAft>
            </a:pPr>
            <a:r>
              <a:rPr lang="ru-RU" sz="1100" dirty="0">
                <a:latin typeface="Arial" pitchFamily="34" charset="0"/>
                <a:cs typeface="Arial" pitchFamily="34" charset="0"/>
              </a:rPr>
              <a:t>​ на юге – с республикой Абхазией.</a:t>
            </a:r>
          </a:p>
        </p:txBody>
      </p:sp>
      <p:sp>
        <p:nvSpPr>
          <p:cNvPr id="21" name="Прямоугольник 10"/>
          <p:cNvSpPr>
            <a:spLocks noChangeArrowheads="1"/>
          </p:cNvSpPr>
          <p:nvPr/>
        </p:nvSpPr>
        <p:spPr bwMode="auto">
          <a:xfrm>
            <a:off x="334401" y="1347363"/>
            <a:ext cx="2153079" cy="523220"/>
          </a:xfrm>
          <a:prstGeom prst="rect">
            <a:avLst/>
          </a:prstGeom>
          <a:noFill/>
          <a:ln w="9525">
            <a:noFill/>
            <a:miter lim="800000"/>
            <a:headEnd/>
            <a:tailEnd/>
          </a:ln>
        </p:spPr>
        <p:txBody>
          <a:bodyPr wrap="square">
            <a:spAutoFit/>
          </a:bodyPr>
          <a:lstStyle/>
          <a:p>
            <a:pPr algn="ctr"/>
            <a:r>
              <a:rPr lang="ru-RU" sz="1400" dirty="0" smtClean="0">
                <a:latin typeface="Arial" pitchFamily="34" charset="0"/>
                <a:cs typeface="Arial" pitchFamily="34" charset="0"/>
              </a:rPr>
              <a:t>Районный центр –</a:t>
            </a:r>
          </a:p>
          <a:p>
            <a:pPr algn="ctr"/>
            <a:r>
              <a:rPr lang="ru-RU" sz="1400" dirty="0" smtClean="0">
                <a:latin typeface="Arial" pitchFamily="34" charset="0"/>
                <a:cs typeface="Arial" pitchFamily="34" charset="0"/>
              </a:rPr>
              <a:t>станица Зеленчукская </a:t>
            </a:r>
            <a:endParaRPr lang="ru-RU" sz="1400" dirty="0">
              <a:latin typeface="Arial" pitchFamily="34" charset="0"/>
              <a:cs typeface="Arial" pitchFamily="34" charset="0"/>
            </a:endParaRPr>
          </a:p>
        </p:txBody>
      </p:sp>
    </p:spTree>
    <p:extLst>
      <p:ext uri="{BB962C8B-B14F-4D97-AF65-F5344CB8AC3E}">
        <p14:creationId xmlns:p14="http://schemas.microsoft.com/office/powerpoint/2010/main" val="175436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045848898"/>
              </p:ext>
            </p:extLst>
          </p:nvPr>
        </p:nvGraphicFramePr>
        <p:xfrm>
          <a:off x="539552" y="412062"/>
          <a:ext cx="8136904" cy="6088778"/>
        </p:xfrm>
        <a:graphic>
          <a:graphicData uri="http://schemas.openxmlformats.org/drawingml/2006/table">
            <a:tbl>
              <a:tblPr firstRow="1" bandRow="1">
                <a:tableStyleId>{16D9F66E-5EB9-4882-86FB-DCBF35E3C3E4}</a:tableStyleId>
              </a:tblPr>
              <a:tblGrid>
                <a:gridCol w="6708102"/>
                <a:gridCol w="1428802"/>
              </a:tblGrid>
              <a:tr h="432048">
                <a:tc>
                  <a:txBody>
                    <a:bodyPr/>
                    <a:lstStyle/>
                    <a:p>
                      <a:pPr algn="just">
                        <a:lnSpc>
                          <a:spcPct val="115000"/>
                        </a:lnSpc>
                        <a:spcAft>
                          <a:spcPts val="0"/>
                        </a:spcAft>
                      </a:pPr>
                      <a:r>
                        <a:rPr lang="ru-RU" sz="1200" b="0" dirty="0" smtClean="0">
                          <a:effectLst/>
                          <a:latin typeface="Times New Roman"/>
                          <a:ea typeface="Calibri"/>
                          <a:cs typeface="Times New Roman"/>
                        </a:rPr>
                        <a:t>2.7.Муниципальная </a:t>
                      </a:r>
                      <a:r>
                        <a:rPr lang="ru-RU" sz="1200" b="0" dirty="0">
                          <a:effectLst/>
                          <a:latin typeface="Times New Roman"/>
                          <a:ea typeface="Calibri"/>
                          <a:cs typeface="Times New Roman"/>
                        </a:rPr>
                        <a:t>подпрограмма «Комплексная безопасность образовательных учреждений»</a:t>
                      </a:r>
                      <a:endParaRPr lang="ru-RU"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b="0" dirty="0">
                          <a:effectLst/>
                          <a:latin typeface="Times New Roman"/>
                          <a:ea typeface="Calibri"/>
                          <a:cs typeface="Times New Roman"/>
                        </a:rPr>
                        <a:t>3195</a:t>
                      </a:r>
                      <a:endParaRPr lang="ru-RU" sz="1100" b="0" dirty="0">
                        <a:effectLst/>
                        <a:latin typeface="Calibri"/>
                        <a:ea typeface="Calibri"/>
                        <a:cs typeface="Times New Roman"/>
                      </a:endParaRPr>
                    </a:p>
                  </a:txBody>
                  <a:tcPr marL="68580" marR="68580" marT="0" marB="0"/>
                </a:tc>
              </a:tr>
              <a:tr h="511453">
                <a:tc>
                  <a:txBody>
                    <a:bodyPr/>
                    <a:lstStyle/>
                    <a:p>
                      <a:pPr algn="just">
                        <a:lnSpc>
                          <a:spcPct val="115000"/>
                        </a:lnSpc>
                        <a:spcAft>
                          <a:spcPts val="0"/>
                        </a:spcAft>
                      </a:pPr>
                      <a:r>
                        <a:rPr lang="ru-RU" sz="1200" b="0" dirty="0" smtClean="0">
                          <a:effectLst/>
                          <a:latin typeface="Times New Roman"/>
                          <a:ea typeface="Calibri"/>
                          <a:cs typeface="Times New Roman"/>
                        </a:rPr>
                        <a:t>2.8.Муниципальная </a:t>
                      </a:r>
                      <a:r>
                        <a:rPr lang="ru-RU" sz="1200" b="0" dirty="0">
                          <a:effectLst/>
                          <a:latin typeface="Times New Roman"/>
                          <a:ea typeface="Calibri"/>
                          <a:cs typeface="Times New Roman"/>
                        </a:rPr>
                        <a:t>подпрограмма «Обеспечение реализации муниципальной программы и прочие мероприятия »</a:t>
                      </a:r>
                      <a:endParaRPr lang="ru-RU"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b="0" dirty="0">
                          <a:effectLst/>
                          <a:latin typeface="Times New Roman"/>
                          <a:ea typeface="Calibri"/>
                          <a:cs typeface="Times New Roman"/>
                        </a:rPr>
                        <a:t>2213,6</a:t>
                      </a:r>
                      <a:endParaRPr lang="ru-RU" sz="1100" b="0" dirty="0">
                        <a:effectLst/>
                        <a:latin typeface="Calibri"/>
                        <a:ea typeface="Calibri"/>
                        <a:cs typeface="Times New Roman"/>
                      </a:endParaRPr>
                    </a:p>
                  </a:txBody>
                  <a:tcPr marL="68580" marR="68580" marT="0" marB="0"/>
                </a:tc>
              </a:tr>
              <a:tr h="511453">
                <a:tc>
                  <a:txBody>
                    <a:bodyPr/>
                    <a:lstStyle/>
                    <a:p>
                      <a:pPr algn="just">
                        <a:lnSpc>
                          <a:spcPct val="115000"/>
                        </a:lnSpc>
                        <a:spcAft>
                          <a:spcPts val="0"/>
                        </a:spcAft>
                      </a:pPr>
                      <a:r>
                        <a:rPr lang="ru-RU" sz="1200" b="0" dirty="0" smtClean="0">
                          <a:effectLst/>
                          <a:latin typeface="Times New Roman"/>
                          <a:ea typeface="Calibri"/>
                          <a:cs typeface="Times New Roman"/>
                        </a:rPr>
                        <a:t>3. Муниципальная  </a:t>
                      </a:r>
                      <a:r>
                        <a:rPr lang="ru-RU" sz="1200" b="0" dirty="0">
                          <a:effectLst/>
                          <a:latin typeface="Times New Roman"/>
                          <a:ea typeface="Calibri"/>
                          <a:cs typeface="Times New Roman"/>
                        </a:rPr>
                        <a:t>программа «Молодежная политика  </a:t>
                      </a:r>
                      <a:r>
                        <a:rPr lang="ru-RU" sz="1200" b="0" dirty="0" err="1">
                          <a:effectLst/>
                          <a:latin typeface="Times New Roman"/>
                          <a:ea typeface="Calibri"/>
                          <a:cs typeface="Times New Roman"/>
                        </a:rPr>
                        <a:t>Зеленчукского</a:t>
                      </a:r>
                      <a:r>
                        <a:rPr lang="ru-RU" sz="1200" b="0" dirty="0">
                          <a:effectLst/>
                          <a:latin typeface="Times New Roman"/>
                          <a:ea typeface="Calibri"/>
                          <a:cs typeface="Times New Roman"/>
                        </a:rPr>
                        <a:t> муниципального района  на 2017-2019 годы»</a:t>
                      </a:r>
                      <a:endParaRPr lang="ru-RU"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b="0" dirty="0">
                          <a:effectLst/>
                          <a:latin typeface="Times New Roman"/>
                          <a:ea typeface="Calibri"/>
                          <a:cs typeface="Times New Roman"/>
                        </a:rPr>
                        <a:t>350</a:t>
                      </a:r>
                      <a:endParaRPr lang="ru-RU" sz="1100" b="0" dirty="0">
                        <a:effectLst/>
                        <a:latin typeface="Calibri"/>
                        <a:ea typeface="Calibri"/>
                        <a:cs typeface="Times New Roman"/>
                      </a:endParaRPr>
                    </a:p>
                  </a:txBody>
                  <a:tcPr marL="68580" marR="68580" marT="0" marB="0"/>
                </a:tc>
              </a:tr>
              <a:tr h="746896">
                <a:tc>
                  <a:txBody>
                    <a:bodyPr/>
                    <a:lstStyle/>
                    <a:p>
                      <a:pPr algn="just">
                        <a:lnSpc>
                          <a:spcPct val="115000"/>
                        </a:lnSpc>
                        <a:spcAft>
                          <a:spcPts val="0"/>
                        </a:spcAft>
                      </a:pPr>
                      <a:r>
                        <a:rPr lang="ru-RU" sz="1200" b="0" dirty="0" smtClean="0">
                          <a:effectLst/>
                          <a:latin typeface="Times New Roman"/>
                          <a:ea typeface="Calibri"/>
                          <a:cs typeface="Times New Roman"/>
                        </a:rPr>
                        <a:t>4. Муниципальная </a:t>
                      </a:r>
                      <a:r>
                        <a:rPr lang="ru-RU" sz="1200" b="0" dirty="0">
                          <a:effectLst/>
                          <a:latin typeface="Times New Roman"/>
                          <a:ea typeface="Calibri"/>
                          <a:cs typeface="Times New Roman"/>
                        </a:rPr>
                        <a:t>программа «Профилактика употребления наркотических средств, психотропных веществ и их </a:t>
                      </a:r>
                      <a:r>
                        <a:rPr lang="ru-RU" sz="1200" b="0" dirty="0" err="1">
                          <a:effectLst/>
                          <a:latin typeface="Times New Roman"/>
                          <a:ea typeface="Calibri"/>
                          <a:cs typeface="Times New Roman"/>
                        </a:rPr>
                        <a:t>прекурсоров</a:t>
                      </a:r>
                      <a:r>
                        <a:rPr lang="ru-RU" sz="1200" b="0" dirty="0">
                          <a:effectLst/>
                          <a:latin typeface="Times New Roman"/>
                          <a:ea typeface="Calibri"/>
                          <a:cs typeface="Times New Roman"/>
                        </a:rPr>
                        <a:t> подростками и молодежью в </a:t>
                      </a:r>
                      <a:r>
                        <a:rPr lang="ru-RU" sz="1200" b="0" dirty="0" err="1">
                          <a:effectLst/>
                          <a:latin typeface="Times New Roman"/>
                          <a:ea typeface="Calibri"/>
                          <a:cs typeface="Times New Roman"/>
                        </a:rPr>
                        <a:t>Зеленчукском</a:t>
                      </a:r>
                      <a:r>
                        <a:rPr lang="ru-RU" sz="1200" b="0" dirty="0">
                          <a:effectLst/>
                          <a:latin typeface="Times New Roman"/>
                          <a:ea typeface="Calibri"/>
                          <a:cs typeface="Times New Roman"/>
                        </a:rPr>
                        <a:t> муниципальном районе  на 2017-2019 годы»</a:t>
                      </a:r>
                      <a:endParaRPr lang="ru-RU"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b="0" dirty="0">
                          <a:effectLst/>
                          <a:latin typeface="Times New Roman"/>
                          <a:ea typeface="Calibri"/>
                          <a:cs typeface="Times New Roman"/>
                        </a:rPr>
                        <a:t> </a:t>
                      </a:r>
                      <a:endParaRPr lang="ru-RU" sz="1100" b="0" dirty="0">
                        <a:effectLst/>
                        <a:latin typeface="Calibri"/>
                        <a:ea typeface="Calibri"/>
                        <a:cs typeface="Times New Roman"/>
                      </a:endParaRPr>
                    </a:p>
                    <a:p>
                      <a:pPr algn="ctr">
                        <a:lnSpc>
                          <a:spcPct val="115000"/>
                        </a:lnSpc>
                        <a:spcAft>
                          <a:spcPts val="0"/>
                        </a:spcAft>
                      </a:pPr>
                      <a:r>
                        <a:rPr lang="ru-RU" sz="1200" b="0" dirty="0">
                          <a:effectLst/>
                          <a:latin typeface="Times New Roman"/>
                          <a:ea typeface="Calibri"/>
                          <a:cs typeface="Times New Roman"/>
                        </a:rPr>
                        <a:t>38</a:t>
                      </a:r>
                      <a:endParaRPr lang="ru-RU" sz="1100" b="0" dirty="0">
                        <a:effectLst/>
                        <a:latin typeface="Calibri"/>
                        <a:ea typeface="Calibri"/>
                        <a:cs typeface="Times New Roman"/>
                      </a:endParaRPr>
                    </a:p>
                  </a:txBody>
                  <a:tcPr marL="68580" marR="68580" marT="0" marB="0"/>
                </a:tc>
              </a:tr>
              <a:tr h="497930">
                <a:tc>
                  <a:txBody>
                    <a:bodyPr/>
                    <a:lstStyle/>
                    <a:p>
                      <a:pPr algn="just">
                        <a:lnSpc>
                          <a:spcPct val="115000"/>
                        </a:lnSpc>
                        <a:spcAft>
                          <a:spcPts val="0"/>
                        </a:spcAft>
                      </a:pPr>
                      <a:r>
                        <a:rPr lang="ru-RU" sz="1200" b="0" dirty="0" smtClean="0">
                          <a:effectLst/>
                          <a:latin typeface="Times New Roman"/>
                          <a:ea typeface="Calibri"/>
                          <a:cs typeface="Times New Roman"/>
                        </a:rPr>
                        <a:t>5. Муниципальная </a:t>
                      </a:r>
                      <a:r>
                        <a:rPr lang="ru-RU" sz="1200" b="0" dirty="0">
                          <a:effectLst/>
                          <a:latin typeface="Times New Roman"/>
                          <a:ea typeface="Calibri"/>
                          <a:cs typeface="Times New Roman"/>
                        </a:rPr>
                        <a:t>программа «Обеспечение жильем молодых семей в </a:t>
                      </a:r>
                      <a:r>
                        <a:rPr lang="ru-RU" sz="1200" b="0" dirty="0" err="1">
                          <a:effectLst/>
                          <a:latin typeface="Times New Roman"/>
                          <a:ea typeface="Calibri"/>
                          <a:cs typeface="Times New Roman"/>
                        </a:rPr>
                        <a:t>Зеленчукском</a:t>
                      </a:r>
                      <a:r>
                        <a:rPr lang="ru-RU" sz="1200" b="0" dirty="0">
                          <a:effectLst/>
                          <a:latin typeface="Times New Roman"/>
                          <a:ea typeface="Calibri"/>
                          <a:cs typeface="Times New Roman"/>
                        </a:rPr>
                        <a:t> муниципальном районе на 2016-2018 годы» </a:t>
                      </a:r>
                      <a:endParaRPr lang="ru-RU"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b="0" dirty="0" smtClean="0">
                          <a:effectLst/>
                          <a:latin typeface="Times New Roman"/>
                          <a:ea typeface="Calibri"/>
                          <a:cs typeface="Times New Roman"/>
                        </a:rPr>
                        <a:t>1244,8</a:t>
                      </a:r>
                      <a:endParaRPr lang="ru-RU" sz="1100" b="0" dirty="0">
                        <a:effectLst/>
                        <a:latin typeface="Calibri"/>
                        <a:ea typeface="Calibri"/>
                        <a:cs typeface="Times New Roman"/>
                      </a:endParaRPr>
                    </a:p>
                  </a:txBody>
                  <a:tcPr marL="68580" marR="68580" marT="0" marB="0"/>
                </a:tc>
              </a:tr>
              <a:tr h="497930">
                <a:tc>
                  <a:txBody>
                    <a:bodyPr/>
                    <a:lstStyle/>
                    <a:p>
                      <a:pPr algn="just">
                        <a:lnSpc>
                          <a:spcPct val="115000"/>
                        </a:lnSpc>
                        <a:spcAft>
                          <a:spcPts val="0"/>
                        </a:spcAft>
                      </a:pPr>
                      <a:r>
                        <a:rPr lang="ru-RU" sz="1200" b="0" dirty="0" smtClean="0">
                          <a:effectLst/>
                          <a:latin typeface="Times New Roman"/>
                          <a:ea typeface="Calibri"/>
                          <a:cs typeface="Times New Roman"/>
                        </a:rPr>
                        <a:t>6. Муниципальная </a:t>
                      </a:r>
                      <a:r>
                        <a:rPr lang="ru-RU" sz="1200" b="0" dirty="0">
                          <a:effectLst/>
                          <a:latin typeface="Times New Roman"/>
                          <a:ea typeface="Calibri"/>
                          <a:cs typeface="Times New Roman"/>
                        </a:rPr>
                        <a:t>подпрограмма «Профилактика терроризма и экстремизма в </a:t>
                      </a:r>
                      <a:r>
                        <a:rPr lang="ru-RU" sz="1200" b="0" dirty="0" err="1">
                          <a:effectLst/>
                          <a:latin typeface="Times New Roman"/>
                          <a:ea typeface="Calibri"/>
                          <a:cs typeface="Times New Roman"/>
                        </a:rPr>
                        <a:t>Зеленчукском</a:t>
                      </a:r>
                      <a:r>
                        <a:rPr lang="ru-RU" sz="1200" b="0" dirty="0">
                          <a:effectLst/>
                          <a:latin typeface="Times New Roman"/>
                          <a:ea typeface="Calibri"/>
                          <a:cs typeface="Times New Roman"/>
                        </a:rPr>
                        <a:t> муниципальном районе на 2017-2019годы»</a:t>
                      </a:r>
                      <a:endParaRPr lang="ru-RU"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b="0" dirty="0">
                          <a:effectLst/>
                          <a:latin typeface="Times New Roman"/>
                          <a:ea typeface="Calibri"/>
                          <a:cs typeface="Times New Roman"/>
                        </a:rPr>
                        <a:t>140</a:t>
                      </a:r>
                      <a:endParaRPr lang="ru-RU" sz="1100" b="0" dirty="0">
                        <a:effectLst/>
                        <a:latin typeface="Calibri"/>
                        <a:ea typeface="Calibri"/>
                        <a:cs typeface="Times New Roman"/>
                      </a:endParaRPr>
                    </a:p>
                  </a:txBody>
                  <a:tcPr marL="68580" marR="68580" marT="0" marB="0"/>
                </a:tc>
              </a:tr>
              <a:tr h="467300">
                <a:tc>
                  <a:txBody>
                    <a:bodyPr/>
                    <a:lstStyle/>
                    <a:p>
                      <a:pPr algn="just">
                        <a:lnSpc>
                          <a:spcPct val="115000"/>
                        </a:lnSpc>
                        <a:spcAft>
                          <a:spcPts val="0"/>
                        </a:spcAft>
                      </a:pPr>
                      <a:r>
                        <a:rPr lang="ru-RU" sz="1200" b="0" dirty="0" smtClean="0">
                          <a:effectLst/>
                          <a:latin typeface="Times New Roman"/>
                          <a:ea typeface="Calibri"/>
                          <a:cs typeface="Times New Roman"/>
                        </a:rPr>
                        <a:t>7. Муниципальная </a:t>
                      </a:r>
                      <a:r>
                        <a:rPr lang="ru-RU" sz="1200" b="0" dirty="0">
                          <a:effectLst/>
                          <a:latin typeface="Times New Roman"/>
                          <a:ea typeface="Calibri"/>
                          <a:cs typeface="Times New Roman"/>
                        </a:rPr>
                        <a:t>подпрограмма «Противодействие коррупции в  </a:t>
                      </a:r>
                      <a:r>
                        <a:rPr lang="ru-RU" sz="1200" b="0" dirty="0" err="1">
                          <a:effectLst/>
                          <a:latin typeface="Times New Roman"/>
                          <a:ea typeface="Calibri"/>
                          <a:cs typeface="Times New Roman"/>
                        </a:rPr>
                        <a:t>Зеленчукском</a:t>
                      </a:r>
                      <a:r>
                        <a:rPr lang="ru-RU" sz="1200" b="0" dirty="0">
                          <a:effectLst/>
                          <a:latin typeface="Times New Roman"/>
                          <a:ea typeface="Calibri"/>
                          <a:cs typeface="Times New Roman"/>
                        </a:rPr>
                        <a:t> муниципальном районе  на 2017-2019 годы»</a:t>
                      </a:r>
                      <a:endParaRPr lang="ru-RU"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b="0" dirty="0">
                          <a:effectLst/>
                          <a:latin typeface="Times New Roman"/>
                          <a:ea typeface="Calibri"/>
                          <a:cs typeface="Times New Roman"/>
                        </a:rPr>
                        <a:t>50</a:t>
                      </a:r>
                      <a:endParaRPr lang="ru-RU" sz="1100" b="0" dirty="0">
                        <a:effectLst/>
                        <a:latin typeface="Calibri"/>
                        <a:ea typeface="Calibri"/>
                        <a:cs typeface="Times New Roman"/>
                      </a:endParaRPr>
                    </a:p>
                    <a:p>
                      <a:pPr algn="ctr">
                        <a:lnSpc>
                          <a:spcPct val="115000"/>
                        </a:lnSpc>
                        <a:spcAft>
                          <a:spcPts val="0"/>
                        </a:spcAft>
                      </a:pPr>
                      <a:r>
                        <a:rPr lang="ru-RU" sz="1200" b="0" dirty="0">
                          <a:effectLst/>
                          <a:latin typeface="Times New Roman"/>
                          <a:ea typeface="Calibri"/>
                          <a:cs typeface="Times New Roman"/>
                        </a:rPr>
                        <a:t> </a:t>
                      </a:r>
                      <a:endParaRPr lang="ru-RU" sz="1100" b="0" dirty="0">
                        <a:effectLst/>
                        <a:latin typeface="Calibri"/>
                        <a:ea typeface="Calibri"/>
                        <a:cs typeface="Times New Roman"/>
                      </a:endParaRPr>
                    </a:p>
                  </a:txBody>
                  <a:tcPr marL="68580" marR="68580" marT="0" marB="0"/>
                </a:tc>
              </a:tr>
              <a:tr h="432048">
                <a:tc>
                  <a:txBody>
                    <a:bodyPr/>
                    <a:lstStyle/>
                    <a:p>
                      <a:pPr algn="just">
                        <a:lnSpc>
                          <a:spcPct val="115000"/>
                        </a:lnSpc>
                        <a:spcAft>
                          <a:spcPts val="0"/>
                        </a:spcAft>
                      </a:pPr>
                      <a:r>
                        <a:rPr lang="ru-RU" sz="1200" b="0" dirty="0" smtClean="0">
                          <a:effectLst/>
                          <a:latin typeface="Times New Roman"/>
                          <a:ea typeface="Calibri"/>
                          <a:cs typeface="Times New Roman"/>
                        </a:rPr>
                        <a:t>8. Муниципальная </a:t>
                      </a:r>
                      <a:r>
                        <a:rPr lang="ru-RU" sz="1200" b="0" dirty="0">
                          <a:effectLst/>
                          <a:latin typeface="Times New Roman"/>
                          <a:ea typeface="Calibri"/>
                          <a:cs typeface="Times New Roman"/>
                        </a:rPr>
                        <a:t>подпрограмма «Профилактика преступлений и иных правонарушений на территории </a:t>
                      </a:r>
                      <a:r>
                        <a:rPr lang="ru-RU" sz="1200" b="0" dirty="0" err="1">
                          <a:effectLst/>
                          <a:latin typeface="Times New Roman"/>
                          <a:ea typeface="Calibri"/>
                          <a:cs typeface="Times New Roman"/>
                        </a:rPr>
                        <a:t>Зеленчукского</a:t>
                      </a:r>
                      <a:r>
                        <a:rPr lang="ru-RU" sz="1200" b="0" dirty="0">
                          <a:effectLst/>
                          <a:latin typeface="Times New Roman"/>
                          <a:ea typeface="Calibri"/>
                          <a:cs typeface="Times New Roman"/>
                        </a:rPr>
                        <a:t> муниципального района   на 2017-2019 годы» </a:t>
                      </a:r>
                      <a:endParaRPr lang="ru-RU"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b="0" dirty="0">
                          <a:effectLst/>
                          <a:latin typeface="Times New Roman"/>
                          <a:ea typeface="Calibri"/>
                          <a:cs typeface="Times New Roman"/>
                        </a:rPr>
                        <a:t>400</a:t>
                      </a:r>
                      <a:endParaRPr lang="ru-RU" sz="1100" b="0" dirty="0">
                        <a:effectLst/>
                        <a:latin typeface="Calibri"/>
                        <a:ea typeface="Calibri"/>
                        <a:cs typeface="Times New Roman"/>
                      </a:endParaRPr>
                    </a:p>
                  </a:txBody>
                  <a:tcPr marL="68580" marR="68580" marT="0" marB="0"/>
                </a:tc>
              </a:tr>
              <a:tr h="497930">
                <a:tc>
                  <a:txBody>
                    <a:bodyPr/>
                    <a:lstStyle/>
                    <a:p>
                      <a:pPr algn="just">
                        <a:lnSpc>
                          <a:spcPct val="115000"/>
                        </a:lnSpc>
                        <a:spcAft>
                          <a:spcPts val="0"/>
                        </a:spcAft>
                      </a:pPr>
                      <a:r>
                        <a:rPr lang="ru-RU" sz="1200" b="0" dirty="0" smtClean="0">
                          <a:effectLst/>
                          <a:latin typeface="Times New Roman"/>
                          <a:ea typeface="Calibri"/>
                          <a:cs typeface="Times New Roman"/>
                        </a:rPr>
                        <a:t>9.</a:t>
                      </a:r>
                      <a:r>
                        <a:rPr lang="ru-RU" sz="1200" b="0" baseline="0" dirty="0" smtClean="0">
                          <a:effectLst/>
                          <a:latin typeface="Times New Roman"/>
                          <a:ea typeface="Calibri"/>
                          <a:cs typeface="Times New Roman"/>
                        </a:rPr>
                        <a:t> </a:t>
                      </a:r>
                      <a:r>
                        <a:rPr lang="ru-RU" sz="1200" b="0" dirty="0" smtClean="0">
                          <a:effectLst/>
                          <a:latin typeface="Times New Roman"/>
                          <a:ea typeface="Calibri"/>
                          <a:cs typeface="Times New Roman"/>
                        </a:rPr>
                        <a:t>Муниципальная </a:t>
                      </a:r>
                      <a:r>
                        <a:rPr lang="ru-RU" sz="1200" b="0" dirty="0">
                          <a:effectLst/>
                          <a:latin typeface="Times New Roman"/>
                          <a:ea typeface="Calibri"/>
                          <a:cs typeface="Times New Roman"/>
                        </a:rPr>
                        <a:t>программа «Содействие занятости несовершеннолетних граждан </a:t>
                      </a:r>
                      <a:r>
                        <a:rPr lang="ru-RU" sz="1200" b="0" dirty="0" err="1">
                          <a:effectLst/>
                          <a:latin typeface="Times New Roman"/>
                          <a:ea typeface="Calibri"/>
                          <a:cs typeface="Times New Roman"/>
                        </a:rPr>
                        <a:t>Зеленчукского</a:t>
                      </a:r>
                      <a:r>
                        <a:rPr lang="ru-RU" sz="1200" b="0" dirty="0">
                          <a:effectLst/>
                          <a:latin typeface="Times New Roman"/>
                          <a:ea typeface="Calibri"/>
                          <a:cs typeface="Times New Roman"/>
                        </a:rPr>
                        <a:t> муниципального района на 2017-2019 годы»</a:t>
                      </a:r>
                      <a:endParaRPr lang="ru-RU"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b="0" dirty="0">
                          <a:effectLst/>
                          <a:latin typeface="Times New Roman"/>
                          <a:ea typeface="Calibri"/>
                          <a:cs typeface="Times New Roman"/>
                        </a:rPr>
                        <a:t>60</a:t>
                      </a:r>
                      <a:endParaRPr lang="ru-RU" sz="1100" b="0" dirty="0">
                        <a:effectLst/>
                        <a:latin typeface="Calibri"/>
                        <a:ea typeface="Calibri"/>
                        <a:cs typeface="Times New Roman"/>
                      </a:endParaRPr>
                    </a:p>
                  </a:txBody>
                  <a:tcPr marL="68580" marR="68580" marT="0" marB="0"/>
                </a:tc>
              </a:tr>
              <a:tr h="497930">
                <a:tc>
                  <a:txBody>
                    <a:bodyPr/>
                    <a:lstStyle/>
                    <a:p>
                      <a:pPr algn="just">
                        <a:lnSpc>
                          <a:spcPct val="115000"/>
                        </a:lnSpc>
                        <a:spcAft>
                          <a:spcPts val="0"/>
                        </a:spcAft>
                      </a:pPr>
                      <a:r>
                        <a:rPr lang="ru-RU" sz="1200" b="0" dirty="0" smtClean="0">
                          <a:effectLst/>
                          <a:latin typeface="Times New Roman"/>
                          <a:ea typeface="Calibri"/>
                          <a:cs typeface="Times New Roman"/>
                        </a:rPr>
                        <a:t>10. Муниципальная </a:t>
                      </a:r>
                      <a:r>
                        <a:rPr lang="ru-RU" sz="1200" b="0" dirty="0">
                          <a:effectLst/>
                          <a:latin typeface="Times New Roman"/>
                          <a:ea typeface="Calibri"/>
                          <a:cs typeface="Times New Roman"/>
                        </a:rPr>
                        <a:t>программа «Развитие физической культуры и спорта в </a:t>
                      </a:r>
                      <a:r>
                        <a:rPr lang="ru-RU" sz="1200" b="0" dirty="0" err="1">
                          <a:effectLst/>
                          <a:latin typeface="Times New Roman"/>
                          <a:ea typeface="Calibri"/>
                          <a:cs typeface="Times New Roman"/>
                        </a:rPr>
                        <a:t>Зеленчукском</a:t>
                      </a:r>
                      <a:r>
                        <a:rPr lang="ru-RU" sz="1200" b="0" dirty="0">
                          <a:effectLst/>
                          <a:latin typeface="Times New Roman"/>
                          <a:ea typeface="Calibri"/>
                          <a:cs typeface="Times New Roman"/>
                        </a:rPr>
                        <a:t> муниципальном районе на 2017-2019 годы</a:t>
                      </a:r>
                      <a:endParaRPr lang="ru-RU"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b="0" dirty="0">
                          <a:effectLst/>
                          <a:latin typeface="Times New Roman"/>
                          <a:ea typeface="Calibri"/>
                          <a:cs typeface="Times New Roman"/>
                        </a:rPr>
                        <a:t>350</a:t>
                      </a:r>
                      <a:endParaRPr lang="ru-RU" sz="1100" b="0" dirty="0">
                        <a:effectLst/>
                        <a:latin typeface="Calibri"/>
                        <a:ea typeface="Calibri"/>
                        <a:cs typeface="Times New Roman"/>
                      </a:endParaRPr>
                    </a:p>
                  </a:txBody>
                  <a:tcPr marL="68580" marR="68580" marT="0" marB="0"/>
                </a:tc>
              </a:tr>
              <a:tr h="497930">
                <a:tc>
                  <a:txBody>
                    <a:bodyPr/>
                    <a:lstStyle/>
                    <a:p>
                      <a:pPr algn="just">
                        <a:lnSpc>
                          <a:spcPct val="115000"/>
                        </a:lnSpc>
                        <a:spcAft>
                          <a:spcPts val="0"/>
                        </a:spcAft>
                      </a:pPr>
                      <a:r>
                        <a:rPr lang="ru-RU" sz="1200" b="0" dirty="0" smtClean="0">
                          <a:effectLst/>
                          <a:latin typeface="Times New Roman"/>
                          <a:ea typeface="Calibri"/>
                          <a:cs typeface="Times New Roman"/>
                        </a:rPr>
                        <a:t>11. Муниципальная </a:t>
                      </a:r>
                      <a:r>
                        <a:rPr lang="ru-RU" sz="1200" b="0" dirty="0">
                          <a:effectLst/>
                          <a:latin typeface="Times New Roman"/>
                          <a:ea typeface="Calibri"/>
                          <a:cs typeface="Times New Roman"/>
                        </a:rPr>
                        <a:t>программа «Доступная среда </a:t>
                      </a:r>
                      <a:r>
                        <a:rPr lang="ru-RU" sz="1200" b="0" dirty="0" err="1">
                          <a:effectLst/>
                          <a:latin typeface="Times New Roman"/>
                          <a:ea typeface="Calibri"/>
                          <a:cs typeface="Times New Roman"/>
                        </a:rPr>
                        <a:t>Зеленчукского</a:t>
                      </a:r>
                      <a:r>
                        <a:rPr lang="ru-RU" sz="1200" b="0" dirty="0">
                          <a:effectLst/>
                          <a:latin typeface="Times New Roman"/>
                          <a:ea typeface="Calibri"/>
                          <a:cs typeface="Times New Roman"/>
                        </a:rPr>
                        <a:t> муниципального района на 2016-2018 годы»</a:t>
                      </a:r>
                      <a:endParaRPr lang="ru-RU"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b="0" dirty="0">
                          <a:effectLst/>
                          <a:latin typeface="Times New Roman"/>
                          <a:ea typeface="Calibri"/>
                          <a:cs typeface="Times New Roman"/>
                        </a:rPr>
                        <a:t>360</a:t>
                      </a:r>
                      <a:endParaRPr lang="ru-RU" sz="1100" b="0" dirty="0">
                        <a:effectLst/>
                        <a:latin typeface="Calibri"/>
                        <a:ea typeface="Calibri"/>
                        <a:cs typeface="Times New Roman"/>
                      </a:endParaRPr>
                    </a:p>
                  </a:txBody>
                  <a:tcPr marL="68580" marR="68580" marT="0" marB="0"/>
                </a:tc>
              </a:tr>
              <a:tr h="497930">
                <a:tc>
                  <a:txBody>
                    <a:bodyPr/>
                    <a:lstStyle/>
                    <a:p>
                      <a:pPr algn="just">
                        <a:lnSpc>
                          <a:spcPct val="115000"/>
                        </a:lnSpc>
                        <a:spcAft>
                          <a:spcPts val="0"/>
                        </a:spcAft>
                      </a:pPr>
                      <a:r>
                        <a:rPr lang="ru-RU" sz="1200" b="0" dirty="0" smtClean="0">
                          <a:effectLst/>
                          <a:latin typeface="Times New Roman"/>
                          <a:ea typeface="Calibri"/>
                          <a:cs typeface="Times New Roman"/>
                        </a:rPr>
                        <a:t>12. Муниципальная </a:t>
                      </a:r>
                      <a:r>
                        <a:rPr lang="ru-RU" sz="1200" b="0" dirty="0">
                          <a:effectLst/>
                          <a:latin typeface="Times New Roman"/>
                          <a:ea typeface="Calibri"/>
                          <a:cs typeface="Times New Roman"/>
                        </a:rPr>
                        <a:t>программа «Развитие и становление </a:t>
                      </a:r>
                      <a:r>
                        <a:rPr lang="ru-RU" sz="1200" b="0" dirty="0" err="1">
                          <a:effectLst/>
                          <a:latin typeface="Times New Roman"/>
                          <a:ea typeface="Calibri"/>
                          <a:cs typeface="Times New Roman"/>
                        </a:rPr>
                        <a:t>Зеленчукского</a:t>
                      </a:r>
                      <a:r>
                        <a:rPr lang="ru-RU" sz="1200" b="0" dirty="0">
                          <a:effectLst/>
                          <a:latin typeface="Times New Roman"/>
                          <a:ea typeface="Calibri"/>
                          <a:cs typeface="Times New Roman"/>
                        </a:rPr>
                        <a:t>  районного общества </a:t>
                      </a:r>
                      <a:r>
                        <a:rPr lang="ru-RU" sz="1200" b="0" dirty="0" err="1">
                          <a:effectLst/>
                          <a:latin typeface="Times New Roman"/>
                          <a:ea typeface="Calibri"/>
                          <a:cs typeface="Times New Roman"/>
                        </a:rPr>
                        <a:t>Баталпашинского</a:t>
                      </a:r>
                      <a:r>
                        <a:rPr lang="ru-RU" sz="1200" b="0" dirty="0">
                          <a:effectLst/>
                          <a:latin typeface="Times New Roman"/>
                          <a:ea typeface="Calibri"/>
                          <a:cs typeface="Times New Roman"/>
                        </a:rPr>
                        <a:t> казачьего отдела Кубанского казачьего войска на 2017 год»</a:t>
                      </a:r>
                      <a:endParaRPr lang="ru-RU"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b="0" dirty="0">
                          <a:effectLst/>
                          <a:latin typeface="Times New Roman"/>
                          <a:ea typeface="Calibri"/>
                          <a:cs typeface="Times New Roman"/>
                        </a:rPr>
                        <a:t>400</a:t>
                      </a:r>
                      <a:endParaRPr lang="ru-RU" sz="1100" b="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364864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33029420"/>
              </p:ext>
            </p:extLst>
          </p:nvPr>
        </p:nvGraphicFramePr>
        <p:xfrm>
          <a:off x="539552" y="336808"/>
          <a:ext cx="8064896" cy="6260544"/>
        </p:xfrm>
        <a:graphic>
          <a:graphicData uri="http://schemas.openxmlformats.org/drawingml/2006/table">
            <a:tbl>
              <a:tblPr firstRow="1" bandRow="1">
                <a:tableStyleId>{16D9F66E-5EB9-4882-86FB-DCBF35E3C3E4}</a:tableStyleId>
              </a:tblPr>
              <a:tblGrid>
                <a:gridCol w="6648739"/>
                <a:gridCol w="1416157"/>
              </a:tblGrid>
              <a:tr h="463744">
                <a:tc>
                  <a:txBody>
                    <a:bodyPr/>
                    <a:lstStyle/>
                    <a:p>
                      <a:pPr algn="just">
                        <a:lnSpc>
                          <a:spcPct val="115000"/>
                        </a:lnSpc>
                        <a:spcAft>
                          <a:spcPts val="0"/>
                        </a:spcAft>
                      </a:pPr>
                      <a:r>
                        <a:rPr lang="ru-RU" sz="1200" b="0" dirty="0" smtClean="0">
                          <a:effectLst/>
                          <a:latin typeface="Times New Roman"/>
                          <a:ea typeface="Calibri"/>
                          <a:cs typeface="Times New Roman"/>
                        </a:rPr>
                        <a:t>13. Муниципальная </a:t>
                      </a:r>
                      <a:r>
                        <a:rPr lang="ru-RU" sz="1200" b="0" dirty="0">
                          <a:effectLst/>
                          <a:latin typeface="Times New Roman"/>
                          <a:ea typeface="Calibri"/>
                          <a:cs typeface="Times New Roman"/>
                        </a:rPr>
                        <a:t>программа «Развитие культуры </a:t>
                      </a:r>
                      <a:r>
                        <a:rPr lang="ru-RU" sz="1200" b="0" dirty="0" err="1">
                          <a:effectLst/>
                          <a:latin typeface="Times New Roman"/>
                          <a:ea typeface="Calibri"/>
                          <a:cs typeface="Times New Roman"/>
                        </a:rPr>
                        <a:t>Зеленчукского</a:t>
                      </a:r>
                      <a:r>
                        <a:rPr lang="ru-RU" sz="1200" b="0" dirty="0">
                          <a:effectLst/>
                          <a:latin typeface="Times New Roman"/>
                          <a:ea typeface="Calibri"/>
                          <a:cs typeface="Times New Roman"/>
                        </a:rPr>
                        <a:t> муниципального района на 2016-2018 годы»</a:t>
                      </a:r>
                      <a:endParaRPr lang="ru-RU"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b="0" dirty="0">
                          <a:effectLst/>
                          <a:latin typeface="Times New Roman"/>
                          <a:ea typeface="Calibri"/>
                          <a:cs typeface="Times New Roman"/>
                        </a:rPr>
                        <a:t>55281,7</a:t>
                      </a:r>
                      <a:endParaRPr lang="ru-RU" sz="1100" b="0" dirty="0">
                        <a:effectLst/>
                        <a:latin typeface="Calibri"/>
                        <a:ea typeface="Calibri"/>
                        <a:cs typeface="Times New Roman"/>
                      </a:endParaRPr>
                    </a:p>
                  </a:txBody>
                  <a:tcPr marL="68580" marR="68580" marT="0" marB="0"/>
                </a:tc>
              </a:tr>
              <a:tr h="463744">
                <a:tc>
                  <a:txBody>
                    <a:bodyPr/>
                    <a:lstStyle/>
                    <a:p>
                      <a:pPr algn="just">
                        <a:lnSpc>
                          <a:spcPct val="115000"/>
                        </a:lnSpc>
                        <a:spcAft>
                          <a:spcPts val="0"/>
                        </a:spcAft>
                      </a:pPr>
                      <a:r>
                        <a:rPr lang="ru-RU" sz="1200" b="0" dirty="0" smtClean="0">
                          <a:effectLst/>
                          <a:latin typeface="Times New Roman"/>
                          <a:ea typeface="Calibri"/>
                          <a:cs typeface="Times New Roman"/>
                        </a:rPr>
                        <a:t>14. Муниципальная </a:t>
                      </a:r>
                      <a:r>
                        <a:rPr lang="ru-RU" sz="1200" b="0" dirty="0">
                          <a:effectLst/>
                          <a:latin typeface="Times New Roman"/>
                          <a:ea typeface="Calibri"/>
                          <a:cs typeface="Times New Roman"/>
                        </a:rPr>
                        <a:t>программа «Развитие здравоохранения </a:t>
                      </a:r>
                      <a:r>
                        <a:rPr lang="ru-RU" sz="1200" b="0" dirty="0" err="1">
                          <a:effectLst/>
                          <a:latin typeface="Times New Roman"/>
                          <a:ea typeface="Calibri"/>
                          <a:cs typeface="Times New Roman"/>
                        </a:rPr>
                        <a:t>Зеленчукского</a:t>
                      </a:r>
                      <a:r>
                        <a:rPr lang="ru-RU" sz="1200" b="0" dirty="0">
                          <a:effectLst/>
                          <a:latin typeface="Times New Roman"/>
                          <a:ea typeface="Calibri"/>
                          <a:cs typeface="Times New Roman"/>
                        </a:rPr>
                        <a:t> муниципального района на 2016-2018 годы»</a:t>
                      </a:r>
                      <a:endParaRPr lang="ru-RU"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b="0" dirty="0">
                          <a:effectLst/>
                          <a:latin typeface="Times New Roman"/>
                          <a:ea typeface="Calibri"/>
                          <a:cs typeface="Times New Roman"/>
                        </a:rPr>
                        <a:t>500</a:t>
                      </a:r>
                      <a:endParaRPr lang="ru-RU" sz="1100" b="0" dirty="0">
                        <a:effectLst/>
                        <a:latin typeface="Calibri"/>
                        <a:ea typeface="Calibri"/>
                        <a:cs typeface="Times New Roman"/>
                      </a:endParaRPr>
                    </a:p>
                  </a:txBody>
                  <a:tcPr marL="68580" marR="68580" marT="0" marB="0"/>
                </a:tc>
              </a:tr>
              <a:tr h="463744">
                <a:tc>
                  <a:txBody>
                    <a:bodyPr/>
                    <a:lstStyle/>
                    <a:p>
                      <a:pPr algn="just">
                        <a:lnSpc>
                          <a:spcPct val="115000"/>
                        </a:lnSpc>
                        <a:spcAft>
                          <a:spcPts val="0"/>
                        </a:spcAft>
                      </a:pPr>
                      <a:r>
                        <a:rPr lang="ru-RU" sz="1200" b="0" dirty="0" smtClean="0">
                          <a:effectLst/>
                          <a:latin typeface="Times New Roman"/>
                          <a:ea typeface="Calibri"/>
                          <a:cs typeface="Times New Roman"/>
                        </a:rPr>
                        <a:t>15. Муниципальная </a:t>
                      </a:r>
                      <a:r>
                        <a:rPr lang="ru-RU" sz="1200" b="0" dirty="0">
                          <a:effectLst/>
                          <a:latin typeface="Times New Roman"/>
                          <a:ea typeface="Calibri"/>
                          <a:cs typeface="Times New Roman"/>
                        </a:rPr>
                        <a:t>программа «Устойчивое развитие сельских территорий </a:t>
                      </a:r>
                      <a:r>
                        <a:rPr lang="ru-RU" sz="1200" b="0" dirty="0" err="1">
                          <a:effectLst/>
                          <a:latin typeface="Times New Roman"/>
                          <a:ea typeface="Calibri"/>
                          <a:cs typeface="Times New Roman"/>
                        </a:rPr>
                        <a:t>Зеленчукского</a:t>
                      </a:r>
                      <a:r>
                        <a:rPr lang="ru-RU" sz="1200" b="0" dirty="0">
                          <a:effectLst/>
                          <a:latin typeface="Times New Roman"/>
                          <a:ea typeface="Calibri"/>
                          <a:cs typeface="Times New Roman"/>
                        </a:rPr>
                        <a:t> муниципального района на 2014-2017 годы и на период до 2020 года»</a:t>
                      </a:r>
                      <a:endParaRPr lang="ru-RU"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b="0" dirty="0">
                          <a:effectLst/>
                          <a:latin typeface="Times New Roman"/>
                          <a:ea typeface="Calibri"/>
                          <a:cs typeface="Times New Roman"/>
                        </a:rPr>
                        <a:t>537</a:t>
                      </a:r>
                      <a:endParaRPr lang="ru-RU" sz="1100" b="0" dirty="0">
                        <a:effectLst/>
                        <a:latin typeface="Calibri"/>
                        <a:ea typeface="Calibri"/>
                        <a:cs typeface="Times New Roman"/>
                      </a:endParaRPr>
                    </a:p>
                  </a:txBody>
                  <a:tcPr marL="68580" marR="68580" marT="0" marB="0"/>
                </a:tc>
              </a:tr>
              <a:tr h="463744">
                <a:tc>
                  <a:txBody>
                    <a:bodyPr/>
                    <a:lstStyle/>
                    <a:p>
                      <a:pPr algn="just">
                        <a:lnSpc>
                          <a:spcPct val="115000"/>
                        </a:lnSpc>
                        <a:spcAft>
                          <a:spcPts val="0"/>
                        </a:spcAft>
                      </a:pPr>
                      <a:r>
                        <a:rPr lang="ru-RU" sz="1200" b="0" dirty="0" smtClean="0">
                          <a:effectLst/>
                          <a:latin typeface="Times New Roman"/>
                          <a:ea typeface="Calibri"/>
                          <a:cs typeface="Times New Roman"/>
                        </a:rPr>
                        <a:t>16. Муниципальная </a:t>
                      </a:r>
                      <a:r>
                        <a:rPr lang="ru-RU" sz="1200" b="0" dirty="0">
                          <a:effectLst/>
                          <a:latin typeface="Times New Roman"/>
                          <a:ea typeface="Calibri"/>
                          <a:cs typeface="Times New Roman"/>
                        </a:rPr>
                        <a:t>программа «Социальная поддержка пожилых граждан  на 2016-2018 годы  в  </a:t>
                      </a:r>
                      <a:r>
                        <a:rPr lang="ru-RU" sz="1200" b="0" dirty="0" err="1">
                          <a:effectLst/>
                          <a:latin typeface="Times New Roman"/>
                          <a:ea typeface="Calibri"/>
                          <a:cs typeface="Times New Roman"/>
                        </a:rPr>
                        <a:t>Зеленчукском</a:t>
                      </a:r>
                      <a:r>
                        <a:rPr lang="ru-RU" sz="1200" b="0" dirty="0">
                          <a:effectLst/>
                          <a:latin typeface="Times New Roman"/>
                          <a:ea typeface="Calibri"/>
                          <a:cs typeface="Times New Roman"/>
                        </a:rPr>
                        <a:t> муниципальном  районе»</a:t>
                      </a:r>
                      <a:endParaRPr lang="ru-RU"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b="0" dirty="0">
                          <a:effectLst/>
                          <a:latin typeface="Times New Roman"/>
                          <a:ea typeface="Calibri"/>
                          <a:cs typeface="Times New Roman"/>
                        </a:rPr>
                        <a:t>110</a:t>
                      </a:r>
                      <a:endParaRPr lang="ru-RU" sz="1100" b="0" dirty="0">
                        <a:effectLst/>
                        <a:latin typeface="Calibri"/>
                        <a:ea typeface="Calibri"/>
                        <a:cs typeface="Times New Roman"/>
                      </a:endParaRPr>
                    </a:p>
                  </a:txBody>
                  <a:tcPr marL="68580" marR="68580" marT="0" marB="0"/>
                </a:tc>
              </a:tr>
              <a:tr h="463744">
                <a:tc>
                  <a:txBody>
                    <a:bodyPr/>
                    <a:lstStyle/>
                    <a:p>
                      <a:pPr algn="just">
                        <a:lnSpc>
                          <a:spcPct val="115000"/>
                        </a:lnSpc>
                        <a:spcAft>
                          <a:spcPts val="0"/>
                        </a:spcAft>
                      </a:pPr>
                      <a:r>
                        <a:rPr lang="ru-RU" sz="1200" b="0" dirty="0" smtClean="0">
                          <a:effectLst/>
                          <a:latin typeface="Times New Roman"/>
                          <a:ea typeface="Calibri"/>
                          <a:cs typeface="Times New Roman"/>
                        </a:rPr>
                        <a:t>17. Муниципальная </a:t>
                      </a:r>
                      <a:r>
                        <a:rPr lang="ru-RU" sz="1200" b="0" dirty="0">
                          <a:effectLst/>
                          <a:latin typeface="Times New Roman"/>
                          <a:ea typeface="Calibri"/>
                          <a:cs typeface="Times New Roman"/>
                        </a:rPr>
                        <a:t>программа «Развитие малого и среднего предпринимательства в  </a:t>
                      </a:r>
                      <a:r>
                        <a:rPr lang="ru-RU" sz="1200" b="0" dirty="0" err="1">
                          <a:effectLst/>
                          <a:latin typeface="Times New Roman"/>
                          <a:ea typeface="Calibri"/>
                          <a:cs typeface="Times New Roman"/>
                        </a:rPr>
                        <a:t>Зеленчукском</a:t>
                      </a:r>
                      <a:r>
                        <a:rPr lang="ru-RU" sz="1200" b="0" dirty="0">
                          <a:effectLst/>
                          <a:latin typeface="Times New Roman"/>
                          <a:ea typeface="Calibri"/>
                          <a:cs typeface="Times New Roman"/>
                        </a:rPr>
                        <a:t> муниципальном районе на 2016-2018 годы»</a:t>
                      </a:r>
                      <a:endParaRPr lang="ru-RU"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b="0" dirty="0">
                          <a:effectLst/>
                          <a:latin typeface="Times New Roman"/>
                          <a:ea typeface="Calibri"/>
                          <a:cs typeface="Times New Roman"/>
                        </a:rPr>
                        <a:t>30</a:t>
                      </a:r>
                      <a:endParaRPr lang="ru-RU" sz="1100" b="0" dirty="0">
                        <a:effectLst/>
                        <a:latin typeface="Calibri"/>
                        <a:ea typeface="Calibri"/>
                        <a:cs typeface="Times New Roman"/>
                      </a:endParaRPr>
                    </a:p>
                    <a:p>
                      <a:pPr algn="ctr">
                        <a:lnSpc>
                          <a:spcPct val="115000"/>
                        </a:lnSpc>
                        <a:spcAft>
                          <a:spcPts val="0"/>
                        </a:spcAft>
                      </a:pPr>
                      <a:r>
                        <a:rPr lang="ru-RU" sz="1200" b="0" dirty="0">
                          <a:effectLst/>
                          <a:latin typeface="Times New Roman"/>
                          <a:ea typeface="Calibri"/>
                          <a:cs typeface="Times New Roman"/>
                        </a:rPr>
                        <a:t> </a:t>
                      </a:r>
                      <a:endParaRPr lang="ru-RU" sz="1100" b="0" dirty="0">
                        <a:effectLst/>
                        <a:latin typeface="Calibri"/>
                        <a:ea typeface="Calibri"/>
                        <a:cs typeface="Times New Roman"/>
                      </a:endParaRPr>
                    </a:p>
                  </a:txBody>
                  <a:tcPr marL="68580" marR="68580" marT="0" marB="0"/>
                </a:tc>
              </a:tr>
              <a:tr h="463744">
                <a:tc>
                  <a:txBody>
                    <a:bodyPr/>
                    <a:lstStyle/>
                    <a:p>
                      <a:pPr algn="just">
                        <a:lnSpc>
                          <a:spcPct val="115000"/>
                        </a:lnSpc>
                        <a:spcAft>
                          <a:spcPts val="0"/>
                        </a:spcAft>
                      </a:pPr>
                      <a:r>
                        <a:rPr lang="ru-RU" sz="1200" b="0" dirty="0" smtClean="0">
                          <a:effectLst/>
                          <a:latin typeface="Times New Roman"/>
                          <a:ea typeface="Calibri"/>
                          <a:cs typeface="Times New Roman"/>
                        </a:rPr>
                        <a:t>18. Муниципальная </a:t>
                      </a:r>
                      <a:r>
                        <a:rPr lang="ru-RU" sz="1200" b="0" dirty="0">
                          <a:effectLst/>
                          <a:latin typeface="Times New Roman"/>
                          <a:ea typeface="Calibri"/>
                          <a:cs typeface="Times New Roman"/>
                        </a:rPr>
                        <a:t>программа «Социальная поддержка населения в  </a:t>
                      </a:r>
                      <a:r>
                        <a:rPr lang="ru-RU" sz="1200" b="0" dirty="0" err="1">
                          <a:effectLst/>
                          <a:latin typeface="Times New Roman"/>
                          <a:ea typeface="Calibri"/>
                          <a:cs typeface="Times New Roman"/>
                        </a:rPr>
                        <a:t>Зеленчукском</a:t>
                      </a:r>
                      <a:r>
                        <a:rPr lang="ru-RU" sz="1200" b="0" dirty="0">
                          <a:effectLst/>
                          <a:latin typeface="Times New Roman"/>
                          <a:ea typeface="Calibri"/>
                          <a:cs typeface="Times New Roman"/>
                        </a:rPr>
                        <a:t> муниципальном  районе  на 2017-2019 годы »</a:t>
                      </a:r>
                      <a:endParaRPr lang="ru-RU"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b="0">
                          <a:effectLst/>
                          <a:latin typeface="Times New Roman"/>
                          <a:ea typeface="Calibri"/>
                          <a:cs typeface="Times New Roman"/>
                        </a:rPr>
                        <a:t>13723,7</a:t>
                      </a:r>
                      <a:endParaRPr lang="ru-RU" sz="1100" b="0">
                        <a:effectLst/>
                        <a:latin typeface="Calibri"/>
                        <a:ea typeface="Calibri"/>
                        <a:cs typeface="Times New Roman"/>
                      </a:endParaRPr>
                    </a:p>
                  </a:txBody>
                  <a:tcPr marL="68580" marR="68580" marT="0" marB="0"/>
                </a:tc>
              </a:tr>
              <a:tr h="463744">
                <a:tc>
                  <a:txBody>
                    <a:bodyPr/>
                    <a:lstStyle/>
                    <a:p>
                      <a:pPr algn="just">
                        <a:lnSpc>
                          <a:spcPct val="115000"/>
                        </a:lnSpc>
                        <a:spcAft>
                          <a:spcPts val="0"/>
                        </a:spcAft>
                      </a:pPr>
                      <a:r>
                        <a:rPr lang="ru-RU" sz="1200" b="0" dirty="0" smtClean="0">
                          <a:effectLst/>
                          <a:latin typeface="Times New Roman"/>
                          <a:ea typeface="Calibri"/>
                          <a:cs typeface="Times New Roman"/>
                        </a:rPr>
                        <a:t>18.1. Муниципальная </a:t>
                      </a:r>
                      <a:r>
                        <a:rPr lang="ru-RU" sz="1200" b="0" dirty="0">
                          <a:effectLst/>
                          <a:latin typeface="Times New Roman"/>
                          <a:ea typeface="Calibri"/>
                          <a:cs typeface="Times New Roman"/>
                        </a:rPr>
                        <a:t>подпрограмма «Материальная помощь гражданам, оказавшимся в трудной жизненной ситуации»</a:t>
                      </a:r>
                      <a:endParaRPr lang="ru-RU"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b="0" dirty="0">
                          <a:effectLst/>
                          <a:latin typeface="Times New Roman"/>
                          <a:ea typeface="Calibri"/>
                          <a:cs typeface="Times New Roman"/>
                        </a:rPr>
                        <a:t>220</a:t>
                      </a:r>
                      <a:endParaRPr lang="ru-RU" sz="1100" b="0" dirty="0">
                        <a:effectLst/>
                        <a:latin typeface="Calibri"/>
                        <a:ea typeface="Calibri"/>
                        <a:cs typeface="Times New Roman"/>
                      </a:endParaRPr>
                    </a:p>
                  </a:txBody>
                  <a:tcPr marL="68580" marR="68580" marT="0" marB="0"/>
                </a:tc>
              </a:tr>
              <a:tr h="695616">
                <a:tc>
                  <a:txBody>
                    <a:bodyPr/>
                    <a:lstStyle/>
                    <a:p>
                      <a:pPr algn="just">
                        <a:lnSpc>
                          <a:spcPct val="115000"/>
                        </a:lnSpc>
                        <a:spcAft>
                          <a:spcPts val="0"/>
                        </a:spcAft>
                      </a:pPr>
                      <a:r>
                        <a:rPr lang="ru-RU" sz="1200" b="0" dirty="0" smtClean="0">
                          <a:effectLst/>
                          <a:latin typeface="Times New Roman"/>
                          <a:ea typeface="Calibri"/>
                          <a:cs typeface="Times New Roman"/>
                        </a:rPr>
                        <a:t>18.2. Муниципальная </a:t>
                      </a:r>
                      <a:r>
                        <a:rPr lang="ru-RU" sz="1200" b="0" dirty="0">
                          <a:effectLst/>
                          <a:latin typeface="Times New Roman"/>
                          <a:ea typeface="Calibri"/>
                          <a:cs typeface="Times New Roman"/>
                        </a:rPr>
                        <a:t>подпрограмма «Выплата пенсии за выслугу лет лицам, замещавшим муниципальные должности и должности муниципальной службы в администрации </a:t>
                      </a:r>
                      <a:r>
                        <a:rPr lang="ru-RU" sz="1200" b="0" dirty="0" err="1">
                          <a:effectLst/>
                          <a:latin typeface="Times New Roman"/>
                          <a:ea typeface="Calibri"/>
                          <a:cs typeface="Times New Roman"/>
                        </a:rPr>
                        <a:t>Зеленчукского</a:t>
                      </a:r>
                      <a:r>
                        <a:rPr lang="ru-RU" sz="1200" b="0" dirty="0">
                          <a:effectLst/>
                          <a:latin typeface="Times New Roman"/>
                          <a:ea typeface="Calibri"/>
                          <a:cs typeface="Times New Roman"/>
                        </a:rPr>
                        <a:t> муниципального района»</a:t>
                      </a:r>
                      <a:endParaRPr lang="ru-RU"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b="0">
                          <a:effectLst/>
                          <a:latin typeface="Times New Roman"/>
                          <a:ea typeface="Calibri"/>
                          <a:cs typeface="Times New Roman"/>
                        </a:rPr>
                        <a:t>2492,4</a:t>
                      </a:r>
                      <a:endParaRPr lang="ru-RU" sz="1100" b="0">
                        <a:effectLst/>
                        <a:latin typeface="Calibri"/>
                        <a:ea typeface="Calibri"/>
                        <a:cs typeface="Times New Roman"/>
                      </a:endParaRPr>
                    </a:p>
                  </a:txBody>
                  <a:tcPr marL="68580" marR="68580" marT="0" marB="0"/>
                </a:tc>
              </a:tr>
              <a:tr h="463744">
                <a:tc>
                  <a:txBody>
                    <a:bodyPr/>
                    <a:lstStyle/>
                    <a:p>
                      <a:pPr algn="just">
                        <a:lnSpc>
                          <a:spcPct val="115000"/>
                        </a:lnSpc>
                        <a:spcAft>
                          <a:spcPts val="0"/>
                        </a:spcAft>
                      </a:pPr>
                      <a:r>
                        <a:rPr lang="ru-RU" sz="1200" b="0" dirty="0" smtClean="0">
                          <a:effectLst/>
                          <a:latin typeface="Times New Roman"/>
                          <a:ea typeface="Calibri"/>
                          <a:cs typeface="Times New Roman"/>
                        </a:rPr>
                        <a:t>18.3. Муниципальная </a:t>
                      </a:r>
                      <a:r>
                        <a:rPr lang="ru-RU" sz="1200" b="0" dirty="0">
                          <a:effectLst/>
                          <a:latin typeface="Times New Roman"/>
                          <a:ea typeface="Calibri"/>
                          <a:cs typeface="Times New Roman"/>
                        </a:rPr>
                        <a:t>подпрограмма «Проведение тематических и праздничных мероприятий, чествование юбиляров и долгожителей»</a:t>
                      </a:r>
                      <a:endParaRPr lang="ru-RU"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b="0">
                          <a:effectLst/>
                          <a:latin typeface="Times New Roman"/>
                          <a:ea typeface="Calibri"/>
                          <a:cs typeface="Times New Roman"/>
                        </a:rPr>
                        <a:t>130</a:t>
                      </a:r>
                      <a:endParaRPr lang="ru-RU" sz="1100" b="0">
                        <a:effectLst/>
                        <a:latin typeface="Calibri"/>
                        <a:ea typeface="Calibri"/>
                        <a:cs typeface="Times New Roman"/>
                      </a:endParaRPr>
                    </a:p>
                  </a:txBody>
                  <a:tcPr marL="68580" marR="68580" marT="0" marB="0"/>
                </a:tc>
              </a:tr>
              <a:tr h="695616">
                <a:tc>
                  <a:txBody>
                    <a:bodyPr/>
                    <a:lstStyle/>
                    <a:p>
                      <a:pPr algn="just">
                        <a:lnSpc>
                          <a:spcPct val="115000"/>
                        </a:lnSpc>
                        <a:spcAft>
                          <a:spcPts val="0"/>
                        </a:spcAft>
                      </a:pPr>
                      <a:r>
                        <a:rPr lang="ru-RU" sz="1200" b="0" dirty="0" smtClean="0">
                          <a:effectLst/>
                          <a:latin typeface="Times New Roman"/>
                          <a:ea typeface="Calibri"/>
                          <a:cs typeface="Times New Roman"/>
                        </a:rPr>
                        <a:t>18.4. Муниципальная </a:t>
                      </a:r>
                      <a:r>
                        <a:rPr lang="ru-RU" sz="1200" b="0" dirty="0">
                          <a:effectLst/>
                          <a:latin typeface="Times New Roman"/>
                          <a:ea typeface="Calibri"/>
                          <a:cs typeface="Times New Roman"/>
                        </a:rPr>
                        <a:t>подпрограмма «Обеспечение условий реализации муниципальной целевой программы «Социальная поддержка населения в </a:t>
                      </a:r>
                      <a:r>
                        <a:rPr lang="ru-RU" sz="1200" b="0" dirty="0" err="1">
                          <a:effectLst/>
                          <a:latin typeface="Times New Roman"/>
                          <a:ea typeface="Calibri"/>
                          <a:cs typeface="Times New Roman"/>
                        </a:rPr>
                        <a:t>Зеленчукском</a:t>
                      </a:r>
                      <a:r>
                        <a:rPr lang="ru-RU" sz="1200" b="0" dirty="0">
                          <a:effectLst/>
                          <a:latin typeface="Times New Roman"/>
                          <a:ea typeface="Calibri"/>
                          <a:cs typeface="Times New Roman"/>
                        </a:rPr>
                        <a:t> муниципальном районе на 2017-2019 годы»</a:t>
                      </a:r>
                      <a:endParaRPr lang="ru-RU"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b="0">
                          <a:effectLst/>
                          <a:latin typeface="Times New Roman"/>
                          <a:ea typeface="Calibri"/>
                          <a:cs typeface="Times New Roman"/>
                        </a:rPr>
                        <a:t>10881,3</a:t>
                      </a:r>
                      <a:endParaRPr lang="ru-RU" sz="1100" b="0">
                        <a:effectLst/>
                        <a:latin typeface="Calibri"/>
                        <a:ea typeface="Calibri"/>
                        <a:cs typeface="Times New Roman"/>
                      </a:endParaRPr>
                    </a:p>
                  </a:txBody>
                  <a:tcPr marL="68580" marR="68580" marT="0" marB="0"/>
                </a:tc>
              </a:tr>
              <a:tr h="463744">
                <a:tc>
                  <a:txBody>
                    <a:bodyPr/>
                    <a:lstStyle/>
                    <a:p>
                      <a:pPr algn="just">
                        <a:lnSpc>
                          <a:spcPct val="115000"/>
                        </a:lnSpc>
                        <a:spcAft>
                          <a:spcPts val="0"/>
                        </a:spcAft>
                      </a:pPr>
                      <a:r>
                        <a:rPr lang="ru-RU" sz="1200" b="0" dirty="0" smtClean="0">
                          <a:effectLst/>
                          <a:latin typeface="Times New Roman"/>
                          <a:ea typeface="Calibri"/>
                          <a:cs typeface="Times New Roman"/>
                        </a:rPr>
                        <a:t>19. Муниципальная </a:t>
                      </a:r>
                      <a:r>
                        <a:rPr lang="ru-RU" sz="1200" b="0" dirty="0">
                          <a:effectLst/>
                          <a:latin typeface="Times New Roman"/>
                          <a:ea typeface="Calibri"/>
                          <a:cs typeface="Times New Roman"/>
                        </a:rPr>
                        <a:t>программа «Аппарат администрации </a:t>
                      </a:r>
                      <a:r>
                        <a:rPr lang="ru-RU" sz="1200" b="0" dirty="0" err="1">
                          <a:effectLst/>
                          <a:latin typeface="Times New Roman"/>
                          <a:ea typeface="Calibri"/>
                          <a:cs typeface="Times New Roman"/>
                        </a:rPr>
                        <a:t>Зеленчукского</a:t>
                      </a:r>
                      <a:r>
                        <a:rPr lang="ru-RU" sz="1200" b="0" dirty="0">
                          <a:effectLst/>
                          <a:latin typeface="Times New Roman"/>
                          <a:ea typeface="Calibri"/>
                          <a:cs typeface="Times New Roman"/>
                        </a:rPr>
                        <a:t> муниципального района на 2017-2019 годы»</a:t>
                      </a:r>
                      <a:endParaRPr lang="ru-RU"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b="0">
                          <a:effectLst/>
                          <a:latin typeface="Times New Roman"/>
                          <a:ea typeface="Calibri"/>
                          <a:cs typeface="Times New Roman"/>
                        </a:rPr>
                        <a:t>22889,3</a:t>
                      </a:r>
                      <a:endParaRPr lang="ru-RU" sz="1100" b="0">
                        <a:effectLst/>
                        <a:latin typeface="Calibri"/>
                        <a:ea typeface="Calibri"/>
                        <a:cs typeface="Times New Roman"/>
                      </a:endParaRPr>
                    </a:p>
                  </a:txBody>
                  <a:tcPr marL="68580" marR="68580" marT="0" marB="0"/>
                </a:tc>
              </a:tr>
              <a:tr h="695616">
                <a:tc>
                  <a:txBody>
                    <a:bodyPr/>
                    <a:lstStyle/>
                    <a:p>
                      <a:pPr algn="just">
                        <a:lnSpc>
                          <a:spcPct val="115000"/>
                        </a:lnSpc>
                        <a:spcAft>
                          <a:spcPts val="0"/>
                        </a:spcAft>
                      </a:pPr>
                      <a:r>
                        <a:rPr lang="ru-RU" sz="1200" b="0" dirty="0" smtClean="0">
                          <a:effectLst/>
                          <a:latin typeface="Times New Roman"/>
                          <a:ea typeface="Calibri"/>
                          <a:cs typeface="Times New Roman"/>
                        </a:rPr>
                        <a:t>20. Муниципальная </a:t>
                      </a:r>
                      <a:r>
                        <a:rPr lang="ru-RU" sz="1200" b="0" dirty="0">
                          <a:effectLst/>
                          <a:latin typeface="Times New Roman"/>
                          <a:ea typeface="Calibri"/>
                          <a:cs typeface="Times New Roman"/>
                        </a:rPr>
                        <a:t>программа «Развитие многофункционального центра предоставления государственных и муниципальных услуг в </a:t>
                      </a:r>
                      <a:r>
                        <a:rPr lang="ru-RU" sz="1200" b="0" dirty="0" err="1">
                          <a:effectLst/>
                          <a:latin typeface="Times New Roman"/>
                          <a:ea typeface="Calibri"/>
                          <a:cs typeface="Times New Roman"/>
                        </a:rPr>
                        <a:t>Зеленчукском</a:t>
                      </a:r>
                      <a:r>
                        <a:rPr lang="ru-RU" sz="1200" b="0" dirty="0">
                          <a:effectLst/>
                          <a:latin typeface="Times New Roman"/>
                          <a:ea typeface="Calibri"/>
                          <a:cs typeface="Times New Roman"/>
                        </a:rPr>
                        <a:t> муниципальном районе на </a:t>
                      </a:r>
                      <a:r>
                        <a:rPr lang="ru-RU" sz="1200" b="0" dirty="0" smtClean="0">
                          <a:effectLst/>
                          <a:latin typeface="Times New Roman"/>
                          <a:ea typeface="Calibri"/>
                          <a:cs typeface="Times New Roman"/>
                        </a:rPr>
                        <a:t>2017- 2019 </a:t>
                      </a:r>
                      <a:r>
                        <a:rPr lang="ru-RU" sz="1200" b="0" dirty="0">
                          <a:effectLst/>
                          <a:latin typeface="Times New Roman"/>
                          <a:ea typeface="Calibri"/>
                          <a:cs typeface="Times New Roman"/>
                        </a:rPr>
                        <a:t>годы»</a:t>
                      </a:r>
                      <a:endParaRPr lang="ru-RU" sz="11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b="0" dirty="0">
                          <a:effectLst/>
                          <a:latin typeface="Times New Roman"/>
                          <a:ea typeface="Calibri"/>
                          <a:cs typeface="Times New Roman"/>
                        </a:rPr>
                        <a:t>6033</a:t>
                      </a:r>
                      <a:endParaRPr lang="ru-RU" sz="1100" b="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733203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731605" y="215062"/>
            <a:ext cx="6160876" cy="14416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b="1" dirty="0" smtClean="0">
                <a:solidFill>
                  <a:schemeClr val="tx2">
                    <a:lumMod val="50000"/>
                  </a:schemeClr>
                </a:solidFill>
                <a:effectLst>
                  <a:outerShdw blurRad="38100" dist="38100" dir="2700000" algn="tl">
                    <a:srgbClr val="000000">
                      <a:alpha val="43137"/>
                    </a:srgbClr>
                  </a:outerShdw>
                </a:effectLst>
                <a:latin typeface="+mn-lt"/>
                <a:cs typeface="Times New Roman" pitchFamily="18" charset="0"/>
              </a:rPr>
              <a:t>Муниципальная программа </a:t>
            </a:r>
            <a:br>
              <a:rPr lang="ru-RU" sz="2000" b="1" dirty="0" smtClean="0">
                <a:solidFill>
                  <a:schemeClr val="tx2">
                    <a:lumMod val="50000"/>
                  </a:schemeClr>
                </a:solidFill>
                <a:effectLst>
                  <a:outerShdw blurRad="38100" dist="38100" dir="2700000" algn="tl">
                    <a:srgbClr val="000000">
                      <a:alpha val="43137"/>
                    </a:srgbClr>
                  </a:outerShdw>
                </a:effectLst>
                <a:latin typeface="+mn-lt"/>
                <a:cs typeface="Times New Roman" pitchFamily="18" charset="0"/>
              </a:rPr>
            </a:br>
            <a:r>
              <a:rPr lang="ru-RU" sz="2000" b="1" dirty="0" smtClean="0">
                <a:solidFill>
                  <a:schemeClr val="tx2">
                    <a:lumMod val="50000"/>
                  </a:schemeClr>
                </a:solidFill>
                <a:effectLst>
                  <a:outerShdw blurRad="38100" dist="38100" dir="2700000" algn="tl">
                    <a:srgbClr val="000000">
                      <a:alpha val="43137"/>
                    </a:srgbClr>
                  </a:outerShdw>
                </a:effectLst>
                <a:latin typeface="+mn-lt"/>
                <a:cs typeface="Times New Roman" pitchFamily="18" charset="0"/>
              </a:rPr>
              <a:t>«Развитие муниципальной системы</a:t>
            </a:r>
            <a:br>
              <a:rPr lang="ru-RU" sz="2000" b="1" dirty="0" smtClean="0">
                <a:solidFill>
                  <a:schemeClr val="tx2">
                    <a:lumMod val="50000"/>
                  </a:schemeClr>
                </a:solidFill>
                <a:effectLst>
                  <a:outerShdw blurRad="38100" dist="38100" dir="2700000" algn="tl">
                    <a:srgbClr val="000000">
                      <a:alpha val="43137"/>
                    </a:srgbClr>
                  </a:outerShdw>
                </a:effectLst>
                <a:latin typeface="+mn-lt"/>
                <a:cs typeface="Times New Roman" pitchFamily="18" charset="0"/>
              </a:rPr>
            </a:br>
            <a:r>
              <a:rPr lang="ru-RU" sz="2000" b="1" dirty="0" smtClean="0">
                <a:solidFill>
                  <a:schemeClr val="tx2">
                    <a:lumMod val="50000"/>
                  </a:schemeClr>
                </a:solidFill>
                <a:effectLst>
                  <a:outerShdw blurRad="38100" dist="38100" dir="2700000" algn="tl">
                    <a:srgbClr val="000000">
                      <a:alpha val="43137"/>
                    </a:srgbClr>
                  </a:outerShdw>
                </a:effectLst>
                <a:latin typeface="+mn-lt"/>
                <a:cs typeface="Times New Roman" pitchFamily="18" charset="0"/>
              </a:rPr>
              <a:t>образования </a:t>
            </a:r>
            <a:r>
              <a:rPr lang="ru-RU" sz="2000" b="1" dirty="0" err="1" smtClean="0">
                <a:solidFill>
                  <a:schemeClr val="tx2">
                    <a:lumMod val="50000"/>
                  </a:schemeClr>
                </a:solidFill>
                <a:effectLst>
                  <a:outerShdw blurRad="38100" dist="38100" dir="2700000" algn="tl">
                    <a:srgbClr val="000000">
                      <a:alpha val="43137"/>
                    </a:srgbClr>
                  </a:outerShdw>
                </a:effectLst>
                <a:latin typeface="+mn-lt"/>
                <a:cs typeface="Times New Roman" pitchFamily="18" charset="0"/>
              </a:rPr>
              <a:t>Зеленчукского</a:t>
            </a:r>
            <a:r>
              <a:rPr lang="ru-RU" sz="2000" b="1" dirty="0" smtClean="0">
                <a:solidFill>
                  <a:schemeClr val="tx2">
                    <a:lumMod val="50000"/>
                  </a:schemeClr>
                </a:solidFill>
                <a:effectLst>
                  <a:outerShdw blurRad="38100" dist="38100" dir="2700000" algn="tl">
                    <a:srgbClr val="000000">
                      <a:alpha val="43137"/>
                    </a:srgbClr>
                  </a:outerShdw>
                </a:effectLst>
                <a:latin typeface="+mn-lt"/>
                <a:cs typeface="Times New Roman" pitchFamily="18" charset="0"/>
              </a:rPr>
              <a:t> муниципального района </a:t>
            </a:r>
          </a:p>
          <a:p>
            <a:r>
              <a:rPr lang="ru-RU" sz="2000" b="1" dirty="0" smtClean="0">
                <a:solidFill>
                  <a:schemeClr val="tx2">
                    <a:lumMod val="50000"/>
                  </a:schemeClr>
                </a:solidFill>
                <a:effectLst>
                  <a:outerShdw blurRad="38100" dist="38100" dir="2700000" algn="tl">
                    <a:srgbClr val="000000">
                      <a:alpha val="43137"/>
                    </a:srgbClr>
                  </a:outerShdw>
                </a:effectLst>
                <a:latin typeface="+mn-lt"/>
                <a:cs typeface="Times New Roman" pitchFamily="18" charset="0"/>
              </a:rPr>
              <a:t>на 2017-2020 годы»</a:t>
            </a:r>
            <a:br>
              <a:rPr lang="ru-RU" sz="2000" b="1" dirty="0" smtClean="0">
                <a:solidFill>
                  <a:schemeClr val="tx2">
                    <a:lumMod val="50000"/>
                  </a:schemeClr>
                </a:solidFill>
                <a:effectLst>
                  <a:outerShdw blurRad="38100" dist="38100" dir="2700000" algn="tl">
                    <a:srgbClr val="000000">
                      <a:alpha val="43137"/>
                    </a:srgbClr>
                  </a:outerShdw>
                </a:effectLst>
                <a:latin typeface="+mn-lt"/>
                <a:cs typeface="Times New Roman" pitchFamily="18" charset="0"/>
              </a:rPr>
            </a:br>
            <a:endParaRPr lang="ru-RU" sz="2000" b="1" dirty="0">
              <a:solidFill>
                <a:schemeClr val="tx2">
                  <a:lumMod val="50000"/>
                </a:schemeClr>
              </a:solidFill>
              <a:effectLst>
                <a:outerShdw blurRad="38100" dist="38100" dir="2700000" algn="tl">
                  <a:srgbClr val="000000">
                    <a:alpha val="43137"/>
                  </a:srgbClr>
                </a:outerShdw>
              </a:effectLst>
              <a:latin typeface="+mn-lt"/>
              <a:cs typeface="Times New Roman" pitchFamily="18" charset="0"/>
            </a:endParaRPr>
          </a:p>
        </p:txBody>
      </p:sp>
      <p:sp>
        <p:nvSpPr>
          <p:cNvPr id="5" name="Блок-схема: альтернативный процесс 4"/>
          <p:cNvSpPr/>
          <p:nvPr/>
        </p:nvSpPr>
        <p:spPr>
          <a:xfrm>
            <a:off x="4139952" y="1729888"/>
            <a:ext cx="3888432" cy="763008"/>
          </a:xfrm>
          <a:prstGeom prst="flowChartAlternateProcess">
            <a:avLst/>
          </a:prstGeom>
          <a:ln/>
        </p:spPr>
        <p:style>
          <a:lnRef idx="1">
            <a:schemeClr val="accent6"/>
          </a:lnRef>
          <a:fillRef idx="2">
            <a:schemeClr val="accent6"/>
          </a:fillRef>
          <a:effectRef idx="1">
            <a:schemeClr val="accent6"/>
          </a:effectRef>
          <a:fontRef idx="minor">
            <a:schemeClr val="dk1"/>
          </a:fontRef>
        </p:style>
        <p:txBody>
          <a:bodyPr rtlCol="0" anchor="ctr"/>
          <a:lstStyle/>
          <a:p>
            <a:pPr indent="450215" algn="ctr">
              <a:spcAft>
                <a:spcPts val="0"/>
              </a:spcAft>
            </a:pPr>
            <a:r>
              <a:rPr lang="ru-RU" sz="1400" dirty="0">
                <a:ea typeface="Calibri"/>
                <a:cs typeface="Times New Roman"/>
              </a:rPr>
              <a:t>На  реализацию муниципальной программы </a:t>
            </a:r>
            <a:r>
              <a:rPr lang="ru-RU" sz="1400" dirty="0" smtClean="0">
                <a:ea typeface="Calibri"/>
                <a:cs typeface="Times New Roman"/>
              </a:rPr>
              <a:t>в проект бюджета на 2017 год  включены расходы в сумме 102302,3 </a:t>
            </a:r>
            <a:r>
              <a:rPr lang="ru-RU" sz="1400" dirty="0">
                <a:ea typeface="Calibri"/>
                <a:cs typeface="Times New Roman"/>
              </a:rPr>
              <a:t>тыс. </a:t>
            </a:r>
            <a:r>
              <a:rPr lang="ru-RU" sz="1400" dirty="0" smtClean="0">
                <a:ea typeface="Calibri"/>
                <a:cs typeface="Times New Roman"/>
              </a:rPr>
              <a:t>руб.</a:t>
            </a:r>
            <a:endParaRPr lang="ru-RU" sz="1400" dirty="0">
              <a:ea typeface="Calibri"/>
              <a:cs typeface="Times New Roman"/>
            </a:endParaRPr>
          </a:p>
        </p:txBody>
      </p:sp>
      <p:sp>
        <p:nvSpPr>
          <p:cNvPr id="6" name="Блок-схема: альтернативный процесс 5"/>
          <p:cNvSpPr/>
          <p:nvPr/>
        </p:nvSpPr>
        <p:spPr>
          <a:xfrm rot="10800000" flipV="1">
            <a:off x="539553" y="2469350"/>
            <a:ext cx="2376264" cy="455593"/>
          </a:xfrm>
          <a:prstGeom prst="flowChartAlternateProcess">
            <a:avLst/>
          </a:prstGeom>
          <a:ln/>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600" b="1" dirty="0" smtClean="0">
                <a:cs typeface="Times New Roman" pitchFamily="18" charset="0"/>
              </a:rPr>
              <a:t>        </a:t>
            </a:r>
            <a:endParaRPr lang="ru-RU" sz="1600" b="1" dirty="0">
              <a:cs typeface="Times New Roman" pitchFamily="18" charset="0"/>
            </a:endParaRPr>
          </a:p>
          <a:p>
            <a:pPr algn="just"/>
            <a:endParaRPr lang="ru-RU" sz="1600" b="1" dirty="0" smtClean="0">
              <a:cs typeface="Times New Roman" pitchFamily="18" charset="0"/>
            </a:endParaRPr>
          </a:p>
          <a:p>
            <a:pPr algn="just"/>
            <a:endParaRPr lang="ru-RU" sz="1600" b="1" dirty="0">
              <a:solidFill>
                <a:srgbClr val="FF0000"/>
              </a:solidFill>
              <a:cs typeface="Times New Roman" pitchFamily="18" charset="0"/>
            </a:endParaRPr>
          </a:p>
          <a:p>
            <a:pPr algn="just"/>
            <a:r>
              <a:rPr lang="ru-RU" sz="1600" b="1" dirty="0" smtClean="0">
                <a:solidFill>
                  <a:srgbClr val="FF0000"/>
                </a:solidFill>
                <a:cs typeface="Times New Roman" pitchFamily="18" charset="0"/>
              </a:rPr>
              <a:t>      </a:t>
            </a:r>
          </a:p>
          <a:p>
            <a:pPr algn="just"/>
            <a:r>
              <a:rPr lang="ru-RU" sz="1600" b="1" dirty="0">
                <a:solidFill>
                  <a:srgbClr val="7030A0"/>
                </a:solidFill>
                <a:effectLst>
                  <a:outerShdw blurRad="38100" dist="38100" dir="2700000" algn="tl">
                    <a:srgbClr val="000000">
                      <a:alpha val="43137"/>
                    </a:srgbClr>
                  </a:outerShdw>
                </a:effectLst>
                <a:ea typeface="Calibri"/>
                <a:cs typeface="Times New Roman" pitchFamily="18" charset="0"/>
              </a:rPr>
              <a:t> </a:t>
            </a:r>
            <a:r>
              <a:rPr lang="ru-RU" sz="1600" b="1" dirty="0" smtClean="0">
                <a:solidFill>
                  <a:srgbClr val="7030A0"/>
                </a:solidFill>
                <a:effectLst>
                  <a:outerShdw blurRad="38100" dist="38100" dir="2700000" algn="tl">
                    <a:srgbClr val="000000">
                      <a:alpha val="43137"/>
                    </a:srgbClr>
                  </a:outerShdw>
                </a:effectLst>
                <a:ea typeface="Calibri"/>
                <a:cs typeface="Times New Roman" pitchFamily="18" charset="0"/>
              </a:rPr>
              <a:t>    </a:t>
            </a:r>
          </a:p>
          <a:p>
            <a:pPr algn="ctr"/>
            <a:endParaRPr lang="ru-RU" sz="1600" b="1" dirty="0" smtClean="0">
              <a:solidFill>
                <a:srgbClr val="7030A0"/>
              </a:solidFill>
              <a:effectLst>
                <a:outerShdw blurRad="38100" dist="38100" dir="2700000" algn="tl">
                  <a:srgbClr val="000000">
                    <a:alpha val="43137"/>
                  </a:srgbClr>
                </a:outerShdw>
              </a:effectLst>
              <a:ea typeface="Calibri"/>
              <a:cs typeface="Times New Roman" pitchFamily="18" charset="0"/>
            </a:endParaRPr>
          </a:p>
          <a:p>
            <a:pPr algn="ctr"/>
            <a:r>
              <a:rPr lang="ru-RU" sz="2400" b="1" dirty="0" smtClean="0">
                <a:solidFill>
                  <a:srgbClr val="7030A0"/>
                </a:solidFill>
                <a:effectLst>
                  <a:outerShdw blurRad="38100" dist="38100" dir="2700000" algn="tl">
                    <a:srgbClr val="000000">
                      <a:alpha val="43137"/>
                    </a:srgbClr>
                  </a:outerShdw>
                </a:effectLst>
                <a:ea typeface="Calibri"/>
              </a:rPr>
              <a:t>Подпрограммы</a:t>
            </a:r>
            <a:endParaRPr lang="ru-RU" sz="2400" b="1" dirty="0">
              <a:solidFill>
                <a:srgbClr val="7030A0"/>
              </a:solidFill>
              <a:effectLst>
                <a:outerShdw blurRad="38100" dist="38100" dir="2700000" algn="tl">
                  <a:srgbClr val="000000">
                    <a:alpha val="43137"/>
                  </a:srgbClr>
                </a:outerShdw>
              </a:effectLst>
              <a:ea typeface="Calibri"/>
            </a:endParaRPr>
          </a:p>
          <a:p>
            <a:pPr algn="just"/>
            <a:endParaRPr lang="ru-RU" sz="2400" b="1" dirty="0">
              <a:ea typeface="Calibri"/>
            </a:endParaRPr>
          </a:p>
          <a:p>
            <a:pPr algn="just"/>
            <a:endParaRPr lang="ru-RU" sz="1600" b="1" dirty="0" smtClean="0">
              <a:ea typeface="Calibri"/>
            </a:endParaRPr>
          </a:p>
          <a:p>
            <a:pPr algn="just"/>
            <a:endParaRPr lang="ru-RU" sz="1600" b="1" dirty="0">
              <a:ea typeface="Calibri"/>
            </a:endParaRPr>
          </a:p>
          <a:p>
            <a:pPr algn="just"/>
            <a:endParaRPr lang="ru-RU" sz="1600" b="1" dirty="0" smtClean="0">
              <a:ea typeface="Calibri"/>
            </a:endParaRPr>
          </a:p>
          <a:p>
            <a:pPr algn="just"/>
            <a:endParaRPr lang="ru-RU" sz="1600" b="1" dirty="0">
              <a:ea typeface="Calibri"/>
            </a:endParaRPr>
          </a:p>
          <a:p>
            <a:pPr algn="just"/>
            <a:endParaRPr lang="ru-RU" sz="1600" b="1" dirty="0" smtClean="0">
              <a:ea typeface="Calibri"/>
            </a:endParaRPr>
          </a:p>
        </p:txBody>
      </p:sp>
      <p:sp>
        <p:nvSpPr>
          <p:cNvPr id="7" name="Блок-схема: знак завершения 6"/>
          <p:cNvSpPr/>
          <p:nvPr/>
        </p:nvSpPr>
        <p:spPr>
          <a:xfrm>
            <a:off x="467545" y="3212976"/>
            <a:ext cx="2592287" cy="429004"/>
          </a:xfrm>
          <a:prstGeom prst="flowChartTerminator">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smtClean="0">
                <a:cs typeface="Times New Roman" pitchFamily="18" charset="0"/>
              </a:rPr>
              <a:t>Одаренные дети</a:t>
            </a:r>
            <a:endParaRPr lang="ru-RU" sz="1600" dirty="0">
              <a:cs typeface="Times New Roman" pitchFamily="18" charset="0"/>
            </a:endParaRPr>
          </a:p>
        </p:txBody>
      </p:sp>
      <p:sp>
        <p:nvSpPr>
          <p:cNvPr id="8" name="Блок-схема: знак завершения 7"/>
          <p:cNvSpPr/>
          <p:nvPr/>
        </p:nvSpPr>
        <p:spPr>
          <a:xfrm>
            <a:off x="395537" y="4221088"/>
            <a:ext cx="2672679" cy="792088"/>
          </a:xfrm>
          <a:prstGeom prst="flowChartTerminator">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smtClean="0">
                <a:ea typeface="Calibri"/>
              </a:rPr>
              <a:t>Развитие </a:t>
            </a:r>
            <a:r>
              <a:rPr lang="ru-RU" sz="1600" dirty="0">
                <a:ea typeface="Calibri"/>
              </a:rPr>
              <a:t>дошкольного образования</a:t>
            </a:r>
            <a:endParaRPr lang="ru-RU" sz="1600" dirty="0">
              <a:cs typeface="Times New Roman" pitchFamily="18" charset="0"/>
            </a:endParaRPr>
          </a:p>
        </p:txBody>
      </p:sp>
      <p:sp>
        <p:nvSpPr>
          <p:cNvPr id="9" name="Блок-схема: знак завершения 8"/>
          <p:cNvSpPr/>
          <p:nvPr/>
        </p:nvSpPr>
        <p:spPr>
          <a:xfrm>
            <a:off x="395537" y="5661248"/>
            <a:ext cx="2672680" cy="792088"/>
          </a:xfrm>
          <a:prstGeom prst="flowChartTerminator">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a:ea typeface="Calibri"/>
              </a:rPr>
              <a:t>Развитие системы отдыха и оздоровления </a:t>
            </a:r>
            <a:r>
              <a:rPr lang="ru-RU" sz="1600" dirty="0" smtClean="0">
                <a:ea typeface="Calibri"/>
              </a:rPr>
              <a:t>детей </a:t>
            </a:r>
            <a:endParaRPr lang="ru-RU" sz="1600" dirty="0">
              <a:cs typeface="Times New Roman" pitchFamily="18" charset="0"/>
            </a:endParaRPr>
          </a:p>
        </p:txBody>
      </p:sp>
      <p:sp>
        <p:nvSpPr>
          <p:cNvPr id="12" name="Управляющая кнопка: далее 11">
            <a:hlinkClick r:id="" action="ppaction://hlinkshowjump?jump=nextslide" highlightClick="1"/>
          </p:cNvPr>
          <p:cNvSpPr/>
          <p:nvPr/>
        </p:nvSpPr>
        <p:spPr>
          <a:xfrm>
            <a:off x="3399512" y="5877272"/>
            <a:ext cx="812448" cy="288032"/>
          </a:xfrm>
          <a:prstGeom prst="actionButtonForwardNex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3" name="Скругленный прямоугольник 12"/>
          <p:cNvSpPr/>
          <p:nvPr/>
        </p:nvSpPr>
        <p:spPr>
          <a:xfrm>
            <a:off x="4427984" y="2996952"/>
            <a:ext cx="4464496" cy="796654"/>
          </a:xfrm>
          <a:prstGeom prst="roundRec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indent="449580" algn="ctr">
              <a:spcAft>
                <a:spcPts val="0"/>
              </a:spcAft>
            </a:pPr>
            <a:r>
              <a:rPr lang="ru-RU" sz="1100" dirty="0" smtClean="0">
                <a:ea typeface="Calibri"/>
              </a:rPr>
              <a:t> </a:t>
            </a:r>
            <a:r>
              <a:rPr lang="ru-RU" sz="1100" dirty="0" smtClean="0">
                <a:ea typeface="Calibri"/>
                <a:cs typeface="Times New Roman"/>
              </a:rPr>
              <a:t>Реализация </a:t>
            </a:r>
            <a:r>
              <a:rPr lang="ru-RU" sz="1100" dirty="0">
                <a:ea typeface="Calibri"/>
                <a:cs typeface="Times New Roman"/>
              </a:rPr>
              <a:t>мероприятий данной подпрограммы направлена </a:t>
            </a:r>
            <a:r>
              <a:rPr lang="ru-RU" sz="1100" dirty="0">
                <a:solidFill>
                  <a:srgbClr val="000000"/>
                </a:solidFill>
                <a:ea typeface="Times New Roman"/>
                <a:cs typeface="Times New Roman"/>
              </a:rPr>
              <a:t>на с</a:t>
            </a:r>
            <a:r>
              <a:rPr lang="ru-RU" sz="1100" dirty="0">
                <a:ea typeface="Calibri"/>
                <a:cs typeface="Times New Roman"/>
              </a:rPr>
              <a:t>овершенствование муниципальной системы выявления и развития детской одаренности и адресной поддержки детей в соответствии с их способностями. </a:t>
            </a:r>
          </a:p>
        </p:txBody>
      </p:sp>
      <p:sp>
        <p:nvSpPr>
          <p:cNvPr id="14" name="Скругленный прямоугольник 13"/>
          <p:cNvSpPr/>
          <p:nvPr/>
        </p:nvSpPr>
        <p:spPr>
          <a:xfrm>
            <a:off x="4391297" y="3933056"/>
            <a:ext cx="4501183" cy="1376938"/>
          </a:xfrm>
          <a:prstGeom prst="roundRec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spcAft>
                <a:spcPts val="0"/>
              </a:spcAft>
            </a:pPr>
            <a:r>
              <a:rPr lang="ru-RU" sz="1100" dirty="0" smtClean="0">
                <a:ea typeface="Calibri"/>
                <a:cs typeface="Times New Roman"/>
              </a:rPr>
              <a:t>  </a:t>
            </a:r>
            <a:r>
              <a:rPr lang="ru-RU" sz="1100" dirty="0">
                <a:ea typeface="Calibri"/>
                <a:cs typeface="Times New Roman"/>
              </a:rPr>
              <a:t>В рамках данной подпрограммы предусмотрено приобретение продуктов питания для дошкольных образовательных учреждений, оборудования, расходы на содержание зданий, оплату коммунальных услуг. Реализация мероприятий подпрограммы направлена на создание условий для содержания детей в муниципальных образовательных учреждениях, обеспечивающих общедоступное, качественное и бесплатное дошкольное образование</a:t>
            </a:r>
            <a:r>
              <a:rPr lang="ru-RU" sz="1100" dirty="0" smtClean="0">
                <a:ea typeface="Calibri"/>
                <a:cs typeface="Times New Roman"/>
              </a:rPr>
              <a:t>.</a:t>
            </a:r>
            <a:endParaRPr lang="ru-RU" sz="1100" dirty="0">
              <a:ea typeface="Calibri"/>
              <a:cs typeface="Times New Roman"/>
            </a:endParaRPr>
          </a:p>
        </p:txBody>
      </p:sp>
      <p:sp>
        <p:nvSpPr>
          <p:cNvPr id="15" name="Скругленный прямоугольник 14"/>
          <p:cNvSpPr/>
          <p:nvPr/>
        </p:nvSpPr>
        <p:spPr>
          <a:xfrm>
            <a:off x="4355976" y="5445224"/>
            <a:ext cx="4553247" cy="1224136"/>
          </a:xfrm>
          <a:prstGeom prst="roundRec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spcAft>
                <a:spcPts val="0"/>
              </a:spcAft>
            </a:pPr>
            <a:r>
              <a:rPr lang="ru-RU" sz="1100" dirty="0" smtClean="0">
                <a:ea typeface="Calibri"/>
                <a:cs typeface="Times New Roman"/>
              </a:rPr>
              <a:t>  </a:t>
            </a:r>
            <a:r>
              <a:rPr lang="ru-RU" sz="1100" dirty="0">
                <a:ea typeface="Calibri"/>
                <a:cs typeface="Times New Roman"/>
              </a:rPr>
              <a:t>Реализация данной подпрограммы направлена на использование всех возможностей для укрепления здоровья детей, снижение уровня их заболеваемости, наполнением каникулярного времени содержательной деятельностью, направленной на развитие интеллектуальных, творческих способностей детей, их социальную адаптацию, охватить организованными летними формами отдыха и оздоровления как можно больше детей района.</a:t>
            </a:r>
          </a:p>
        </p:txBody>
      </p:sp>
      <p:pic>
        <p:nvPicPr>
          <p:cNvPr id="7174" name="Picture 6" descr="C:\Documents and Settings\Efimenko\Local Settings\Temporary Internet Files\Content.IE5\A85X6TBP\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38762"/>
            <a:ext cx="2552092" cy="1491126"/>
          </a:xfrm>
          <a:prstGeom prst="rect">
            <a:avLst/>
          </a:prstGeom>
          <a:solidFill>
            <a:schemeClr val="accent6">
              <a:lumMod val="20000"/>
              <a:lumOff val="80000"/>
            </a:schemeClr>
          </a:solidFill>
          <a:ln>
            <a:noFill/>
          </a:ln>
          <a:extLst/>
        </p:spPr>
      </p:pic>
      <p:sp>
        <p:nvSpPr>
          <p:cNvPr id="17" name="Управляющая кнопка: далее 16">
            <a:hlinkClick r:id="" action="ppaction://hlinkshowjump?jump=nextslide" highlightClick="1"/>
          </p:cNvPr>
          <p:cNvSpPr/>
          <p:nvPr/>
        </p:nvSpPr>
        <p:spPr>
          <a:xfrm>
            <a:off x="3327504" y="3284984"/>
            <a:ext cx="884456" cy="284988"/>
          </a:xfrm>
          <a:prstGeom prst="actionButtonForwardNex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8" name="Управляющая кнопка: далее 17">
            <a:hlinkClick r:id="" action="ppaction://hlinkshowjump?jump=nextslide" highlightClick="1"/>
          </p:cNvPr>
          <p:cNvSpPr/>
          <p:nvPr/>
        </p:nvSpPr>
        <p:spPr>
          <a:xfrm>
            <a:off x="3399512" y="4509120"/>
            <a:ext cx="812448" cy="288032"/>
          </a:xfrm>
          <a:prstGeom prst="actionButtonForwardNex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Tree>
    <p:extLst>
      <p:ext uri="{BB962C8B-B14F-4D97-AF65-F5344CB8AC3E}">
        <p14:creationId xmlns:p14="http://schemas.microsoft.com/office/powerpoint/2010/main" val="34175474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знак завершения 3"/>
          <p:cNvSpPr/>
          <p:nvPr/>
        </p:nvSpPr>
        <p:spPr>
          <a:xfrm>
            <a:off x="395536" y="836712"/>
            <a:ext cx="2713869" cy="828092"/>
          </a:xfrm>
          <a:prstGeom prst="flowChartTerminator">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a:ea typeface="Calibri"/>
              </a:rPr>
              <a:t>Развитие общего образования</a:t>
            </a:r>
            <a:endParaRPr lang="ru-RU" sz="1600" dirty="0"/>
          </a:p>
        </p:txBody>
      </p:sp>
      <p:sp>
        <p:nvSpPr>
          <p:cNvPr id="6" name="Блок-схема: знак завершения 5"/>
          <p:cNvSpPr/>
          <p:nvPr/>
        </p:nvSpPr>
        <p:spPr>
          <a:xfrm>
            <a:off x="395536" y="3140968"/>
            <a:ext cx="2808312" cy="965248"/>
          </a:xfrm>
          <a:prstGeom prst="flowChartTerminator">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a:ea typeface="Calibri"/>
              </a:rPr>
              <a:t>Развитие дополнительного образования</a:t>
            </a:r>
            <a:endParaRPr lang="ru-RU" sz="1600" dirty="0"/>
          </a:p>
        </p:txBody>
      </p:sp>
      <p:sp>
        <p:nvSpPr>
          <p:cNvPr id="8" name="Блок-схема: знак завершения 7"/>
          <p:cNvSpPr/>
          <p:nvPr/>
        </p:nvSpPr>
        <p:spPr>
          <a:xfrm>
            <a:off x="395536" y="5445224"/>
            <a:ext cx="2808312" cy="864096"/>
          </a:xfrm>
          <a:prstGeom prst="flowChartTerminator">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a:ea typeface="Calibri"/>
              </a:rPr>
              <a:t>Другие вопросы образования</a:t>
            </a:r>
            <a:endParaRPr lang="ru-RU" sz="1600" dirty="0"/>
          </a:p>
        </p:txBody>
      </p:sp>
      <p:sp>
        <p:nvSpPr>
          <p:cNvPr id="12" name="Скругленный прямоугольник 11"/>
          <p:cNvSpPr/>
          <p:nvPr/>
        </p:nvSpPr>
        <p:spPr>
          <a:xfrm>
            <a:off x="4283968" y="260648"/>
            <a:ext cx="4530421" cy="2160240"/>
          </a:xfrm>
          <a:prstGeom prst="roundRec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spcAft>
                <a:spcPts val="0"/>
              </a:spcAft>
            </a:pPr>
            <a:r>
              <a:rPr lang="ru-RU" sz="1100" dirty="0" smtClean="0">
                <a:ea typeface="Calibri"/>
                <a:cs typeface="Times New Roman"/>
              </a:rPr>
              <a:t> </a:t>
            </a:r>
            <a:r>
              <a:rPr lang="ru-RU" sz="1100" dirty="0">
                <a:ea typeface="Calibri"/>
                <a:cs typeface="Times New Roman"/>
              </a:rPr>
              <a:t>В рамках данной подпрограммы предусмотрены расходы на обеспечение условий безопасного пребывания детей в образовательном учреждении, содержание зданий в соответствии с нормативами </a:t>
            </a:r>
            <a:r>
              <a:rPr lang="ru-RU" sz="1100" dirty="0" err="1" smtClean="0">
                <a:ea typeface="Calibri"/>
                <a:cs typeface="Times New Roman"/>
              </a:rPr>
              <a:t>СанПИН</a:t>
            </a:r>
            <a:r>
              <a:rPr lang="ru-RU" sz="1100" dirty="0">
                <a:ea typeface="Calibri"/>
                <a:cs typeface="Times New Roman"/>
              </a:rPr>
              <a:t>, пожарной безопасности и </a:t>
            </a:r>
            <a:r>
              <a:rPr lang="ru-RU" sz="1100" dirty="0" err="1">
                <a:ea typeface="Calibri"/>
                <a:cs typeface="Times New Roman"/>
              </a:rPr>
              <a:t>травмобезопасности</a:t>
            </a:r>
            <a:r>
              <a:rPr lang="ru-RU" sz="1100" dirty="0">
                <a:ea typeface="Calibri"/>
                <a:cs typeface="Times New Roman"/>
              </a:rPr>
              <a:t>, оплату коммунальных услуг, услуг связи, содержание школьных автобусов общеобразовательных учреждений, уплату налогов. Расходы направлены на обеспечение получения качественного образования, создание материально- технических, финансовых, кадровых, управленческих условий для удовлетворения образовательных потребностей школьников.</a:t>
            </a:r>
          </a:p>
        </p:txBody>
      </p:sp>
      <p:sp>
        <p:nvSpPr>
          <p:cNvPr id="13" name="Скругленный прямоугольник 12"/>
          <p:cNvSpPr/>
          <p:nvPr/>
        </p:nvSpPr>
        <p:spPr>
          <a:xfrm>
            <a:off x="4355976" y="2564904"/>
            <a:ext cx="4530421" cy="1944216"/>
          </a:xfrm>
          <a:prstGeom prst="roundRec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spcAft>
                <a:spcPts val="0"/>
              </a:spcAft>
            </a:pPr>
            <a:r>
              <a:rPr lang="ru-RU" sz="1100" dirty="0" smtClean="0">
                <a:ea typeface="Calibri"/>
                <a:cs typeface="Times New Roman"/>
              </a:rPr>
              <a:t> </a:t>
            </a:r>
            <a:r>
              <a:rPr lang="ru-RU" sz="1100" dirty="0">
                <a:ea typeface="Calibri"/>
                <a:cs typeface="Times New Roman"/>
              </a:rPr>
              <a:t>Мероприятия данной подпрограммы направлены на улучшение материально-технической базы учреждений дополнительного образования детей, создания условий для реализации эффективного и рационального учебно-воспитательного процесса в учреждениях дополнительного образования детей. </a:t>
            </a:r>
            <a:r>
              <a:rPr lang="ru-RU" sz="1100" dirty="0" smtClean="0">
                <a:ea typeface="Calibri"/>
                <a:cs typeface="Times New Roman"/>
              </a:rPr>
              <a:t> </a:t>
            </a:r>
            <a:r>
              <a:rPr lang="ru-RU" sz="1100" dirty="0">
                <a:ea typeface="Calibri"/>
                <a:cs typeface="Times New Roman"/>
              </a:rPr>
              <a:t>Дополнительное образование детей направлено на формирование и развитие творческих способностей детей, удовлетворение индивидуальных потребностей, формирование культуры здорового и безопасного образа жизни, организацию свободного времени, а также выявление и поддержка детей, проявивших выдающиеся способности.</a:t>
            </a:r>
          </a:p>
        </p:txBody>
      </p:sp>
      <p:sp>
        <p:nvSpPr>
          <p:cNvPr id="14" name="Скругленный прямоугольник 13"/>
          <p:cNvSpPr/>
          <p:nvPr/>
        </p:nvSpPr>
        <p:spPr>
          <a:xfrm>
            <a:off x="4427984" y="4725144"/>
            <a:ext cx="4464496" cy="2088232"/>
          </a:xfrm>
          <a:prstGeom prst="roundRec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100" dirty="0" smtClean="0">
                <a:ea typeface="Calibri"/>
              </a:rPr>
              <a:t>  </a:t>
            </a:r>
            <a:r>
              <a:rPr lang="ru-RU" sz="1100" dirty="0">
                <a:ea typeface="Calibri"/>
              </a:rPr>
              <a:t>Мероприятия подпрограммы направлены на повышение эффективности методической службы, обеспечивающей научно-методическое и информационное сопровождение развития муниципальной системы образования, повышение качества образования через повышение профессиональной компетентности руководящих и педагогических кадров. Так же мероприятия подпрограммы направлены на повышение эффективности и результативности деятельности бухгалтерско-хозяйственной службы управления </a:t>
            </a:r>
            <a:r>
              <a:rPr lang="ru-RU" sz="1100" dirty="0" smtClean="0">
                <a:ea typeface="Calibri"/>
              </a:rPr>
              <a:t>образования, </a:t>
            </a:r>
            <a:r>
              <a:rPr lang="ru-RU" sz="1100" dirty="0">
                <a:ea typeface="Calibri"/>
              </a:rPr>
              <a:t>укрепление материально-технической базы методического кабинета и бухгалтерско-хозяйственной службы управления образования. </a:t>
            </a:r>
            <a:endParaRPr lang="ru-RU" sz="1100" dirty="0"/>
          </a:p>
        </p:txBody>
      </p:sp>
      <p:sp>
        <p:nvSpPr>
          <p:cNvPr id="15" name="Управляющая кнопка: далее 14">
            <a:hlinkClick r:id="" action="ppaction://hlinkshowjump?jump=nextslide" highlightClick="1"/>
          </p:cNvPr>
          <p:cNvSpPr/>
          <p:nvPr/>
        </p:nvSpPr>
        <p:spPr>
          <a:xfrm>
            <a:off x="3347864" y="3429000"/>
            <a:ext cx="812448" cy="288032"/>
          </a:xfrm>
          <a:prstGeom prst="actionButtonForwardNex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6" name="Управляющая кнопка: далее 15">
            <a:hlinkClick r:id="" action="ppaction://hlinkshowjump?jump=nextslide" highlightClick="1"/>
          </p:cNvPr>
          <p:cNvSpPr/>
          <p:nvPr/>
        </p:nvSpPr>
        <p:spPr>
          <a:xfrm>
            <a:off x="3419872" y="5733256"/>
            <a:ext cx="812448" cy="288032"/>
          </a:xfrm>
          <a:prstGeom prst="actionButtonForwardNex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7" name="Управляющая кнопка: далее 16">
            <a:hlinkClick r:id="" action="ppaction://hlinkshowjump?jump=nextslide" highlightClick="1"/>
          </p:cNvPr>
          <p:cNvSpPr/>
          <p:nvPr/>
        </p:nvSpPr>
        <p:spPr>
          <a:xfrm>
            <a:off x="3275856" y="1124744"/>
            <a:ext cx="812448" cy="288032"/>
          </a:xfrm>
          <a:prstGeom prst="actionButtonForwardNex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Tree>
    <p:extLst>
      <p:ext uri="{BB962C8B-B14F-4D97-AF65-F5344CB8AC3E}">
        <p14:creationId xmlns:p14="http://schemas.microsoft.com/office/powerpoint/2010/main" val="22595279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Efimenko\Local Settings\Temporary Internet Files\Content.IE5\XV0ENTAU\120px-Logo_TV_Culture_1st.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11" y="114818"/>
            <a:ext cx="2160240" cy="1620180"/>
          </a:xfrm>
          <a:prstGeom prst="rect">
            <a:avLst/>
          </a:prstGeom>
          <a:noFill/>
          <a:extLst>
            <a:ext uri="{909E8E84-426E-40DD-AFC4-6F175D3DCCD1}">
              <a14:hiddenFill xmlns:a14="http://schemas.microsoft.com/office/drawing/2010/main">
                <a:solidFill>
                  <a:srgbClr val="FFFFFF"/>
                </a:solidFill>
              </a14:hiddenFill>
            </a:ext>
          </a:extLst>
        </p:spPr>
      </p:pic>
      <p:sp>
        <p:nvSpPr>
          <p:cNvPr id="4" name="Овальная выноска 3"/>
          <p:cNvSpPr/>
          <p:nvPr/>
        </p:nvSpPr>
        <p:spPr>
          <a:xfrm>
            <a:off x="1115616" y="1488232"/>
            <a:ext cx="7124692" cy="3596952"/>
          </a:xfrm>
          <a:prstGeom prst="wedgeEllipseCallout">
            <a:avLst>
              <a:gd name="adj1" fmla="val 42279"/>
              <a:gd name="adj2" fmla="val 833"/>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b="1" dirty="0">
                <a:solidFill>
                  <a:prstClr val="black"/>
                </a:solidFill>
                <a:latin typeface="Times New Roman" pitchFamily="18" charset="0"/>
                <a:cs typeface="Times New Roman" pitchFamily="18" charset="0"/>
              </a:rPr>
              <a:t>Расходы направлены на реализацию в </a:t>
            </a:r>
            <a:r>
              <a:rPr lang="ru-RU" sz="1600" b="1" dirty="0" err="1">
                <a:solidFill>
                  <a:prstClr val="black"/>
                </a:solidFill>
                <a:latin typeface="Times New Roman" pitchFamily="18" charset="0"/>
                <a:cs typeface="Times New Roman" pitchFamily="18" charset="0"/>
              </a:rPr>
              <a:t>Зеленчукском</a:t>
            </a:r>
            <a:r>
              <a:rPr lang="ru-RU" sz="1600" b="1" dirty="0">
                <a:solidFill>
                  <a:prstClr val="black"/>
                </a:solidFill>
                <a:latin typeface="Times New Roman" pitchFamily="18" charset="0"/>
                <a:cs typeface="Times New Roman" pitchFamily="18" charset="0"/>
              </a:rPr>
              <a:t> муниципальном районе </a:t>
            </a:r>
            <a:r>
              <a:rPr lang="ru-RU" sz="1600" b="1" dirty="0" smtClean="0">
                <a:solidFill>
                  <a:prstClr val="black"/>
                </a:solidFill>
                <a:latin typeface="Times New Roman" pitchFamily="18" charset="0"/>
                <a:cs typeface="Times New Roman" pitchFamily="18" charset="0"/>
              </a:rPr>
              <a:t>повышения уровня обеспеченности населения учреждениями культуры, создания условий для повышения качества и разнообразия услуг, предоставляемых в сфере культуры. Сохранение и развитие традиционной народной культуры и любительского самодеятельного творчества, увеличение доступности и расширение предложений населению культурных благ и информации в области культуры</a:t>
            </a:r>
            <a:endParaRPr lang="ru-RU" dirty="0"/>
          </a:p>
        </p:txBody>
      </p:sp>
      <p:pic>
        <p:nvPicPr>
          <p:cNvPr id="5" name="Picture 2" descr="http://dkzelenchuk.ucoz.ru/Novosti/2016/tanc_karusel/DSC006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3" y="4840269"/>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dkzelenchuk.ucoz.ru/Novosti/2016/tanc_karusel/DSC0082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1004" y="4869160"/>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Блок-схема: альтернативный процесс 6"/>
          <p:cNvSpPr/>
          <p:nvPr/>
        </p:nvSpPr>
        <p:spPr>
          <a:xfrm>
            <a:off x="2915816" y="5445224"/>
            <a:ext cx="3260948" cy="1032582"/>
          </a:xfrm>
          <a:prstGeom prst="flowChartAlternateProcess">
            <a:avLst/>
          </a:prstGeom>
          <a:ln/>
        </p:spPr>
        <p:style>
          <a:lnRef idx="1">
            <a:schemeClr val="accent6"/>
          </a:lnRef>
          <a:fillRef idx="2">
            <a:schemeClr val="accent6"/>
          </a:fillRef>
          <a:effectRef idx="1">
            <a:schemeClr val="accent6"/>
          </a:effectRef>
          <a:fontRef idx="minor">
            <a:schemeClr val="dk1"/>
          </a:fontRef>
        </p:style>
        <p:txBody>
          <a:bodyPr rtlCol="0" anchor="ctr"/>
          <a:lstStyle/>
          <a:p>
            <a:pPr indent="450215" algn="ctr">
              <a:spcAft>
                <a:spcPts val="0"/>
              </a:spcAft>
            </a:pPr>
            <a:r>
              <a:rPr lang="ru-RU" sz="1400" dirty="0">
                <a:ea typeface="Calibri"/>
                <a:cs typeface="Times New Roman"/>
              </a:rPr>
              <a:t>На  реализацию муниципальной программы </a:t>
            </a:r>
            <a:r>
              <a:rPr lang="ru-RU" sz="1400" dirty="0" smtClean="0">
                <a:ea typeface="Calibri"/>
                <a:cs typeface="Times New Roman"/>
              </a:rPr>
              <a:t>в проект бюджета на 2017 год  включены расходы в </a:t>
            </a:r>
            <a:r>
              <a:rPr lang="ru-RU" sz="1400" dirty="0">
                <a:ea typeface="Calibri"/>
                <a:cs typeface="Times New Roman"/>
              </a:rPr>
              <a:t>сумме </a:t>
            </a:r>
            <a:r>
              <a:rPr lang="ru-RU" sz="1400" dirty="0" smtClean="0">
                <a:ea typeface="Calibri"/>
                <a:cs typeface="Times New Roman"/>
              </a:rPr>
              <a:t>55281,7 тыс</a:t>
            </a:r>
            <a:r>
              <a:rPr lang="ru-RU" sz="1400" dirty="0">
                <a:ea typeface="Calibri"/>
                <a:cs typeface="Times New Roman"/>
              </a:rPr>
              <a:t>. </a:t>
            </a:r>
            <a:r>
              <a:rPr lang="ru-RU" sz="1400" dirty="0" smtClean="0">
                <a:ea typeface="Calibri"/>
                <a:cs typeface="Times New Roman"/>
              </a:rPr>
              <a:t>руб.</a:t>
            </a:r>
            <a:endParaRPr lang="ru-RU" sz="1400" dirty="0">
              <a:ea typeface="Calibri"/>
              <a:cs typeface="Times New Roman"/>
            </a:endParaRPr>
          </a:p>
        </p:txBody>
      </p:sp>
      <p:sp>
        <p:nvSpPr>
          <p:cNvPr id="8" name="Прямоугольник 7"/>
          <p:cNvSpPr/>
          <p:nvPr/>
        </p:nvSpPr>
        <p:spPr>
          <a:xfrm>
            <a:off x="2697587" y="201401"/>
            <a:ext cx="6300192" cy="1015663"/>
          </a:xfrm>
          <a:prstGeom prst="rect">
            <a:avLst/>
          </a:prstGeom>
        </p:spPr>
        <p:txBody>
          <a:bodyPr wrap="square">
            <a:spAutoFit/>
          </a:bodyPr>
          <a:lstStyle/>
          <a:p>
            <a:pPr algn="ctr"/>
            <a:r>
              <a:rPr lang="ru-RU" sz="2000" b="1" dirty="0">
                <a:solidFill>
                  <a:schemeClr val="tx2">
                    <a:lumMod val="50000"/>
                  </a:schemeClr>
                </a:solidFill>
                <a:effectLst>
                  <a:outerShdw blurRad="38100" dist="38100" dir="2700000" algn="tl">
                    <a:srgbClr val="000000">
                      <a:alpha val="43137"/>
                    </a:srgbClr>
                  </a:outerShdw>
                </a:effectLst>
                <a:cs typeface="Times New Roman" pitchFamily="18" charset="0"/>
              </a:rPr>
              <a:t>Муниципальная программа «Развитие культуры </a:t>
            </a:r>
            <a:r>
              <a:rPr lang="ru-RU" sz="2000" b="1" dirty="0" err="1">
                <a:solidFill>
                  <a:schemeClr val="tx2">
                    <a:lumMod val="50000"/>
                  </a:schemeClr>
                </a:solidFill>
                <a:effectLst>
                  <a:outerShdw blurRad="38100" dist="38100" dir="2700000" algn="tl">
                    <a:srgbClr val="000000">
                      <a:alpha val="43137"/>
                    </a:srgbClr>
                  </a:outerShdw>
                </a:effectLst>
                <a:cs typeface="Times New Roman" pitchFamily="18" charset="0"/>
              </a:rPr>
              <a:t>Зеленчукского</a:t>
            </a:r>
            <a:r>
              <a:rPr lang="ru-RU" sz="2000" b="1" dirty="0">
                <a:solidFill>
                  <a:schemeClr val="tx2">
                    <a:lumMod val="50000"/>
                  </a:schemeClr>
                </a:solidFill>
                <a:effectLst>
                  <a:outerShdw blurRad="38100" dist="38100" dir="2700000" algn="tl">
                    <a:srgbClr val="000000">
                      <a:alpha val="43137"/>
                    </a:srgbClr>
                  </a:outerShdw>
                </a:effectLst>
                <a:cs typeface="Times New Roman" pitchFamily="18" charset="0"/>
              </a:rPr>
              <a:t> муниципального района </a:t>
            </a:r>
            <a:endParaRPr lang="ru-RU" sz="2000" b="1" dirty="0" smtClean="0">
              <a:solidFill>
                <a:schemeClr val="tx2">
                  <a:lumMod val="50000"/>
                </a:schemeClr>
              </a:solidFill>
              <a:effectLst>
                <a:outerShdw blurRad="38100" dist="38100" dir="2700000" algn="tl">
                  <a:srgbClr val="000000">
                    <a:alpha val="43137"/>
                  </a:srgbClr>
                </a:outerShdw>
              </a:effectLst>
              <a:cs typeface="Times New Roman" pitchFamily="18" charset="0"/>
            </a:endParaRPr>
          </a:p>
          <a:p>
            <a:pPr algn="ctr"/>
            <a:r>
              <a:rPr lang="ru-RU" sz="2000" b="1" dirty="0" smtClean="0">
                <a:solidFill>
                  <a:schemeClr val="tx2">
                    <a:lumMod val="50000"/>
                  </a:schemeClr>
                </a:solidFill>
                <a:effectLst>
                  <a:outerShdw blurRad="38100" dist="38100" dir="2700000" algn="tl">
                    <a:srgbClr val="000000">
                      <a:alpha val="43137"/>
                    </a:srgbClr>
                  </a:outerShdw>
                </a:effectLst>
                <a:cs typeface="Times New Roman" pitchFamily="18" charset="0"/>
              </a:rPr>
              <a:t>на </a:t>
            </a:r>
            <a:r>
              <a:rPr lang="ru-RU" sz="2000" b="1" dirty="0">
                <a:solidFill>
                  <a:schemeClr val="tx2">
                    <a:lumMod val="50000"/>
                  </a:schemeClr>
                </a:solidFill>
                <a:effectLst>
                  <a:outerShdw blurRad="38100" dist="38100" dir="2700000" algn="tl">
                    <a:srgbClr val="000000">
                      <a:alpha val="43137"/>
                    </a:srgbClr>
                  </a:outerShdw>
                </a:effectLst>
                <a:cs typeface="Times New Roman" pitchFamily="18" charset="0"/>
              </a:rPr>
              <a:t>2016-2018 годы»</a:t>
            </a:r>
          </a:p>
        </p:txBody>
      </p:sp>
    </p:spTree>
    <p:extLst>
      <p:ext uri="{BB962C8B-B14F-4D97-AF65-F5344CB8AC3E}">
        <p14:creationId xmlns:p14="http://schemas.microsoft.com/office/powerpoint/2010/main" val="13672063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7" descr="http://rnlomov.pnzreg.ru/files/nlomov_pnzreg_ru/novosti/2015/07/sredniy-razmer-pensii-po-sta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702" y="121895"/>
            <a:ext cx="2644098" cy="24552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ufa.bezformata.ru/content/image1942402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9312" y="2636912"/>
            <a:ext cx="2880320"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611560" y="2636912"/>
            <a:ext cx="5040560" cy="4032448"/>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endParaRPr lang="ru-RU" dirty="0" smtClean="0"/>
          </a:p>
          <a:p>
            <a:pPr algn="ctr"/>
            <a:r>
              <a:rPr lang="ru-RU" dirty="0" smtClean="0">
                <a:latin typeface="Times New Roman" pitchFamily="18" charset="0"/>
                <a:cs typeface="Times New Roman" pitchFamily="18" charset="0"/>
              </a:rPr>
              <a:t>Расходы направлены на реализацию в Зеленчукском  муниципальном районе социальной поддержки </a:t>
            </a:r>
            <a:r>
              <a:rPr lang="ru-RU" dirty="0">
                <a:latin typeface="Times New Roman" pitchFamily="18" charset="0"/>
                <a:cs typeface="Times New Roman" pitchFamily="18" charset="0"/>
              </a:rPr>
              <a:t>граждан пожилого возраста, инвалидов и семей с детьми, находящихся в трудной жизненной </a:t>
            </a:r>
            <a:r>
              <a:rPr lang="ru-RU" dirty="0" smtClean="0">
                <a:latin typeface="Times New Roman" pitchFamily="18" charset="0"/>
                <a:cs typeface="Times New Roman" pitchFamily="18" charset="0"/>
              </a:rPr>
              <a:t>ситуации, создание </a:t>
            </a:r>
            <a:r>
              <a:rPr lang="ru-RU" dirty="0">
                <a:latin typeface="Times New Roman" pitchFamily="18" charset="0"/>
                <a:cs typeface="Times New Roman" pitchFamily="18" charset="0"/>
              </a:rPr>
              <a:t>условий для повышения качества </a:t>
            </a:r>
            <a:r>
              <a:rPr lang="ru-RU" dirty="0" smtClean="0">
                <a:latin typeface="Times New Roman" pitchFamily="18" charset="0"/>
                <a:cs typeface="Times New Roman" pitchFamily="18" charset="0"/>
              </a:rPr>
              <a:t>жизни, оказание </a:t>
            </a:r>
            <a:r>
              <a:rPr lang="ru-RU" dirty="0">
                <a:latin typeface="Times New Roman" pitchFamily="18" charset="0"/>
                <a:cs typeface="Times New Roman" pitchFamily="18" charset="0"/>
              </a:rPr>
              <a:t>мер социальной поддержки пожилым гражданам, инвалидам и семьям с </a:t>
            </a:r>
            <a:r>
              <a:rPr lang="ru-RU" dirty="0" smtClean="0">
                <a:latin typeface="Times New Roman" pitchFamily="18" charset="0"/>
                <a:cs typeface="Times New Roman" pitchFamily="18" charset="0"/>
              </a:rPr>
              <a:t>детьми,</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укрепление </a:t>
            </a:r>
            <a:r>
              <a:rPr lang="ru-RU" dirty="0">
                <a:latin typeface="Times New Roman" pitchFamily="18" charset="0"/>
                <a:cs typeface="Times New Roman" pitchFamily="18" charset="0"/>
              </a:rPr>
              <a:t>взаимодействия государственных, муниципальных и иных систем и служб, призванных способствовать разрешению социальных проблем пожилых граждан, инвалидов и семей с </a:t>
            </a:r>
            <a:r>
              <a:rPr lang="ru-RU" dirty="0" smtClean="0">
                <a:latin typeface="Times New Roman" pitchFamily="18" charset="0"/>
                <a:cs typeface="Times New Roman" pitchFamily="18" charset="0"/>
              </a:rPr>
              <a:t>детьми.     </a:t>
            </a:r>
            <a:endParaRPr lang="ru-RU" dirty="0"/>
          </a:p>
        </p:txBody>
      </p:sp>
      <p:sp>
        <p:nvSpPr>
          <p:cNvPr id="6" name="Прямоугольник 5"/>
          <p:cNvSpPr/>
          <p:nvPr/>
        </p:nvSpPr>
        <p:spPr>
          <a:xfrm>
            <a:off x="2843808" y="121895"/>
            <a:ext cx="6111008" cy="1015663"/>
          </a:xfrm>
          <a:prstGeom prst="rect">
            <a:avLst/>
          </a:prstGeom>
        </p:spPr>
        <p:txBody>
          <a:bodyPr wrap="square">
            <a:spAutoFit/>
          </a:bodyPr>
          <a:lstStyle/>
          <a:p>
            <a:pPr algn="ctr"/>
            <a:r>
              <a:rPr lang="ru-RU" sz="2000" b="1" dirty="0">
                <a:solidFill>
                  <a:schemeClr val="tx2">
                    <a:lumMod val="50000"/>
                  </a:schemeClr>
                </a:solidFill>
                <a:effectLst>
                  <a:outerShdw blurRad="38100" dist="38100" dir="2700000" algn="tl">
                    <a:srgbClr val="000000">
                      <a:alpha val="43137"/>
                    </a:srgbClr>
                  </a:outerShdw>
                </a:effectLst>
                <a:cs typeface="Times New Roman" pitchFamily="18" charset="0"/>
              </a:rPr>
              <a:t>Муниципальная программа «Социальная поддержка населения в </a:t>
            </a:r>
            <a:r>
              <a:rPr lang="ru-RU" sz="2000" b="1" dirty="0" err="1">
                <a:solidFill>
                  <a:schemeClr val="tx2">
                    <a:lumMod val="50000"/>
                  </a:schemeClr>
                </a:solidFill>
                <a:effectLst>
                  <a:outerShdw blurRad="38100" dist="38100" dir="2700000" algn="tl">
                    <a:srgbClr val="000000">
                      <a:alpha val="43137"/>
                    </a:srgbClr>
                  </a:outerShdw>
                </a:effectLst>
                <a:cs typeface="Times New Roman" pitchFamily="18" charset="0"/>
              </a:rPr>
              <a:t>Зеленчукском</a:t>
            </a:r>
            <a:r>
              <a:rPr lang="ru-RU" sz="2000" b="1" dirty="0">
                <a:solidFill>
                  <a:schemeClr val="tx2">
                    <a:lumMod val="50000"/>
                  </a:schemeClr>
                </a:solidFill>
                <a:effectLst>
                  <a:outerShdw blurRad="38100" dist="38100" dir="2700000" algn="tl">
                    <a:srgbClr val="000000">
                      <a:alpha val="43137"/>
                    </a:srgbClr>
                  </a:outerShdw>
                </a:effectLst>
                <a:cs typeface="Times New Roman" pitchFamily="18" charset="0"/>
              </a:rPr>
              <a:t> муниципальном районе на 2017-2019 годы»</a:t>
            </a:r>
          </a:p>
        </p:txBody>
      </p:sp>
      <p:sp>
        <p:nvSpPr>
          <p:cNvPr id="7" name="Блок-схема: альтернативный процесс 6"/>
          <p:cNvSpPr/>
          <p:nvPr/>
        </p:nvSpPr>
        <p:spPr>
          <a:xfrm>
            <a:off x="3831178" y="1408058"/>
            <a:ext cx="4053190" cy="652790"/>
          </a:xfrm>
          <a:prstGeom prst="flowChartAlternateProcess">
            <a:avLst/>
          </a:prstGeom>
          <a:ln/>
        </p:spPr>
        <p:style>
          <a:lnRef idx="1">
            <a:schemeClr val="accent6"/>
          </a:lnRef>
          <a:fillRef idx="2">
            <a:schemeClr val="accent6"/>
          </a:fillRef>
          <a:effectRef idx="1">
            <a:schemeClr val="accent6"/>
          </a:effectRef>
          <a:fontRef idx="minor">
            <a:schemeClr val="dk1"/>
          </a:fontRef>
        </p:style>
        <p:txBody>
          <a:bodyPr rtlCol="0" anchor="ctr"/>
          <a:lstStyle/>
          <a:p>
            <a:pPr indent="450215" algn="ctr">
              <a:spcAft>
                <a:spcPts val="0"/>
              </a:spcAft>
            </a:pPr>
            <a:r>
              <a:rPr lang="ru-RU" sz="1400" dirty="0">
                <a:ea typeface="Calibri"/>
                <a:cs typeface="Times New Roman"/>
              </a:rPr>
              <a:t>На  реализацию муниципальной программы </a:t>
            </a:r>
            <a:r>
              <a:rPr lang="ru-RU" sz="1400" dirty="0" smtClean="0">
                <a:ea typeface="Calibri"/>
                <a:cs typeface="Times New Roman"/>
              </a:rPr>
              <a:t>в проект бюджета на 2017 год  включены расходы в </a:t>
            </a:r>
            <a:r>
              <a:rPr lang="ru-RU" sz="1400" dirty="0">
                <a:ea typeface="Calibri"/>
                <a:cs typeface="Times New Roman"/>
              </a:rPr>
              <a:t>сумме 13723,7 </a:t>
            </a:r>
            <a:r>
              <a:rPr lang="ru-RU" sz="1400" dirty="0" smtClean="0">
                <a:ea typeface="Calibri"/>
                <a:cs typeface="Times New Roman"/>
              </a:rPr>
              <a:t>тыс</a:t>
            </a:r>
            <a:r>
              <a:rPr lang="ru-RU" sz="1400" dirty="0">
                <a:ea typeface="Calibri"/>
                <a:cs typeface="Times New Roman"/>
              </a:rPr>
              <a:t>. </a:t>
            </a:r>
            <a:r>
              <a:rPr lang="ru-RU" sz="1400" dirty="0" smtClean="0">
                <a:ea typeface="Calibri"/>
                <a:cs typeface="Times New Roman"/>
              </a:rPr>
              <a:t>руб.</a:t>
            </a:r>
            <a:endParaRPr lang="ru-RU" sz="1400" dirty="0">
              <a:ea typeface="Calibri"/>
              <a:cs typeface="Times New Roman"/>
            </a:endParaRPr>
          </a:p>
        </p:txBody>
      </p:sp>
    </p:spTree>
    <p:extLst>
      <p:ext uri="{BB962C8B-B14F-4D97-AF65-F5344CB8AC3E}">
        <p14:creationId xmlns:p14="http://schemas.microsoft.com/office/powerpoint/2010/main" val="1502120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251520" y="908720"/>
            <a:ext cx="3024337" cy="720080"/>
          </a:xfrm>
          <a:prstGeom prst="roundRec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b="1" dirty="0" smtClean="0">
                <a:latin typeface="Times New Roman" pitchFamily="18" charset="0"/>
                <a:cs typeface="Times New Roman" pitchFamily="18" charset="0"/>
              </a:rPr>
              <a:t>Материальная помощь гражданам, оказавшимся в трудной жизненной ситуации</a:t>
            </a:r>
            <a:endParaRPr lang="ru-RU" sz="1200" b="1" dirty="0">
              <a:latin typeface="Times New Roman" pitchFamily="18" charset="0"/>
              <a:cs typeface="Times New Roman" pitchFamily="18" charset="0"/>
            </a:endParaRPr>
          </a:p>
        </p:txBody>
      </p:sp>
      <p:sp>
        <p:nvSpPr>
          <p:cNvPr id="4" name="Скругленный прямоугольник 3"/>
          <p:cNvSpPr/>
          <p:nvPr/>
        </p:nvSpPr>
        <p:spPr>
          <a:xfrm>
            <a:off x="251520" y="1988840"/>
            <a:ext cx="3024338" cy="1440163"/>
          </a:xfrm>
          <a:prstGeom prst="roundRec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b="1" dirty="0" smtClean="0">
                <a:latin typeface="Times New Roman" pitchFamily="18" charset="0"/>
                <a:cs typeface="Times New Roman" pitchFamily="18" charset="0"/>
              </a:rPr>
              <a:t>Выплата пенсии за выслугу лет лицам, замещавшим муниципальные должности и должности муниципальной службы в администрации Зеленчукского муниципального района.</a:t>
            </a:r>
            <a:endParaRPr lang="ru-RU" sz="1200" b="1" dirty="0">
              <a:latin typeface="Times New Roman" pitchFamily="18" charset="0"/>
              <a:cs typeface="Times New Roman" pitchFamily="18" charset="0"/>
            </a:endParaRPr>
          </a:p>
        </p:txBody>
      </p:sp>
      <p:sp>
        <p:nvSpPr>
          <p:cNvPr id="5" name="Скругленный прямоугольник 4"/>
          <p:cNvSpPr/>
          <p:nvPr/>
        </p:nvSpPr>
        <p:spPr>
          <a:xfrm>
            <a:off x="251520" y="3720456"/>
            <a:ext cx="3024338" cy="936104"/>
          </a:xfrm>
          <a:prstGeom prst="roundRec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b="1" dirty="0" smtClean="0">
                <a:latin typeface="Times New Roman" pitchFamily="18" charset="0"/>
                <a:cs typeface="Times New Roman" pitchFamily="18" charset="0"/>
              </a:rPr>
              <a:t>Проведение тематических и праздничных мероприятий, чествование юбиляров и долгожителей.</a:t>
            </a:r>
            <a:endParaRPr lang="ru-RU" sz="1200" b="1" dirty="0">
              <a:latin typeface="Times New Roman" pitchFamily="18" charset="0"/>
              <a:cs typeface="Times New Roman" pitchFamily="18" charset="0"/>
            </a:endParaRPr>
          </a:p>
        </p:txBody>
      </p:sp>
      <p:sp>
        <p:nvSpPr>
          <p:cNvPr id="6" name="Скругленный прямоугольник 5"/>
          <p:cNvSpPr/>
          <p:nvPr/>
        </p:nvSpPr>
        <p:spPr>
          <a:xfrm>
            <a:off x="251520" y="5157192"/>
            <a:ext cx="3024337" cy="1440160"/>
          </a:xfrm>
          <a:prstGeom prst="roundRec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b="1" dirty="0" smtClean="0">
                <a:latin typeface="Times New Roman" pitchFamily="18" charset="0"/>
                <a:cs typeface="Times New Roman" pitchFamily="18" charset="0"/>
              </a:rPr>
              <a:t>Обеспечение условий реализации муниципальной программы «Социальная поддержка населения в Зеленчукском муниципальном районе на 2017-2019 годы»</a:t>
            </a:r>
            <a:endParaRPr lang="ru-RU" sz="1200" b="1" dirty="0">
              <a:latin typeface="Times New Roman" pitchFamily="18" charset="0"/>
              <a:cs typeface="Times New Roman" pitchFamily="18" charset="0"/>
            </a:endParaRPr>
          </a:p>
        </p:txBody>
      </p:sp>
      <p:sp>
        <p:nvSpPr>
          <p:cNvPr id="11" name="Скругленный прямоугольник 10"/>
          <p:cNvSpPr/>
          <p:nvPr/>
        </p:nvSpPr>
        <p:spPr>
          <a:xfrm>
            <a:off x="4427985" y="717849"/>
            <a:ext cx="4464495" cy="1270991"/>
          </a:xfrm>
          <a:prstGeom prst="roundRec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1100" dirty="0" smtClean="0">
                <a:latin typeface="Times New Roman" pitchFamily="18" charset="0"/>
                <a:cs typeface="Times New Roman" pitchFamily="18" charset="0"/>
              </a:rPr>
              <a:t>В проект бюджета включено 220 тыс. руб. Расходы предусмотрены на улучшение </a:t>
            </a:r>
            <a:r>
              <a:rPr lang="ru-RU" sz="1100" dirty="0">
                <a:latin typeface="Times New Roman" pitchFamily="18" charset="0"/>
                <a:cs typeface="Times New Roman" pitchFamily="18" charset="0"/>
              </a:rPr>
              <a:t>материального положения малообеспеченных граждан, оказавшихся по независящим от них причинам в трудной жизненной ситуации, повышение степени их социальной защищенности, поддержка активного социального долголетия граждан пожилого возраста и инвалидов</a:t>
            </a:r>
            <a:r>
              <a:rPr lang="ru-RU" sz="1100" dirty="0" smtClean="0">
                <a:latin typeface="Times New Roman" pitchFamily="18" charset="0"/>
                <a:cs typeface="Times New Roman" pitchFamily="18" charset="0"/>
              </a:rPr>
              <a:t>. </a:t>
            </a:r>
            <a:endParaRPr lang="ru-RU" sz="1100" dirty="0">
              <a:latin typeface="Times New Roman" pitchFamily="18" charset="0"/>
              <a:cs typeface="Times New Roman" pitchFamily="18" charset="0"/>
            </a:endParaRPr>
          </a:p>
        </p:txBody>
      </p:sp>
      <p:sp>
        <p:nvSpPr>
          <p:cNvPr id="12" name="Скругленный прямоугольник 11"/>
          <p:cNvSpPr/>
          <p:nvPr/>
        </p:nvSpPr>
        <p:spPr>
          <a:xfrm>
            <a:off x="4427985" y="2146522"/>
            <a:ext cx="4464495" cy="1152128"/>
          </a:xfrm>
          <a:prstGeom prst="roundRec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1100" dirty="0">
                <a:latin typeface="Times New Roman" pitchFamily="18" charset="0"/>
                <a:cs typeface="Times New Roman" pitchFamily="18" charset="0"/>
              </a:rPr>
              <a:t>В проект бюджета </a:t>
            </a:r>
            <a:r>
              <a:rPr lang="ru-RU" sz="1100" dirty="0" smtClean="0">
                <a:latin typeface="Times New Roman" pitchFamily="18" charset="0"/>
                <a:cs typeface="Times New Roman" pitchFamily="18" charset="0"/>
              </a:rPr>
              <a:t>включено 2492,4 тыс. руб. Расходы предусмотрены на выплату пенсии за выслугу лет лицам, замещавшим муниципальные должности и должности муниципальной службы в администрации Зеленчукского  муниципального района. </a:t>
            </a:r>
            <a:endParaRPr lang="ru-RU" sz="1100" dirty="0">
              <a:latin typeface="Times New Roman" pitchFamily="18" charset="0"/>
              <a:cs typeface="Times New Roman" pitchFamily="18" charset="0"/>
            </a:endParaRPr>
          </a:p>
        </p:txBody>
      </p:sp>
      <p:sp>
        <p:nvSpPr>
          <p:cNvPr id="13" name="Скругленный прямоугольник 12"/>
          <p:cNvSpPr/>
          <p:nvPr/>
        </p:nvSpPr>
        <p:spPr>
          <a:xfrm>
            <a:off x="4427985" y="3501009"/>
            <a:ext cx="4464496" cy="1152127"/>
          </a:xfrm>
          <a:prstGeom prst="roundRec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1100" dirty="0" smtClean="0">
                <a:latin typeface="Times New Roman" pitchFamily="18" charset="0"/>
                <a:cs typeface="Times New Roman" pitchFamily="18" charset="0"/>
              </a:rPr>
              <a:t>В </a:t>
            </a:r>
            <a:r>
              <a:rPr lang="ru-RU" sz="1100" dirty="0">
                <a:latin typeface="Times New Roman" pitchFamily="18" charset="0"/>
                <a:cs typeface="Times New Roman" pitchFamily="18" charset="0"/>
              </a:rPr>
              <a:t>проект бюджета </a:t>
            </a:r>
            <a:r>
              <a:rPr lang="ru-RU" sz="1100" dirty="0" smtClean="0">
                <a:latin typeface="Times New Roman" pitchFamily="18" charset="0"/>
                <a:cs typeface="Times New Roman" pitchFamily="18" charset="0"/>
              </a:rPr>
              <a:t>включено 130 тыс. руб. Расходы направлены на проведение и организацию мероприятий</a:t>
            </a:r>
            <a:r>
              <a:rPr lang="ru-RU" sz="1100" dirty="0">
                <a:latin typeface="Times New Roman" pitchFamily="18" charset="0"/>
                <a:cs typeface="Times New Roman" pitchFamily="18" charset="0"/>
              </a:rPr>
              <a:t>, направленных на социальную реабилитацию ветеранов Великой Отечественной войны, вдов, ветеранов боевых действий, пожилых граждан, инвалидов, реабилитированных, детей-инвалидов, семей с </a:t>
            </a:r>
            <a:r>
              <a:rPr lang="ru-RU" sz="1100" dirty="0" smtClean="0">
                <a:latin typeface="Times New Roman" pitchFamily="18" charset="0"/>
                <a:cs typeface="Times New Roman" pitchFamily="18" charset="0"/>
              </a:rPr>
              <a:t>детьми. </a:t>
            </a:r>
            <a:endParaRPr lang="ru-RU" sz="1100" dirty="0">
              <a:latin typeface="Times New Roman" pitchFamily="18" charset="0"/>
              <a:cs typeface="Times New Roman" pitchFamily="18" charset="0"/>
            </a:endParaRPr>
          </a:p>
        </p:txBody>
      </p:sp>
      <p:sp>
        <p:nvSpPr>
          <p:cNvPr id="14" name="Скругленный прямоугольник 13"/>
          <p:cNvSpPr/>
          <p:nvPr/>
        </p:nvSpPr>
        <p:spPr>
          <a:xfrm>
            <a:off x="4427984" y="4797153"/>
            <a:ext cx="4464497" cy="1944215"/>
          </a:xfrm>
          <a:prstGeom prst="roundRec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1100" dirty="0">
                <a:latin typeface="Times New Roman" pitchFamily="18" charset="0"/>
                <a:cs typeface="Times New Roman" pitchFamily="18" charset="0"/>
              </a:rPr>
              <a:t>В проект бюджета </a:t>
            </a:r>
            <a:r>
              <a:rPr lang="ru-RU" sz="1100" dirty="0" smtClean="0">
                <a:latin typeface="Times New Roman" pitchFamily="18" charset="0"/>
                <a:cs typeface="Times New Roman" pitchFamily="18" charset="0"/>
              </a:rPr>
              <a:t>включено 10881,3 тыс. руб. Расходы направлены на обеспечение </a:t>
            </a:r>
            <a:r>
              <a:rPr lang="ru-RU" sz="1100" dirty="0">
                <a:latin typeface="Times New Roman" pitchFamily="18" charset="0"/>
                <a:cs typeface="Times New Roman" pitchFamily="18" charset="0"/>
              </a:rPr>
              <a:t>эффективного управления  муниципальной целевой </a:t>
            </a:r>
            <a:r>
              <a:rPr lang="ru-RU" sz="1100" dirty="0" smtClean="0">
                <a:latin typeface="Times New Roman" pitchFamily="18" charset="0"/>
                <a:cs typeface="Times New Roman" pitchFamily="18" charset="0"/>
              </a:rPr>
              <a:t>программой, повышение </a:t>
            </a:r>
            <a:r>
              <a:rPr lang="ru-RU" sz="1100" dirty="0">
                <a:latin typeface="Times New Roman" pitchFamily="18" charset="0"/>
                <a:cs typeface="Times New Roman" pitchFamily="18" charset="0"/>
              </a:rPr>
              <a:t>качества оказания муниципальных услуг и исполнения государственных функций </a:t>
            </a:r>
            <a:r>
              <a:rPr lang="ru-RU" sz="1100" dirty="0" smtClean="0">
                <a:latin typeface="Times New Roman" pitchFamily="18" charset="0"/>
                <a:cs typeface="Times New Roman" pitchFamily="18" charset="0"/>
              </a:rPr>
              <a:t>обеспечения </a:t>
            </a:r>
            <a:r>
              <a:rPr lang="ru-RU" sz="1100" dirty="0">
                <a:latin typeface="Times New Roman" pitchFamily="18" charset="0"/>
                <a:cs typeface="Times New Roman" pitchFamily="18" charset="0"/>
              </a:rPr>
              <a:t>эффективного управления финансами в социальной </a:t>
            </a:r>
            <a:r>
              <a:rPr lang="ru-RU" sz="1100" dirty="0" smtClean="0">
                <a:latin typeface="Times New Roman" pitchFamily="18" charset="0"/>
                <a:cs typeface="Times New Roman" pitchFamily="18" charset="0"/>
              </a:rPr>
              <a:t>сфере,</a:t>
            </a:r>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обеспечение </a:t>
            </a:r>
            <a:r>
              <a:rPr lang="ru-RU" sz="1100" dirty="0">
                <a:latin typeface="Times New Roman" pitchFamily="18" charset="0"/>
                <a:cs typeface="Times New Roman" pitchFamily="18" charset="0"/>
              </a:rPr>
              <a:t>эффективного управления кадровыми ресурсами в социальной сфере по реализации  муниципальной целевой </a:t>
            </a:r>
            <a:r>
              <a:rPr lang="ru-RU" sz="1100" dirty="0" smtClean="0">
                <a:latin typeface="Times New Roman" pitchFamily="18" charset="0"/>
                <a:cs typeface="Times New Roman" pitchFamily="18" charset="0"/>
              </a:rPr>
              <a:t>программы,</a:t>
            </a:r>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повышение </a:t>
            </a:r>
            <a:r>
              <a:rPr lang="ru-RU" sz="1100" dirty="0">
                <a:latin typeface="Times New Roman" pitchFamily="18" charset="0"/>
                <a:cs typeface="Times New Roman" pitchFamily="18" charset="0"/>
              </a:rPr>
              <a:t>качества материально-технического обеспечения Управления труда и социального развития администрации Зеленчукского муниципального </a:t>
            </a:r>
            <a:r>
              <a:rPr lang="ru-RU" sz="1100" dirty="0" smtClean="0">
                <a:latin typeface="Times New Roman" pitchFamily="18" charset="0"/>
                <a:cs typeface="Times New Roman" pitchFamily="18" charset="0"/>
              </a:rPr>
              <a:t>района.</a:t>
            </a:r>
            <a:endParaRPr lang="ru-RU" sz="1100" dirty="0">
              <a:solidFill>
                <a:prstClr val="black"/>
              </a:solidFill>
              <a:latin typeface="Times New Roman" pitchFamily="18" charset="0"/>
              <a:ea typeface="Calibri"/>
              <a:cs typeface="Times New Roman" pitchFamily="18" charset="0"/>
            </a:endParaRPr>
          </a:p>
        </p:txBody>
      </p:sp>
      <p:sp>
        <p:nvSpPr>
          <p:cNvPr id="16" name="Управляющая кнопка: далее 15">
            <a:hlinkClick r:id="" action="ppaction://hlinkshowjump?jump=nextslide" highlightClick="1"/>
          </p:cNvPr>
          <p:cNvSpPr/>
          <p:nvPr/>
        </p:nvSpPr>
        <p:spPr>
          <a:xfrm>
            <a:off x="3415779" y="1196752"/>
            <a:ext cx="812448" cy="288032"/>
          </a:xfrm>
          <a:prstGeom prst="actionButtonForwardNex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100" dirty="0">
              <a:latin typeface="Times New Roman" pitchFamily="18" charset="0"/>
              <a:cs typeface="Times New Roman" pitchFamily="18" charset="0"/>
            </a:endParaRPr>
          </a:p>
        </p:txBody>
      </p:sp>
      <p:sp>
        <p:nvSpPr>
          <p:cNvPr id="17" name="Управляющая кнопка: далее 16">
            <a:hlinkClick r:id="" action="ppaction://hlinkshowjump?jump=nextslide" highlightClick="1"/>
          </p:cNvPr>
          <p:cNvSpPr/>
          <p:nvPr/>
        </p:nvSpPr>
        <p:spPr>
          <a:xfrm>
            <a:off x="3399512" y="4077072"/>
            <a:ext cx="812448" cy="288032"/>
          </a:xfrm>
          <a:prstGeom prst="actionButtonForwardNex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100" dirty="0">
              <a:latin typeface="Times New Roman" pitchFamily="18" charset="0"/>
              <a:cs typeface="Times New Roman" pitchFamily="18" charset="0"/>
            </a:endParaRPr>
          </a:p>
        </p:txBody>
      </p:sp>
      <p:sp>
        <p:nvSpPr>
          <p:cNvPr id="18" name="Управляющая кнопка: далее 17">
            <a:hlinkClick r:id="" action="ppaction://hlinkshowjump?jump=nextslide" highlightClick="1"/>
          </p:cNvPr>
          <p:cNvSpPr/>
          <p:nvPr/>
        </p:nvSpPr>
        <p:spPr>
          <a:xfrm>
            <a:off x="3415779" y="2564904"/>
            <a:ext cx="812448" cy="288032"/>
          </a:xfrm>
          <a:prstGeom prst="actionButtonForwardNex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100" dirty="0">
              <a:latin typeface="Times New Roman" pitchFamily="18" charset="0"/>
              <a:cs typeface="Times New Roman" pitchFamily="18" charset="0"/>
            </a:endParaRPr>
          </a:p>
        </p:txBody>
      </p:sp>
      <p:sp>
        <p:nvSpPr>
          <p:cNvPr id="19" name="Управляющая кнопка: далее 18">
            <a:hlinkClick r:id="" action="ppaction://hlinkshowjump?jump=nextslide" highlightClick="1"/>
          </p:cNvPr>
          <p:cNvSpPr/>
          <p:nvPr/>
        </p:nvSpPr>
        <p:spPr>
          <a:xfrm>
            <a:off x="3415779" y="5661248"/>
            <a:ext cx="812448" cy="288032"/>
          </a:xfrm>
          <a:prstGeom prst="actionButtonForwardNex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100" dirty="0">
              <a:latin typeface="Times New Roman" pitchFamily="18" charset="0"/>
              <a:cs typeface="Times New Roman" pitchFamily="18" charset="0"/>
            </a:endParaRPr>
          </a:p>
        </p:txBody>
      </p:sp>
      <p:sp>
        <p:nvSpPr>
          <p:cNvPr id="20" name="Блок-схема: альтернативный процесс 19"/>
          <p:cNvSpPr/>
          <p:nvPr/>
        </p:nvSpPr>
        <p:spPr>
          <a:xfrm rot="10800000" flipV="1">
            <a:off x="611561" y="260649"/>
            <a:ext cx="2376264" cy="455593"/>
          </a:xfrm>
          <a:prstGeom prst="flowChartAlternateProcess">
            <a:avLst/>
          </a:prstGeom>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600" b="1" dirty="0" smtClean="0">
                <a:cs typeface="Times New Roman" pitchFamily="18" charset="0"/>
              </a:rPr>
              <a:t>        </a:t>
            </a:r>
            <a:endParaRPr lang="ru-RU" sz="1600" b="1" dirty="0">
              <a:cs typeface="Times New Roman" pitchFamily="18" charset="0"/>
            </a:endParaRPr>
          </a:p>
          <a:p>
            <a:pPr algn="just"/>
            <a:endParaRPr lang="ru-RU" sz="1600" b="1" dirty="0" smtClean="0">
              <a:cs typeface="Times New Roman" pitchFamily="18" charset="0"/>
            </a:endParaRPr>
          </a:p>
          <a:p>
            <a:pPr algn="just"/>
            <a:endParaRPr lang="ru-RU" sz="1600" b="1" dirty="0">
              <a:solidFill>
                <a:srgbClr val="FF0000"/>
              </a:solidFill>
              <a:cs typeface="Times New Roman" pitchFamily="18" charset="0"/>
            </a:endParaRPr>
          </a:p>
          <a:p>
            <a:pPr algn="just"/>
            <a:r>
              <a:rPr lang="ru-RU" sz="1600" b="1" dirty="0" smtClean="0">
                <a:solidFill>
                  <a:srgbClr val="FF0000"/>
                </a:solidFill>
                <a:cs typeface="Times New Roman" pitchFamily="18" charset="0"/>
              </a:rPr>
              <a:t>      </a:t>
            </a:r>
          </a:p>
          <a:p>
            <a:pPr algn="just"/>
            <a:r>
              <a:rPr lang="ru-RU" sz="1600" b="1" dirty="0">
                <a:solidFill>
                  <a:srgbClr val="7030A0"/>
                </a:solidFill>
                <a:effectLst>
                  <a:outerShdw blurRad="38100" dist="38100" dir="2700000" algn="tl">
                    <a:srgbClr val="000000">
                      <a:alpha val="43137"/>
                    </a:srgbClr>
                  </a:outerShdw>
                </a:effectLst>
                <a:ea typeface="Calibri"/>
                <a:cs typeface="Times New Roman" pitchFamily="18" charset="0"/>
              </a:rPr>
              <a:t> </a:t>
            </a:r>
            <a:r>
              <a:rPr lang="ru-RU" sz="1600" b="1" dirty="0" smtClean="0">
                <a:solidFill>
                  <a:srgbClr val="7030A0"/>
                </a:solidFill>
                <a:effectLst>
                  <a:outerShdw blurRad="38100" dist="38100" dir="2700000" algn="tl">
                    <a:srgbClr val="000000">
                      <a:alpha val="43137"/>
                    </a:srgbClr>
                  </a:outerShdw>
                </a:effectLst>
                <a:ea typeface="Calibri"/>
                <a:cs typeface="Times New Roman" pitchFamily="18" charset="0"/>
              </a:rPr>
              <a:t>    </a:t>
            </a:r>
          </a:p>
          <a:p>
            <a:pPr algn="ctr"/>
            <a:endParaRPr lang="ru-RU" sz="1600" b="1" dirty="0" smtClean="0">
              <a:solidFill>
                <a:srgbClr val="7030A0"/>
              </a:solidFill>
              <a:effectLst>
                <a:outerShdw blurRad="38100" dist="38100" dir="2700000" algn="tl">
                  <a:srgbClr val="000000">
                    <a:alpha val="43137"/>
                  </a:srgbClr>
                </a:outerShdw>
              </a:effectLst>
              <a:ea typeface="Calibri"/>
              <a:cs typeface="Times New Roman" pitchFamily="18" charset="0"/>
            </a:endParaRPr>
          </a:p>
          <a:p>
            <a:pPr algn="ctr"/>
            <a:r>
              <a:rPr lang="ru-RU" sz="2400" b="1" dirty="0" smtClean="0">
                <a:solidFill>
                  <a:srgbClr val="7030A0"/>
                </a:solidFill>
                <a:effectLst>
                  <a:outerShdw blurRad="38100" dist="38100" dir="2700000" algn="tl">
                    <a:srgbClr val="000000">
                      <a:alpha val="43137"/>
                    </a:srgbClr>
                  </a:outerShdw>
                </a:effectLst>
                <a:ea typeface="Calibri"/>
              </a:rPr>
              <a:t>Подпрограммы</a:t>
            </a:r>
            <a:endParaRPr lang="ru-RU" sz="2400" b="1" dirty="0">
              <a:solidFill>
                <a:srgbClr val="7030A0"/>
              </a:solidFill>
              <a:effectLst>
                <a:outerShdw blurRad="38100" dist="38100" dir="2700000" algn="tl">
                  <a:srgbClr val="000000">
                    <a:alpha val="43137"/>
                  </a:srgbClr>
                </a:outerShdw>
              </a:effectLst>
              <a:ea typeface="Calibri"/>
            </a:endParaRPr>
          </a:p>
          <a:p>
            <a:pPr algn="just"/>
            <a:endParaRPr lang="ru-RU" sz="2400" b="1" dirty="0">
              <a:ea typeface="Calibri"/>
            </a:endParaRPr>
          </a:p>
          <a:p>
            <a:pPr algn="just"/>
            <a:endParaRPr lang="ru-RU" sz="1600" b="1" dirty="0" smtClean="0">
              <a:ea typeface="Calibri"/>
            </a:endParaRPr>
          </a:p>
          <a:p>
            <a:pPr algn="just"/>
            <a:endParaRPr lang="ru-RU" sz="1600" b="1" dirty="0">
              <a:ea typeface="Calibri"/>
            </a:endParaRPr>
          </a:p>
          <a:p>
            <a:pPr algn="just"/>
            <a:endParaRPr lang="ru-RU" sz="1600" b="1" dirty="0" smtClean="0">
              <a:ea typeface="Calibri"/>
            </a:endParaRPr>
          </a:p>
          <a:p>
            <a:pPr algn="just"/>
            <a:endParaRPr lang="ru-RU" sz="1600" b="1" dirty="0">
              <a:ea typeface="Calibri"/>
            </a:endParaRPr>
          </a:p>
          <a:p>
            <a:pPr algn="just"/>
            <a:endParaRPr lang="ru-RU" sz="1600" b="1" dirty="0" smtClean="0">
              <a:ea typeface="Calibri"/>
            </a:endParaRPr>
          </a:p>
        </p:txBody>
      </p:sp>
    </p:spTree>
    <p:extLst>
      <p:ext uri="{BB962C8B-B14F-4D97-AF65-F5344CB8AC3E}">
        <p14:creationId xmlns:p14="http://schemas.microsoft.com/office/powerpoint/2010/main" val="8981412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C:\Documents and Settings\Efimenko\Local Settings\Temporary Internet Files\Content.IE5\XV0ENTAU\240x17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750542"/>
            <a:ext cx="2699792" cy="19123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7" descr="C:\Program Files\Microsoft Office\MEDIA\CAGCAT10\j0235319.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3616" y="1556792"/>
            <a:ext cx="1784350" cy="1822450"/>
          </a:xfrm>
          <a:prstGeom prst="rect">
            <a:avLst/>
          </a:prstGeom>
          <a:noFill/>
          <a:extLst>
            <a:ext uri="{909E8E84-426E-40DD-AFC4-6F175D3DCCD1}">
              <a14:hiddenFill xmlns:a14="http://schemas.microsoft.com/office/drawing/2010/main">
                <a:solidFill>
                  <a:srgbClr val="FFFFFF"/>
                </a:solidFill>
              </a14:hiddenFill>
            </a:ext>
          </a:extLst>
        </p:spPr>
      </p:pic>
      <p:sp>
        <p:nvSpPr>
          <p:cNvPr id="4" name="Параллелограмм 3"/>
          <p:cNvSpPr/>
          <p:nvPr/>
        </p:nvSpPr>
        <p:spPr>
          <a:xfrm>
            <a:off x="251520" y="1910367"/>
            <a:ext cx="6696744" cy="4752528"/>
          </a:xfrm>
          <a:prstGeom prst="parallelogram">
            <a:avLst>
              <a:gd name="adj" fmla="val 21132"/>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500" dirty="0">
                <a:latin typeface="Times New Roman" pitchFamily="18" charset="0"/>
                <a:cs typeface="Times New Roman" pitchFamily="18" charset="0"/>
              </a:rPr>
              <a:t>Расходы </a:t>
            </a:r>
            <a:r>
              <a:rPr lang="ru-RU" sz="1500" dirty="0" smtClean="0">
                <a:latin typeface="Times New Roman" pitchFamily="18" charset="0"/>
                <a:cs typeface="Times New Roman" pitchFamily="18" charset="0"/>
              </a:rPr>
              <a:t>по здравоохранению производятся за счет средств ФОМС и направлены </a:t>
            </a:r>
            <a:r>
              <a:rPr lang="ru-RU" sz="1500" dirty="0">
                <a:latin typeface="Times New Roman" pitchFamily="18" charset="0"/>
                <a:cs typeface="Times New Roman" pitchFamily="18" charset="0"/>
              </a:rPr>
              <a:t>на реализацию в Зеленчукском муниципальном районе совершенствования системы охраны здоровья населения района в целях профилактики заболеваний, сохранения и укрепления физического и психического здоровья каждого человека, поддержания его долголетней и активной жизни, предоставление ему медицинской помощи, снижение дефицита медицинских кадров и обеспечение муниципальной системы здравоохранения высококвалифицированными специалистами, обеспечение качества медицинской помощи и повышения эффективности медицинских услуг, укрепление материально-технической базы, обеспечение доступности медицинской помощи</a:t>
            </a:r>
            <a:r>
              <a:rPr lang="ru-RU" sz="1500" dirty="0" smtClean="0">
                <a:latin typeface="Times New Roman" pitchFamily="18" charset="0"/>
                <a:cs typeface="Times New Roman" pitchFamily="18" charset="0"/>
              </a:rPr>
              <a:t>.  Часть расходов за счет средств местного бюджета. На реализацию данной программы в проект бюджета включено 500 тыс. руб. </a:t>
            </a:r>
            <a:endParaRPr lang="ru-RU" sz="1500" dirty="0">
              <a:latin typeface="Times New Roman" pitchFamily="18" charset="0"/>
              <a:cs typeface="Times New Roman" pitchFamily="18" charset="0"/>
            </a:endParaRPr>
          </a:p>
        </p:txBody>
      </p:sp>
      <p:sp>
        <p:nvSpPr>
          <p:cNvPr id="6" name="Прямоугольник 5"/>
          <p:cNvSpPr/>
          <p:nvPr/>
        </p:nvSpPr>
        <p:spPr>
          <a:xfrm>
            <a:off x="2483768" y="253097"/>
            <a:ext cx="6624736" cy="1323439"/>
          </a:xfrm>
          <a:prstGeom prst="rect">
            <a:avLst/>
          </a:prstGeom>
        </p:spPr>
        <p:txBody>
          <a:bodyPr wrap="square">
            <a:spAutoFit/>
          </a:bodyPr>
          <a:lstStyle/>
          <a:p>
            <a:pPr algn="ctr"/>
            <a:r>
              <a:rPr lang="ru-RU" sz="2000" b="1" dirty="0">
                <a:solidFill>
                  <a:schemeClr val="tx2">
                    <a:lumMod val="50000"/>
                  </a:schemeClr>
                </a:solidFill>
                <a:effectLst>
                  <a:outerShdw blurRad="38100" dist="38100" dir="2700000" algn="tl">
                    <a:srgbClr val="000000">
                      <a:alpha val="43137"/>
                    </a:srgbClr>
                  </a:outerShdw>
                </a:effectLst>
              </a:rPr>
              <a:t>Муниципальная программа </a:t>
            </a:r>
            <a:endParaRPr lang="ru-RU" sz="2000" b="1" dirty="0" smtClean="0">
              <a:solidFill>
                <a:schemeClr val="tx2">
                  <a:lumMod val="50000"/>
                </a:schemeClr>
              </a:solidFill>
              <a:effectLst>
                <a:outerShdw blurRad="38100" dist="38100" dir="2700000" algn="tl">
                  <a:srgbClr val="000000">
                    <a:alpha val="43137"/>
                  </a:srgbClr>
                </a:outerShdw>
              </a:effectLst>
            </a:endParaRPr>
          </a:p>
          <a:p>
            <a:pPr algn="ctr"/>
            <a:r>
              <a:rPr lang="ru-RU" sz="2000" b="1" dirty="0" smtClean="0">
                <a:solidFill>
                  <a:schemeClr val="tx2">
                    <a:lumMod val="50000"/>
                  </a:schemeClr>
                </a:solidFill>
                <a:effectLst>
                  <a:outerShdw blurRad="38100" dist="38100" dir="2700000" algn="tl">
                    <a:srgbClr val="000000">
                      <a:alpha val="43137"/>
                    </a:srgbClr>
                  </a:outerShdw>
                </a:effectLst>
              </a:rPr>
              <a:t>«</a:t>
            </a:r>
            <a:r>
              <a:rPr lang="ru-RU" sz="2000" b="1" dirty="0">
                <a:solidFill>
                  <a:schemeClr val="tx2">
                    <a:lumMod val="50000"/>
                  </a:schemeClr>
                </a:solidFill>
                <a:effectLst>
                  <a:outerShdw blurRad="38100" dist="38100" dir="2700000" algn="tl">
                    <a:srgbClr val="000000">
                      <a:alpha val="43137"/>
                    </a:srgbClr>
                  </a:outerShdw>
                </a:effectLst>
              </a:rPr>
              <a:t>Развитие здравоохранения </a:t>
            </a:r>
            <a:r>
              <a:rPr lang="ru-RU" sz="2000" b="1" dirty="0" err="1">
                <a:solidFill>
                  <a:schemeClr val="tx2">
                    <a:lumMod val="50000"/>
                  </a:schemeClr>
                </a:solidFill>
                <a:effectLst>
                  <a:outerShdw blurRad="38100" dist="38100" dir="2700000" algn="tl">
                    <a:srgbClr val="000000">
                      <a:alpha val="43137"/>
                    </a:srgbClr>
                  </a:outerShdw>
                </a:effectLst>
              </a:rPr>
              <a:t>Зеленчукского</a:t>
            </a:r>
            <a:r>
              <a:rPr lang="ru-RU" sz="2000" b="1" dirty="0">
                <a:solidFill>
                  <a:schemeClr val="tx2">
                    <a:lumMod val="50000"/>
                  </a:schemeClr>
                </a:solidFill>
                <a:effectLst>
                  <a:outerShdw blurRad="38100" dist="38100" dir="2700000" algn="tl">
                    <a:srgbClr val="000000">
                      <a:alpha val="43137"/>
                    </a:srgbClr>
                  </a:outerShdw>
                </a:effectLst>
              </a:rPr>
              <a:t> муниципального </a:t>
            </a:r>
            <a:r>
              <a:rPr lang="ru-RU" sz="2000" b="1" dirty="0" smtClean="0">
                <a:solidFill>
                  <a:schemeClr val="tx2">
                    <a:lumMod val="50000"/>
                  </a:schemeClr>
                </a:solidFill>
                <a:effectLst>
                  <a:outerShdw blurRad="38100" dist="38100" dir="2700000" algn="tl">
                    <a:srgbClr val="000000">
                      <a:alpha val="43137"/>
                    </a:srgbClr>
                  </a:outerShdw>
                </a:effectLst>
              </a:rPr>
              <a:t>района</a:t>
            </a:r>
          </a:p>
          <a:p>
            <a:pPr algn="ctr"/>
            <a:r>
              <a:rPr lang="ru-RU" sz="2000" b="1" dirty="0" smtClean="0">
                <a:solidFill>
                  <a:schemeClr val="tx2">
                    <a:lumMod val="50000"/>
                  </a:schemeClr>
                </a:solidFill>
                <a:effectLst>
                  <a:outerShdw blurRad="38100" dist="38100" dir="2700000" algn="tl">
                    <a:srgbClr val="000000">
                      <a:alpha val="43137"/>
                    </a:srgbClr>
                  </a:outerShdw>
                </a:effectLst>
              </a:rPr>
              <a:t> </a:t>
            </a:r>
            <a:r>
              <a:rPr lang="ru-RU" sz="2000" b="1" dirty="0">
                <a:solidFill>
                  <a:schemeClr val="tx2">
                    <a:lumMod val="50000"/>
                  </a:schemeClr>
                </a:solidFill>
                <a:effectLst>
                  <a:outerShdw blurRad="38100" dist="38100" dir="2700000" algn="tl">
                    <a:srgbClr val="000000">
                      <a:alpha val="43137"/>
                    </a:srgbClr>
                  </a:outerShdw>
                </a:effectLst>
              </a:rPr>
              <a:t>на 2016-2018 годы»</a:t>
            </a:r>
          </a:p>
        </p:txBody>
      </p:sp>
      <p:pic>
        <p:nvPicPr>
          <p:cNvPr id="7" name="Рисунок 6" descr="https://im0-tub-ru.yandex.net/i?id=5d00e2622a41ab254f2085f260ae5869&amp;n=33&amp;h=190&amp;w=375">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1336" y="44624"/>
            <a:ext cx="2504440" cy="1777841"/>
          </a:xfrm>
          <a:prstGeom prst="rect">
            <a:avLst/>
          </a:prstGeom>
          <a:noFill/>
          <a:ln>
            <a:noFill/>
          </a:ln>
        </p:spPr>
      </p:pic>
    </p:spTree>
    <p:extLst>
      <p:ext uri="{BB962C8B-B14F-4D97-AF65-F5344CB8AC3E}">
        <p14:creationId xmlns:p14="http://schemas.microsoft.com/office/powerpoint/2010/main" val="40997542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8469" y="3514998"/>
            <a:ext cx="6474133" cy="7780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0215">
              <a:tabLst>
                <a:tab pos="1314450" algn="l"/>
              </a:tabLst>
            </a:pPr>
            <a:r>
              <a:rPr lang="ru-RU" sz="2000" b="1"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a:rPr>
              <a:t>Муниципальная программа </a:t>
            </a:r>
            <a:br>
              <a:rPr lang="ru-RU" sz="2000" b="1"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a:rPr>
            </a:br>
            <a:r>
              <a:rPr lang="ru-RU" sz="2000" b="1"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a:rPr>
              <a:t>«Доступная среда на 2016-2018 годы  в </a:t>
            </a:r>
            <a:r>
              <a:rPr lang="ru-RU" sz="2000" b="1" dirty="0" err="1" smtClean="0">
                <a:solidFill>
                  <a:schemeClr val="tx2">
                    <a:lumMod val="50000"/>
                  </a:schemeClr>
                </a:solidFill>
                <a:effectLst>
                  <a:outerShdw blurRad="38100" dist="38100" dir="2700000" algn="tl">
                    <a:srgbClr val="000000">
                      <a:alpha val="43137"/>
                    </a:srgbClr>
                  </a:outerShdw>
                </a:effectLst>
                <a:latin typeface="+mn-lt"/>
                <a:ea typeface="Calibri"/>
                <a:cs typeface="Times New Roman"/>
              </a:rPr>
              <a:t>Зеленчукском</a:t>
            </a:r>
            <a:r>
              <a:rPr lang="ru-RU" sz="2000" b="1"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a:rPr>
              <a:t> муниципальном районе»</a:t>
            </a:r>
            <a:br>
              <a:rPr lang="ru-RU" sz="2000" b="1"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a:rPr>
            </a:br>
            <a:endParaRPr lang="ru-RU" sz="2000" b="1" dirty="0">
              <a:solidFill>
                <a:schemeClr val="tx2">
                  <a:lumMod val="50000"/>
                </a:schemeClr>
              </a:solidFill>
              <a:effectLst>
                <a:outerShdw blurRad="38100" dist="38100" dir="2700000" algn="tl">
                  <a:srgbClr val="000000">
                    <a:alpha val="43137"/>
                  </a:srgbClr>
                </a:outerShdw>
              </a:effectLst>
              <a:latin typeface="+mn-lt"/>
            </a:endParaRPr>
          </a:p>
        </p:txBody>
      </p:sp>
      <p:pic>
        <p:nvPicPr>
          <p:cNvPr id="4" name="Picture 2" descr="C:\Documents and Settings\Efimenko\Local Settings\Temporary Internet Files\Content.IE5\MP46KYWX\dostupnaja_sreda_ZD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497537"/>
            <a:ext cx="2077587" cy="13716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Documents and Settings\Efimenko\Local Settings\Temporary Internet Files\Content.IE5\20TSV1G5\1400929063_450x2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69" y="4800623"/>
            <a:ext cx="1903298" cy="1652634"/>
          </a:xfrm>
          <a:prstGeom prst="rect">
            <a:avLst/>
          </a:prstGeom>
          <a:noFill/>
          <a:extLst>
            <a:ext uri="{909E8E84-426E-40DD-AFC4-6F175D3DCCD1}">
              <a14:hiddenFill xmlns:a14="http://schemas.microsoft.com/office/drawing/2010/main">
                <a:solidFill>
                  <a:srgbClr val="FFFFFF"/>
                </a:solidFill>
              </a14:hiddenFill>
            </a:ext>
          </a:extLst>
        </p:spPr>
      </p:pic>
      <p:sp>
        <p:nvSpPr>
          <p:cNvPr id="9" name="Заголовок 1"/>
          <p:cNvSpPr txBox="1">
            <a:spLocks/>
          </p:cNvSpPr>
          <p:nvPr/>
        </p:nvSpPr>
        <p:spPr>
          <a:xfrm>
            <a:off x="2411760" y="1340768"/>
            <a:ext cx="6402631" cy="1512168"/>
          </a:xfrm>
          <a:prstGeom prst="snip2SameRect">
            <a:avLst/>
          </a:prstGeom>
          <a:solidFill>
            <a:schemeClr val="accent6">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smtClean="0">
                <a:latin typeface="Times New Roman" pitchFamily="18" charset="0"/>
                <a:cs typeface="Times New Roman" pitchFamily="18" charset="0"/>
              </a:rPr>
              <a:t>В проект бюджета по данной программе включено 110 </a:t>
            </a:r>
            <a:r>
              <a:rPr lang="ru-RU" sz="1400" dirty="0">
                <a:latin typeface="Times New Roman" pitchFamily="18" charset="0"/>
                <a:cs typeface="Times New Roman" pitchFamily="18" charset="0"/>
              </a:rPr>
              <a:t>тыс. руб</a:t>
            </a:r>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r>
              <a:rPr lang="ru-RU" sz="1400" dirty="0" smtClean="0">
                <a:latin typeface="Times New Roman" pitchFamily="18" charset="0"/>
                <a:cs typeface="Times New Roman" pitchFamily="18" charset="0"/>
              </a:rPr>
              <a:t>Расходы </a:t>
            </a:r>
            <a:r>
              <a:rPr lang="ru-RU" sz="1400" dirty="0">
                <a:latin typeface="Times New Roman" pitchFamily="18" charset="0"/>
                <a:cs typeface="Times New Roman" pitchFamily="18" charset="0"/>
              </a:rPr>
              <a:t>направлены на реализацию в </a:t>
            </a:r>
            <a:r>
              <a:rPr lang="ru-RU" sz="1400" dirty="0" err="1">
                <a:latin typeface="Times New Roman" pitchFamily="18" charset="0"/>
                <a:cs typeface="Times New Roman" pitchFamily="18" charset="0"/>
              </a:rPr>
              <a:t>Зеленчукском</a:t>
            </a:r>
            <a:r>
              <a:rPr lang="ru-RU" sz="1400" dirty="0">
                <a:latin typeface="Times New Roman" pitchFamily="18" charset="0"/>
                <a:cs typeface="Times New Roman" pitchFamily="18" charset="0"/>
              </a:rPr>
              <a:t> муниципальном районе условий для повышения качества жизни граждан пожилого возраста , предоставление различных мер социальной поддержки, обеспечение доступности культурно-массовых  услуг, внедрение новых форм социального обслуживания , привлечение к участию в культурной жизни района. </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
        <p:nvSpPr>
          <p:cNvPr id="10" name="Прямоугольник 9"/>
          <p:cNvSpPr/>
          <p:nvPr/>
        </p:nvSpPr>
        <p:spPr>
          <a:xfrm>
            <a:off x="2411760" y="240033"/>
            <a:ext cx="6557292" cy="1015663"/>
          </a:xfrm>
          <a:prstGeom prst="rect">
            <a:avLst/>
          </a:prstGeom>
        </p:spPr>
        <p:txBody>
          <a:bodyPr wrap="square">
            <a:spAutoFit/>
          </a:bodyPr>
          <a:lstStyle/>
          <a:p>
            <a:pPr algn="ctr"/>
            <a:r>
              <a:rPr lang="ru-RU" sz="2000" b="1" dirty="0">
                <a:solidFill>
                  <a:schemeClr val="tx2">
                    <a:lumMod val="50000"/>
                  </a:schemeClr>
                </a:solidFill>
                <a:effectLst>
                  <a:outerShdw blurRad="38100" dist="38100" dir="2700000" algn="tl">
                    <a:srgbClr val="000000">
                      <a:alpha val="43137"/>
                    </a:srgbClr>
                  </a:outerShdw>
                </a:effectLst>
                <a:cs typeface="Times New Roman" pitchFamily="18" charset="0"/>
              </a:rPr>
              <a:t>Муниципальная программа «Социальная поддержка пожилых граждан на 2016-2018 годы </a:t>
            </a:r>
            <a:endParaRPr lang="ru-RU" sz="2000" b="1" dirty="0" smtClean="0">
              <a:solidFill>
                <a:schemeClr val="tx2">
                  <a:lumMod val="50000"/>
                </a:schemeClr>
              </a:solidFill>
              <a:effectLst>
                <a:outerShdw blurRad="38100" dist="38100" dir="2700000" algn="tl">
                  <a:srgbClr val="000000">
                    <a:alpha val="43137"/>
                  </a:srgbClr>
                </a:outerShdw>
              </a:effectLst>
              <a:cs typeface="Times New Roman" pitchFamily="18" charset="0"/>
            </a:endParaRPr>
          </a:p>
          <a:p>
            <a:pPr algn="ctr"/>
            <a:r>
              <a:rPr lang="ru-RU" sz="2000" b="1" dirty="0" smtClean="0">
                <a:solidFill>
                  <a:schemeClr val="tx2">
                    <a:lumMod val="50000"/>
                  </a:schemeClr>
                </a:solidFill>
                <a:effectLst>
                  <a:outerShdw blurRad="38100" dist="38100" dir="2700000" algn="tl">
                    <a:srgbClr val="000000">
                      <a:alpha val="43137"/>
                    </a:srgbClr>
                  </a:outerShdw>
                </a:effectLst>
                <a:cs typeface="Times New Roman" pitchFamily="18" charset="0"/>
              </a:rPr>
              <a:t>в </a:t>
            </a:r>
            <a:r>
              <a:rPr lang="ru-RU" sz="2000" b="1" dirty="0" err="1">
                <a:solidFill>
                  <a:schemeClr val="tx2">
                    <a:lumMod val="50000"/>
                  </a:schemeClr>
                </a:solidFill>
                <a:effectLst>
                  <a:outerShdw blurRad="38100" dist="38100" dir="2700000" algn="tl">
                    <a:srgbClr val="000000">
                      <a:alpha val="43137"/>
                    </a:srgbClr>
                  </a:outerShdw>
                </a:effectLst>
                <a:cs typeface="Times New Roman" pitchFamily="18" charset="0"/>
              </a:rPr>
              <a:t>Зеленчукском</a:t>
            </a:r>
            <a:r>
              <a:rPr lang="ru-RU" sz="2000" b="1" dirty="0">
                <a:solidFill>
                  <a:schemeClr val="tx2">
                    <a:lumMod val="50000"/>
                  </a:schemeClr>
                </a:solidFill>
                <a:effectLst>
                  <a:outerShdw blurRad="38100" dist="38100" dir="2700000" algn="tl">
                    <a:srgbClr val="000000">
                      <a:alpha val="43137"/>
                    </a:srgbClr>
                  </a:outerShdw>
                </a:effectLst>
                <a:cs typeface="Times New Roman" pitchFamily="18" charset="0"/>
              </a:rPr>
              <a:t> муниципальном районе»</a:t>
            </a:r>
          </a:p>
        </p:txBody>
      </p:sp>
      <p:pic>
        <p:nvPicPr>
          <p:cNvPr id="11" name="Picture 2" descr="C:\Documents and Settings\Efimenko\Local Settings\Temporary Internet Files\Content.IE5\3BWSAZJ5\ai-216723-aux-head-20160804_pens_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7" y="231504"/>
            <a:ext cx="1954681" cy="1901352"/>
          </a:xfrm>
          <a:prstGeom prst="rect">
            <a:avLst/>
          </a:prstGeom>
          <a:noFill/>
          <a:extLst>
            <a:ext uri="{909E8E84-426E-40DD-AFC4-6F175D3DCCD1}">
              <a14:hiddenFill xmlns:a14="http://schemas.microsoft.com/office/drawing/2010/main">
                <a:solidFill>
                  <a:srgbClr val="FFFFFF"/>
                </a:solidFill>
              </a14:hiddenFill>
            </a:ext>
          </a:extLst>
        </p:spPr>
      </p:pic>
      <p:sp>
        <p:nvSpPr>
          <p:cNvPr id="12" name="Заголовок 1"/>
          <p:cNvSpPr txBox="1">
            <a:spLocks/>
          </p:cNvSpPr>
          <p:nvPr/>
        </p:nvSpPr>
        <p:spPr>
          <a:xfrm>
            <a:off x="2476637" y="4900723"/>
            <a:ext cx="5983795" cy="1696629"/>
          </a:xfrm>
          <a:prstGeom prst="snip2SameRect">
            <a:avLst/>
          </a:prstGeom>
          <a:solidFill>
            <a:schemeClr val="accent6">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2400" dirty="0" smtClean="0">
                <a:latin typeface="Times New Roman" pitchFamily="18" charset="0"/>
                <a:cs typeface="Times New Roman" pitchFamily="18" charset="0"/>
              </a:rPr>
              <a:t>В проект бюджета по данной программе включено 360 </a:t>
            </a:r>
            <a:r>
              <a:rPr lang="ru-RU" sz="2400" dirty="0">
                <a:latin typeface="Times New Roman" pitchFamily="18" charset="0"/>
                <a:cs typeface="Times New Roman" pitchFamily="18" charset="0"/>
              </a:rPr>
              <a:t>тыс. руб</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r>
              <a:rPr lang="ru-RU" sz="2400" dirty="0">
                <a:latin typeface="Times New Roman" pitchFamily="18" charset="0"/>
                <a:cs typeface="Times New Roman" pitchFamily="18" charset="0"/>
              </a:rPr>
              <a:t>Расходы направлены  на создание условий для беспрепятственного доступа маломобильных граждан,  на проведение мероприятий по со культурной и спортивной реабилитации маломобильных групп населения таких, как: проведение социально-значимых мероприятий, собраний общественности, проведение районной спартакиады среди инвалидов. Адаптация зданий в целях обеспечения доступности для инвалидов и других маломобильных групп населения. </a:t>
            </a:r>
          </a:p>
          <a:p>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461359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g1.liveinternet.ru/images/attach/c/11/128/66/128066059_4208855_bh1d2WeKGx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810804"/>
            <a:ext cx="3070611" cy="20025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podolskrn.ru/files/7yabg_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8529"/>
            <a:ext cx="2832250" cy="2220485"/>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1"/>
          <p:cNvSpPr txBox="1">
            <a:spLocks/>
          </p:cNvSpPr>
          <p:nvPr/>
        </p:nvSpPr>
        <p:spPr>
          <a:xfrm>
            <a:off x="2843808" y="76907"/>
            <a:ext cx="6238963" cy="111984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0215"/>
            <a:r>
              <a:rPr lang="ru-RU" sz="2000" b="1"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pitchFamily="18" charset="0"/>
              </a:rPr>
              <a:t>Муниципальная программа</a:t>
            </a:r>
            <a:br>
              <a:rPr lang="ru-RU" sz="2000" b="1"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pitchFamily="18" charset="0"/>
              </a:rPr>
            </a:br>
            <a:r>
              <a:rPr lang="ru-RU" sz="2000" b="1"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pitchFamily="18" charset="0"/>
              </a:rPr>
              <a:t> «Обеспечение жильем молодых семей  </a:t>
            </a:r>
          </a:p>
          <a:p>
            <a:pPr indent="450215"/>
            <a:r>
              <a:rPr lang="ru-RU" sz="2000" b="1"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pitchFamily="18" charset="0"/>
              </a:rPr>
              <a:t>на 2016-2018 годы»</a:t>
            </a:r>
            <a:endParaRPr lang="ru-RU" sz="2000" dirty="0">
              <a:solidFill>
                <a:schemeClr val="tx2">
                  <a:lumMod val="50000"/>
                </a:schemeClr>
              </a:solidFill>
              <a:effectLst>
                <a:outerShdw blurRad="38100" dist="38100" dir="2700000" algn="tl">
                  <a:srgbClr val="000000">
                    <a:alpha val="43137"/>
                  </a:srgbClr>
                </a:outerShdw>
              </a:effectLst>
              <a:latin typeface="+mn-lt"/>
              <a:cs typeface="Times New Roman" pitchFamily="18" charset="0"/>
            </a:endParaRPr>
          </a:p>
        </p:txBody>
      </p:sp>
      <p:sp>
        <p:nvSpPr>
          <p:cNvPr id="4" name="Блок-схема: документ 3"/>
          <p:cNvSpPr/>
          <p:nvPr/>
        </p:nvSpPr>
        <p:spPr>
          <a:xfrm rot="21103680">
            <a:off x="487974" y="2362218"/>
            <a:ext cx="6499534" cy="4089440"/>
          </a:xfrm>
          <a:prstGeom prst="flowChartDocument">
            <a:avLst/>
          </a:prstGeom>
          <a:solidFill>
            <a:schemeClr val="accent6">
              <a:lumMod val="20000"/>
              <a:lumOff val="80000"/>
            </a:schemeClr>
          </a:solidFill>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sz="1300" dirty="0" smtClean="0">
                <a:latin typeface="Times New Roman" pitchFamily="18" charset="0"/>
                <a:cs typeface="Times New Roman" pitchFamily="18" charset="0"/>
              </a:rPr>
              <a:t>Финансирование программы осуществляется за счет средств:    федерального бюджета, предоставляемых на конкурсной основе в форме субсидий бюджету Карачаево-Черкесской Республики на </a:t>
            </a:r>
            <a:r>
              <a:rPr lang="ru-RU" sz="1300" dirty="0" err="1" smtClean="0">
                <a:latin typeface="Times New Roman" pitchFamily="18" charset="0"/>
                <a:cs typeface="Times New Roman" pitchFamily="18" charset="0"/>
              </a:rPr>
              <a:t>софинансирование</a:t>
            </a:r>
            <a:r>
              <a:rPr lang="ru-RU" sz="1300" dirty="0" smtClean="0">
                <a:latin typeface="Times New Roman" pitchFamily="18" charset="0"/>
                <a:cs typeface="Times New Roman" pitchFamily="18" charset="0"/>
              </a:rPr>
              <a:t> мероприятий Программы;</a:t>
            </a:r>
          </a:p>
          <a:p>
            <a:pPr>
              <a:tabLst>
                <a:tab pos="1698625" algn="l"/>
              </a:tabLst>
            </a:pPr>
            <a:r>
              <a:rPr lang="ru-RU" sz="1300" dirty="0" smtClean="0">
                <a:latin typeface="Times New Roman" pitchFamily="18" charset="0"/>
                <a:cs typeface="Times New Roman" pitchFamily="18" charset="0"/>
              </a:rPr>
              <a:t>          средств </a:t>
            </a:r>
            <a:r>
              <a:rPr lang="ru-RU" sz="1300" dirty="0">
                <a:latin typeface="Times New Roman" pitchFamily="18" charset="0"/>
                <a:cs typeface="Times New Roman" pitchFamily="18" charset="0"/>
              </a:rPr>
              <a:t>республиканского бюджета, предоставляемые на конкурсной основе в форме субсидий бюджету Зеленчукского муниципального района на </a:t>
            </a:r>
            <a:r>
              <a:rPr lang="ru-RU" sz="1300" dirty="0" err="1">
                <a:latin typeface="Times New Roman" pitchFamily="18" charset="0"/>
                <a:cs typeface="Times New Roman" pitchFamily="18" charset="0"/>
              </a:rPr>
              <a:t>софинансирование</a:t>
            </a:r>
            <a:r>
              <a:rPr lang="ru-RU" sz="1300" dirty="0">
                <a:latin typeface="Times New Roman" pitchFamily="18" charset="0"/>
                <a:cs typeface="Times New Roman" pitchFamily="18" charset="0"/>
              </a:rPr>
              <a:t> мероприятий Программы;</a:t>
            </a:r>
          </a:p>
          <a:p>
            <a:r>
              <a:rPr lang="ru-RU" sz="1300" dirty="0">
                <a:latin typeface="Times New Roman" pitchFamily="18" charset="0"/>
                <a:cs typeface="Times New Roman" pitchFamily="18" charset="0"/>
              </a:rPr>
              <a:t>средств местного бюджета;</a:t>
            </a:r>
          </a:p>
          <a:p>
            <a:r>
              <a:rPr lang="ru-RU" sz="1300" dirty="0" smtClean="0">
                <a:latin typeface="Times New Roman" pitchFamily="18" charset="0"/>
                <a:cs typeface="Times New Roman" pitchFamily="18" charset="0"/>
              </a:rPr>
              <a:t>          средств </a:t>
            </a:r>
            <a:r>
              <a:rPr lang="ru-RU" sz="1300" dirty="0">
                <a:latin typeface="Times New Roman" pitchFamily="18" charset="0"/>
                <a:cs typeface="Times New Roman" pitchFamily="18" charset="0"/>
              </a:rPr>
              <a:t>кредитных и других организаций, предоставляющих молодым семьям кредиты и займы на приобретение жилого помещения или строительство индивидуального жилого дома, в том числе ипотечные жилищные кредиты;</a:t>
            </a:r>
          </a:p>
          <a:p>
            <a:r>
              <a:rPr lang="ru-RU" sz="1300" dirty="0" smtClean="0">
                <a:latin typeface="Times New Roman" pitchFamily="18" charset="0"/>
                <a:cs typeface="Times New Roman" pitchFamily="18" charset="0"/>
              </a:rPr>
              <a:t>          средств молодых семей, используемых для частичной оплаты стоимости приобретаемого жилого помещения или строительства индивидуального жилого дома.</a:t>
            </a:r>
          </a:p>
          <a:p>
            <a:r>
              <a:rPr lang="ru-RU" sz="1300" dirty="0" smtClean="0">
                <a:latin typeface="Times New Roman" pitchFamily="18" charset="0"/>
                <a:cs typeface="Times New Roman" pitchFamily="18" charset="0"/>
              </a:rPr>
              <a:t>          </a:t>
            </a:r>
            <a:r>
              <a:rPr lang="ru-RU" sz="1300" dirty="0">
                <a:latin typeface="Times New Roman" pitchFamily="18" charset="0"/>
                <a:cs typeface="Times New Roman" pitchFamily="18" charset="0"/>
              </a:rPr>
              <a:t>Мероприятия данной программы направлены на укрепление института молодой семьи, оздоровление демографической ситуации в обществе, реализация государственной поддержки, направленной на улучшение жилищных условий молодых семей</a:t>
            </a:r>
            <a:r>
              <a:rPr lang="ru-RU" sz="1300" dirty="0" smtClean="0">
                <a:latin typeface="Times New Roman" pitchFamily="18" charset="0"/>
                <a:cs typeface="Times New Roman" pitchFamily="18" charset="0"/>
              </a:rPr>
              <a:t>.</a:t>
            </a:r>
            <a:endParaRPr lang="ru-RU" sz="1300" dirty="0">
              <a:latin typeface="Times New Roman" pitchFamily="18" charset="0"/>
              <a:cs typeface="Times New Roman" pitchFamily="18" charset="0"/>
            </a:endParaRPr>
          </a:p>
        </p:txBody>
      </p:sp>
      <p:sp>
        <p:nvSpPr>
          <p:cNvPr id="6" name="Блок-схема: альтернативный процесс 5"/>
          <p:cNvSpPr/>
          <p:nvPr/>
        </p:nvSpPr>
        <p:spPr>
          <a:xfrm>
            <a:off x="4067944" y="1196752"/>
            <a:ext cx="4053190" cy="652790"/>
          </a:xfrm>
          <a:prstGeom prst="flowChartAlternateProcess">
            <a:avLst/>
          </a:prstGeom>
          <a:ln/>
        </p:spPr>
        <p:style>
          <a:lnRef idx="1">
            <a:schemeClr val="accent6"/>
          </a:lnRef>
          <a:fillRef idx="2">
            <a:schemeClr val="accent6"/>
          </a:fillRef>
          <a:effectRef idx="1">
            <a:schemeClr val="accent6"/>
          </a:effectRef>
          <a:fontRef idx="minor">
            <a:schemeClr val="dk1"/>
          </a:fontRef>
        </p:style>
        <p:txBody>
          <a:bodyPr rtlCol="0" anchor="ctr"/>
          <a:lstStyle/>
          <a:p>
            <a:pPr indent="450215" algn="ctr">
              <a:spcAft>
                <a:spcPts val="0"/>
              </a:spcAft>
            </a:pPr>
            <a:r>
              <a:rPr lang="ru-RU" sz="1400" dirty="0">
                <a:ea typeface="Calibri"/>
                <a:cs typeface="Times New Roman"/>
              </a:rPr>
              <a:t>На  реализацию муниципальной программы </a:t>
            </a:r>
            <a:r>
              <a:rPr lang="ru-RU" sz="1400" dirty="0" smtClean="0">
                <a:ea typeface="Calibri"/>
                <a:cs typeface="Times New Roman"/>
              </a:rPr>
              <a:t>в проект бюджета на 2017 год  включены расходы в </a:t>
            </a:r>
            <a:r>
              <a:rPr lang="ru-RU" sz="1400" dirty="0">
                <a:ea typeface="Calibri"/>
                <a:cs typeface="Times New Roman"/>
              </a:rPr>
              <a:t>сумме </a:t>
            </a:r>
            <a:r>
              <a:rPr lang="ru-RU" sz="1400" dirty="0" smtClean="0">
                <a:ea typeface="Calibri"/>
                <a:cs typeface="Times New Roman"/>
              </a:rPr>
              <a:t>1244,8 тыс</a:t>
            </a:r>
            <a:r>
              <a:rPr lang="ru-RU" sz="1400" dirty="0">
                <a:ea typeface="Calibri"/>
                <a:cs typeface="Times New Roman"/>
              </a:rPr>
              <a:t>. </a:t>
            </a:r>
            <a:r>
              <a:rPr lang="ru-RU" sz="1400" dirty="0" smtClean="0">
                <a:ea typeface="Calibri"/>
                <a:cs typeface="Times New Roman"/>
              </a:rPr>
              <a:t>руб.</a:t>
            </a:r>
            <a:endParaRPr lang="ru-RU" sz="1400" dirty="0">
              <a:ea typeface="Calibri"/>
              <a:cs typeface="Times New Roman"/>
            </a:endParaRPr>
          </a:p>
        </p:txBody>
      </p:sp>
    </p:spTree>
    <p:extLst>
      <p:ext uri="{BB962C8B-B14F-4D97-AF65-F5344CB8AC3E}">
        <p14:creationId xmlns:p14="http://schemas.microsoft.com/office/powerpoint/2010/main" val="3418905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a:xfrm>
            <a:off x="1249288" y="260648"/>
            <a:ext cx="6563072" cy="706090"/>
          </a:xfrm>
        </p:spPr>
        <p:txBody>
          <a:bodyPr>
            <a:noAutofit/>
          </a:bodyPr>
          <a:lstStyle/>
          <a:p>
            <a:pPr eaLnBrk="1" hangingPunct="1"/>
            <a:r>
              <a:rPr lang="ru-RU" sz="2400" b="1" dirty="0" smtClean="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rPr>
              <a:t>Основные показатели </a:t>
            </a:r>
            <a:br>
              <a:rPr lang="ru-RU" sz="2400" b="1" dirty="0" smtClean="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rPr>
            </a:br>
            <a:r>
              <a:rPr lang="ru-RU" sz="2400" b="1" dirty="0" smtClean="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rPr>
              <a:t>социально-экономического развития</a:t>
            </a:r>
            <a:br>
              <a:rPr lang="ru-RU" sz="2400" b="1" dirty="0" smtClean="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rPr>
            </a:br>
            <a:endParaRPr lang="ru-RU" sz="1600" b="1" dirty="0" smtClean="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1506"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F2B297-6986-4DE6-A778-8E81A66874F0}" type="slidenum">
              <a:rPr lang="ru-RU" smtClean="0"/>
              <a:pPr fontAlgn="base">
                <a:spcBef>
                  <a:spcPct val="0"/>
                </a:spcBef>
                <a:spcAft>
                  <a:spcPct val="0"/>
                </a:spcAft>
              </a:pPr>
              <a:t>4</a:t>
            </a:fld>
            <a:endParaRPr lang="ru-RU" smtClean="0"/>
          </a:p>
        </p:txBody>
      </p:sp>
      <p:graphicFrame>
        <p:nvGraphicFramePr>
          <p:cNvPr id="5" name="Таблица 4"/>
          <p:cNvGraphicFramePr>
            <a:graphicFrameLocks noGrp="1"/>
          </p:cNvGraphicFramePr>
          <p:nvPr>
            <p:extLst>
              <p:ext uri="{D42A27DB-BD31-4B8C-83A1-F6EECF244321}">
                <p14:modId xmlns:p14="http://schemas.microsoft.com/office/powerpoint/2010/main" val="2038422743"/>
              </p:ext>
            </p:extLst>
          </p:nvPr>
        </p:nvGraphicFramePr>
        <p:xfrm>
          <a:off x="251521" y="908722"/>
          <a:ext cx="8568952" cy="5714011"/>
        </p:xfrm>
        <a:graphic>
          <a:graphicData uri="http://schemas.openxmlformats.org/drawingml/2006/table">
            <a:tbl>
              <a:tblPr firstRow="1" bandRow="1">
                <a:tableStyleId>{1FECB4D8-DB02-4DC6-A0A2-4F2EBAE1DC90}</a:tableStyleId>
              </a:tblPr>
              <a:tblGrid>
                <a:gridCol w="4673974"/>
                <a:gridCol w="1133084"/>
                <a:gridCol w="1416356"/>
                <a:gridCol w="1345538"/>
              </a:tblGrid>
              <a:tr h="664827">
                <a:tc>
                  <a:txBody>
                    <a:bodyPr/>
                    <a:lstStyle/>
                    <a:p>
                      <a:pPr algn="ctr"/>
                      <a:r>
                        <a:rPr lang="ru-RU" sz="1400" b="1" dirty="0" smtClean="0">
                          <a:solidFill>
                            <a:schemeClr val="bg1"/>
                          </a:solidFill>
                        </a:rPr>
                        <a:t>Показатели</a:t>
                      </a:r>
                      <a:endParaRPr lang="ru-RU" sz="1400" b="1" dirty="0">
                        <a:solidFill>
                          <a:schemeClr val="bg1"/>
                        </a:solidFill>
                      </a:endParaRPr>
                    </a:p>
                  </a:txBody>
                  <a:tcPr>
                    <a:solidFill>
                      <a:schemeClr val="bg1">
                        <a:lumMod val="50000"/>
                      </a:schemeClr>
                    </a:solidFill>
                  </a:tcPr>
                </a:tc>
                <a:tc>
                  <a:txBody>
                    <a:bodyPr/>
                    <a:lstStyle/>
                    <a:p>
                      <a:pPr algn="r"/>
                      <a:r>
                        <a:rPr lang="ru-RU" sz="1400" b="1" dirty="0" smtClean="0">
                          <a:solidFill>
                            <a:schemeClr val="bg1"/>
                          </a:solidFill>
                        </a:rPr>
                        <a:t>2015 год</a:t>
                      </a:r>
                      <a:endParaRPr lang="ru-RU" sz="1400" b="1" dirty="0">
                        <a:solidFill>
                          <a:schemeClr val="bg1"/>
                        </a:solidFill>
                      </a:endParaRPr>
                    </a:p>
                  </a:txBody>
                  <a:tcPr>
                    <a:solidFill>
                      <a:schemeClr val="bg1">
                        <a:lumMod val="50000"/>
                      </a:schemeClr>
                    </a:solidFill>
                  </a:tcPr>
                </a:tc>
                <a:tc>
                  <a:txBody>
                    <a:bodyPr/>
                    <a:lstStyle/>
                    <a:p>
                      <a:pPr algn="r"/>
                      <a:r>
                        <a:rPr lang="ru-RU" sz="1400" b="1" dirty="0" smtClean="0">
                          <a:solidFill>
                            <a:schemeClr val="bg1"/>
                          </a:solidFill>
                        </a:rPr>
                        <a:t>2016 год</a:t>
                      </a:r>
                      <a:endParaRPr lang="ru-RU" sz="1400" b="1" dirty="0">
                        <a:solidFill>
                          <a:schemeClr val="bg1"/>
                        </a:solidFill>
                      </a:endParaRPr>
                    </a:p>
                  </a:txBody>
                  <a:tcPr>
                    <a:solidFill>
                      <a:schemeClr val="bg1">
                        <a:lumMod val="50000"/>
                      </a:schemeClr>
                    </a:solidFill>
                  </a:tcPr>
                </a:tc>
                <a:tc>
                  <a:txBody>
                    <a:bodyPr/>
                    <a:lstStyle/>
                    <a:p>
                      <a:pPr algn="r"/>
                      <a:r>
                        <a:rPr lang="ru-RU" sz="1400" b="1" dirty="0" smtClean="0">
                          <a:solidFill>
                            <a:schemeClr val="bg1"/>
                          </a:solidFill>
                        </a:rPr>
                        <a:t>2017 год</a:t>
                      </a:r>
                    </a:p>
                    <a:p>
                      <a:pPr algn="r"/>
                      <a:r>
                        <a:rPr lang="ru-RU" sz="1400" b="1" dirty="0" smtClean="0">
                          <a:solidFill>
                            <a:schemeClr val="bg1"/>
                          </a:solidFill>
                        </a:rPr>
                        <a:t>(прогноз)</a:t>
                      </a:r>
                      <a:endParaRPr lang="ru-RU" sz="1400" b="1" dirty="0">
                        <a:solidFill>
                          <a:schemeClr val="bg1"/>
                        </a:solidFill>
                      </a:endParaRPr>
                    </a:p>
                  </a:txBody>
                  <a:tcPr>
                    <a:solidFill>
                      <a:schemeClr val="bg1">
                        <a:lumMod val="50000"/>
                      </a:schemeClr>
                    </a:solidFill>
                  </a:tcPr>
                </a:tc>
              </a:tr>
              <a:tr h="337684">
                <a:tc gridSpan="4">
                  <a:txBody>
                    <a:bodyPr/>
                    <a:lstStyle/>
                    <a:p>
                      <a:r>
                        <a:rPr lang="ru-RU" sz="1200" b="1" dirty="0" smtClean="0"/>
                        <a:t>                                   Демография</a:t>
                      </a:r>
                      <a:endParaRPr lang="ru-RU" sz="1200" b="1" dirty="0"/>
                    </a:p>
                  </a:txBody>
                  <a:tcPr>
                    <a:solidFill>
                      <a:schemeClr val="bg1">
                        <a:lumMod val="8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337684">
                <a:tc>
                  <a:txBody>
                    <a:bodyPr/>
                    <a:lstStyle/>
                    <a:p>
                      <a:r>
                        <a:rPr lang="ru-RU" sz="1200" dirty="0" smtClean="0"/>
                        <a:t>Численность населения среднегодовая, тыс. чел.</a:t>
                      </a:r>
                      <a:endParaRPr lang="ru-RU" sz="1200" dirty="0"/>
                    </a:p>
                  </a:txBody>
                  <a:tcPr>
                    <a:solidFill>
                      <a:schemeClr val="bg1">
                        <a:lumMod val="95000"/>
                      </a:schemeClr>
                    </a:solidFill>
                  </a:tcPr>
                </a:tc>
                <a:tc>
                  <a:txBody>
                    <a:bodyPr/>
                    <a:lstStyle/>
                    <a:p>
                      <a:pPr algn="r"/>
                      <a:r>
                        <a:rPr lang="ru-RU" sz="1200" b="1" i="0" dirty="0" smtClean="0"/>
                        <a:t>49,3</a:t>
                      </a:r>
                      <a:endParaRPr lang="ru-RU" sz="1200" b="1" i="0" dirty="0"/>
                    </a:p>
                  </a:txBody>
                  <a:tcPr>
                    <a:solidFill>
                      <a:schemeClr val="bg1">
                        <a:lumMod val="95000"/>
                      </a:schemeClr>
                    </a:solidFill>
                  </a:tcPr>
                </a:tc>
                <a:tc>
                  <a:txBody>
                    <a:bodyPr/>
                    <a:lstStyle/>
                    <a:p>
                      <a:pPr algn="r"/>
                      <a:r>
                        <a:rPr lang="ru-RU" sz="1200" b="1" i="0" dirty="0" smtClean="0"/>
                        <a:t>48,9</a:t>
                      </a:r>
                      <a:endParaRPr lang="ru-RU" sz="1200" b="1" i="0" dirty="0"/>
                    </a:p>
                  </a:txBody>
                  <a:tcPr>
                    <a:solidFill>
                      <a:schemeClr val="bg1">
                        <a:lumMod val="95000"/>
                      </a:schemeClr>
                    </a:solidFill>
                  </a:tcPr>
                </a:tc>
                <a:tc>
                  <a:txBody>
                    <a:bodyPr/>
                    <a:lstStyle/>
                    <a:p>
                      <a:pPr algn="r"/>
                      <a:r>
                        <a:rPr lang="ru-RU" sz="1200" b="1" i="0" dirty="0" smtClean="0"/>
                        <a:t>48,7</a:t>
                      </a:r>
                      <a:endParaRPr lang="ru-RU" sz="1200" b="1" i="0" dirty="0"/>
                    </a:p>
                  </a:txBody>
                  <a:tcPr>
                    <a:solidFill>
                      <a:schemeClr val="bg1">
                        <a:lumMod val="95000"/>
                      </a:schemeClr>
                    </a:solidFill>
                  </a:tcPr>
                </a:tc>
              </a:tr>
              <a:tr h="337684">
                <a:tc>
                  <a:txBody>
                    <a:bodyPr/>
                    <a:lstStyle/>
                    <a:p>
                      <a:r>
                        <a:rPr lang="ru-RU" sz="1200" dirty="0" smtClean="0"/>
                        <a:t>Общий коэффициент</a:t>
                      </a:r>
                      <a:r>
                        <a:rPr lang="ru-RU" sz="1200" baseline="0" dirty="0" smtClean="0"/>
                        <a:t> рождаемости (на 1 000 чел.)</a:t>
                      </a:r>
                      <a:endParaRPr lang="ru-RU" sz="1200" dirty="0"/>
                    </a:p>
                  </a:txBody>
                  <a:tcPr>
                    <a:solidFill>
                      <a:schemeClr val="bg1">
                        <a:lumMod val="95000"/>
                      </a:schemeClr>
                    </a:solidFill>
                  </a:tcPr>
                </a:tc>
                <a:tc>
                  <a:txBody>
                    <a:bodyPr/>
                    <a:lstStyle/>
                    <a:p>
                      <a:pPr algn="r"/>
                      <a:r>
                        <a:rPr lang="ru-RU" sz="1200" b="1" i="0" dirty="0" smtClean="0"/>
                        <a:t>12,7</a:t>
                      </a:r>
                      <a:endParaRPr lang="ru-RU" sz="1200" b="1" i="0" dirty="0"/>
                    </a:p>
                  </a:txBody>
                  <a:tcPr>
                    <a:solidFill>
                      <a:schemeClr val="bg1">
                        <a:lumMod val="95000"/>
                      </a:schemeClr>
                    </a:solidFill>
                  </a:tcPr>
                </a:tc>
                <a:tc>
                  <a:txBody>
                    <a:bodyPr/>
                    <a:lstStyle/>
                    <a:p>
                      <a:pPr algn="r"/>
                      <a:r>
                        <a:rPr lang="ru-RU" sz="1200" b="1" i="0" dirty="0" smtClean="0"/>
                        <a:t>12,9</a:t>
                      </a:r>
                      <a:endParaRPr lang="ru-RU" sz="1200" b="1" i="0" dirty="0"/>
                    </a:p>
                  </a:txBody>
                  <a:tcPr>
                    <a:solidFill>
                      <a:schemeClr val="bg1">
                        <a:lumMod val="95000"/>
                      </a:schemeClr>
                    </a:solidFill>
                  </a:tcPr>
                </a:tc>
                <a:tc>
                  <a:txBody>
                    <a:bodyPr/>
                    <a:lstStyle/>
                    <a:p>
                      <a:pPr algn="r"/>
                      <a:r>
                        <a:rPr lang="ru-RU" sz="1200" b="1" i="0" dirty="0" smtClean="0"/>
                        <a:t>12,9</a:t>
                      </a:r>
                      <a:endParaRPr lang="ru-RU" sz="1200" b="1" i="0" dirty="0"/>
                    </a:p>
                  </a:txBody>
                  <a:tcPr>
                    <a:solidFill>
                      <a:schemeClr val="bg1">
                        <a:lumMod val="95000"/>
                      </a:schemeClr>
                    </a:solidFill>
                  </a:tcPr>
                </a:tc>
              </a:tr>
              <a:tr h="337684">
                <a:tc>
                  <a:txBody>
                    <a:bodyPr/>
                    <a:lstStyle/>
                    <a:p>
                      <a:r>
                        <a:rPr lang="ru-RU" sz="1200" dirty="0" smtClean="0"/>
                        <a:t>Общий коэффициент смертности (на 1 000</a:t>
                      </a:r>
                      <a:r>
                        <a:rPr lang="ru-RU" sz="1200" baseline="0" dirty="0" smtClean="0"/>
                        <a:t> </a:t>
                      </a:r>
                      <a:r>
                        <a:rPr lang="ru-RU" sz="1200" dirty="0" smtClean="0"/>
                        <a:t>чел.)</a:t>
                      </a:r>
                      <a:endParaRPr lang="ru-RU" sz="1200" dirty="0"/>
                    </a:p>
                  </a:txBody>
                  <a:tcPr>
                    <a:solidFill>
                      <a:schemeClr val="bg1">
                        <a:lumMod val="95000"/>
                      </a:schemeClr>
                    </a:solidFill>
                  </a:tcPr>
                </a:tc>
                <a:tc>
                  <a:txBody>
                    <a:bodyPr/>
                    <a:lstStyle/>
                    <a:p>
                      <a:pPr algn="r"/>
                      <a:r>
                        <a:rPr lang="ru-RU" sz="1200" b="1" i="0" dirty="0" smtClean="0"/>
                        <a:t>14,2</a:t>
                      </a:r>
                      <a:endParaRPr lang="ru-RU" sz="1200" b="1" i="0" dirty="0"/>
                    </a:p>
                  </a:txBody>
                  <a:tcPr>
                    <a:solidFill>
                      <a:schemeClr val="bg1">
                        <a:lumMod val="95000"/>
                      </a:schemeClr>
                    </a:solidFill>
                  </a:tcPr>
                </a:tc>
                <a:tc>
                  <a:txBody>
                    <a:bodyPr/>
                    <a:lstStyle/>
                    <a:p>
                      <a:pPr algn="r"/>
                      <a:r>
                        <a:rPr lang="ru-RU" sz="1200" b="1" i="0" dirty="0" smtClean="0"/>
                        <a:t>14,5</a:t>
                      </a:r>
                      <a:endParaRPr lang="ru-RU" sz="1200" b="1" i="0" dirty="0"/>
                    </a:p>
                  </a:txBody>
                  <a:tcPr>
                    <a:solidFill>
                      <a:schemeClr val="bg1">
                        <a:lumMod val="95000"/>
                      </a:schemeClr>
                    </a:solidFill>
                  </a:tcPr>
                </a:tc>
                <a:tc>
                  <a:txBody>
                    <a:bodyPr/>
                    <a:lstStyle/>
                    <a:p>
                      <a:pPr algn="r"/>
                      <a:r>
                        <a:rPr lang="ru-RU" sz="1200" b="1" i="0" dirty="0" smtClean="0"/>
                        <a:t>12,9</a:t>
                      </a:r>
                      <a:endParaRPr lang="ru-RU" sz="1200" b="1" i="0" dirty="0"/>
                    </a:p>
                  </a:txBody>
                  <a:tcPr>
                    <a:solidFill>
                      <a:schemeClr val="bg1">
                        <a:lumMod val="95000"/>
                      </a:schemeClr>
                    </a:solidFill>
                  </a:tcPr>
                </a:tc>
              </a:tr>
              <a:tr h="321608">
                <a:tc gridSpan="4">
                  <a:txBody>
                    <a:bodyPr/>
                    <a:lstStyle/>
                    <a:p>
                      <a:r>
                        <a:rPr lang="ru-RU" sz="1200" b="1" i="0" dirty="0" smtClean="0"/>
                        <a:t>                                    Строительство</a:t>
                      </a:r>
                      <a:endParaRPr lang="ru-RU" sz="1200" b="1" i="0" dirty="0"/>
                    </a:p>
                  </a:txBody>
                  <a:tcPr>
                    <a:solidFill>
                      <a:schemeClr val="bg1">
                        <a:lumMod val="8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337684">
                <a:tc>
                  <a:txBody>
                    <a:bodyPr/>
                    <a:lstStyle/>
                    <a:p>
                      <a:r>
                        <a:rPr lang="ru-RU" sz="1200" dirty="0" smtClean="0"/>
                        <a:t>Общий объем работ (млн. руб.)</a:t>
                      </a:r>
                      <a:endParaRPr lang="ru-RU" sz="1200" dirty="0"/>
                    </a:p>
                  </a:txBody>
                  <a:tcPr>
                    <a:solidFill>
                      <a:schemeClr val="bg1">
                        <a:lumMod val="95000"/>
                      </a:schemeClr>
                    </a:solidFill>
                  </a:tcPr>
                </a:tc>
                <a:tc>
                  <a:txBody>
                    <a:bodyPr/>
                    <a:lstStyle/>
                    <a:p>
                      <a:pPr algn="r"/>
                      <a:r>
                        <a:rPr lang="ru-RU" sz="1200" b="1" i="0" dirty="0" smtClean="0"/>
                        <a:t>372,4</a:t>
                      </a:r>
                      <a:endParaRPr lang="ru-RU" sz="1200" b="1" i="0" dirty="0"/>
                    </a:p>
                  </a:txBody>
                  <a:tcPr>
                    <a:solidFill>
                      <a:schemeClr val="bg1">
                        <a:lumMod val="95000"/>
                      </a:schemeClr>
                    </a:solidFill>
                  </a:tcPr>
                </a:tc>
                <a:tc>
                  <a:txBody>
                    <a:bodyPr/>
                    <a:lstStyle/>
                    <a:p>
                      <a:pPr algn="r"/>
                      <a:r>
                        <a:rPr lang="ru-RU" sz="1200" b="1" i="0" dirty="0" smtClean="0"/>
                        <a:t>411,7</a:t>
                      </a:r>
                      <a:endParaRPr lang="ru-RU" sz="1200" b="1" i="0" dirty="0"/>
                    </a:p>
                  </a:txBody>
                  <a:tcPr>
                    <a:solidFill>
                      <a:schemeClr val="bg1">
                        <a:lumMod val="95000"/>
                      </a:schemeClr>
                    </a:solidFill>
                  </a:tcPr>
                </a:tc>
                <a:tc>
                  <a:txBody>
                    <a:bodyPr/>
                    <a:lstStyle/>
                    <a:p>
                      <a:pPr algn="r"/>
                      <a:r>
                        <a:rPr lang="ru-RU" sz="1200" b="1" i="0" dirty="0" smtClean="0"/>
                        <a:t>456,9</a:t>
                      </a:r>
                      <a:endParaRPr lang="ru-RU" sz="1200" b="1" i="0" dirty="0"/>
                    </a:p>
                  </a:txBody>
                  <a:tcPr>
                    <a:solidFill>
                      <a:schemeClr val="bg1">
                        <a:lumMod val="95000"/>
                      </a:schemeClr>
                    </a:solidFill>
                  </a:tcPr>
                </a:tc>
              </a:tr>
              <a:tr h="337684">
                <a:tc gridSpan="4">
                  <a:txBody>
                    <a:bodyPr/>
                    <a:lstStyle/>
                    <a:p>
                      <a:r>
                        <a:rPr lang="ru-RU" sz="1200" b="1" i="0" dirty="0" smtClean="0"/>
                        <a:t>                        Торговля и услуги населению</a:t>
                      </a:r>
                      <a:endParaRPr lang="ru-RU" sz="1200" b="1" i="0" dirty="0"/>
                    </a:p>
                  </a:txBody>
                  <a:tcPr>
                    <a:solidFill>
                      <a:schemeClr val="bg1">
                        <a:lumMod val="8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337684">
                <a:tc>
                  <a:txBody>
                    <a:bodyPr/>
                    <a:lstStyle/>
                    <a:p>
                      <a:r>
                        <a:rPr lang="ru-RU" sz="1200" dirty="0" smtClean="0"/>
                        <a:t>Оборот розничной торговли </a:t>
                      </a:r>
                      <a:r>
                        <a:rPr lang="ru-RU" sz="1000" dirty="0" smtClean="0"/>
                        <a:t>( в ценах соответствующих лет;  млн. руб.)</a:t>
                      </a:r>
                      <a:endParaRPr lang="ru-RU" sz="1000" dirty="0"/>
                    </a:p>
                  </a:txBody>
                  <a:tcPr>
                    <a:solidFill>
                      <a:schemeClr val="bg1">
                        <a:lumMod val="95000"/>
                      </a:schemeClr>
                    </a:solidFill>
                  </a:tcPr>
                </a:tc>
                <a:tc>
                  <a:txBody>
                    <a:bodyPr/>
                    <a:lstStyle/>
                    <a:p>
                      <a:pPr algn="r"/>
                      <a:r>
                        <a:rPr lang="ru-RU" sz="1200" b="1" i="0" dirty="0" smtClean="0"/>
                        <a:t>1356,1</a:t>
                      </a:r>
                      <a:endParaRPr lang="ru-RU" sz="1200" b="1" i="0" dirty="0"/>
                    </a:p>
                  </a:txBody>
                  <a:tcPr>
                    <a:solidFill>
                      <a:schemeClr val="bg1">
                        <a:lumMod val="95000"/>
                      </a:schemeClr>
                    </a:solidFill>
                  </a:tcPr>
                </a:tc>
                <a:tc>
                  <a:txBody>
                    <a:bodyPr/>
                    <a:lstStyle/>
                    <a:p>
                      <a:pPr algn="r"/>
                      <a:r>
                        <a:rPr lang="ru-RU" sz="1200" b="1" i="0" dirty="0" smtClean="0"/>
                        <a:t>1389,5</a:t>
                      </a:r>
                      <a:endParaRPr lang="ru-RU" sz="1200" b="1" i="0" dirty="0"/>
                    </a:p>
                  </a:txBody>
                  <a:tcPr>
                    <a:solidFill>
                      <a:schemeClr val="bg1">
                        <a:lumMod val="95000"/>
                      </a:schemeClr>
                    </a:solidFill>
                  </a:tcPr>
                </a:tc>
                <a:tc>
                  <a:txBody>
                    <a:bodyPr/>
                    <a:lstStyle/>
                    <a:p>
                      <a:pPr algn="r"/>
                      <a:r>
                        <a:rPr lang="ru-RU" sz="1200" b="1" i="0" dirty="0" smtClean="0"/>
                        <a:t>1458,9</a:t>
                      </a:r>
                      <a:endParaRPr lang="ru-RU" sz="1200" b="1" i="0" dirty="0"/>
                    </a:p>
                  </a:txBody>
                  <a:tcPr>
                    <a:solidFill>
                      <a:schemeClr val="bg1">
                        <a:lumMod val="95000"/>
                      </a:schemeClr>
                    </a:solidFill>
                  </a:tcPr>
                </a:tc>
              </a:tr>
              <a:tr h="337684">
                <a:tc>
                  <a:txBody>
                    <a:bodyPr/>
                    <a:lstStyle/>
                    <a:p>
                      <a:r>
                        <a:rPr lang="ru-RU" sz="1200" dirty="0" smtClean="0"/>
                        <a:t>Оборот розничной торговли  </a:t>
                      </a:r>
                      <a:r>
                        <a:rPr lang="ru-RU" sz="1200" dirty="0" smtClean="0">
                          <a:solidFill>
                            <a:schemeClr val="tx1"/>
                          </a:solidFill>
                        </a:rPr>
                        <a:t>(% к предыдущему году)</a:t>
                      </a:r>
                      <a:endParaRPr lang="ru-RU" sz="1200" dirty="0">
                        <a:solidFill>
                          <a:schemeClr val="tx1"/>
                        </a:solidFill>
                      </a:endParaRPr>
                    </a:p>
                  </a:txBody>
                  <a:tcPr>
                    <a:solidFill>
                      <a:schemeClr val="bg1">
                        <a:lumMod val="95000"/>
                      </a:schemeClr>
                    </a:solidFill>
                  </a:tcPr>
                </a:tc>
                <a:tc>
                  <a:txBody>
                    <a:bodyPr/>
                    <a:lstStyle/>
                    <a:p>
                      <a:pPr algn="r"/>
                      <a:r>
                        <a:rPr lang="ru-RU" sz="1200" b="1" i="0" dirty="0" smtClean="0"/>
                        <a:t>90,8</a:t>
                      </a:r>
                      <a:endParaRPr lang="ru-RU" sz="1200" b="1" i="0" dirty="0"/>
                    </a:p>
                  </a:txBody>
                  <a:tcPr>
                    <a:solidFill>
                      <a:schemeClr val="bg1">
                        <a:lumMod val="95000"/>
                      </a:schemeClr>
                    </a:solidFill>
                  </a:tcPr>
                </a:tc>
                <a:tc>
                  <a:txBody>
                    <a:bodyPr/>
                    <a:lstStyle/>
                    <a:p>
                      <a:pPr algn="r"/>
                      <a:r>
                        <a:rPr lang="ru-RU" sz="1200" b="1" i="0" dirty="0" smtClean="0"/>
                        <a:t>95,4</a:t>
                      </a:r>
                      <a:endParaRPr lang="ru-RU" sz="1200" b="1" i="0" dirty="0"/>
                    </a:p>
                  </a:txBody>
                  <a:tcPr>
                    <a:solidFill>
                      <a:schemeClr val="bg1">
                        <a:lumMod val="95000"/>
                      </a:schemeClr>
                    </a:solidFill>
                  </a:tcPr>
                </a:tc>
                <a:tc>
                  <a:txBody>
                    <a:bodyPr/>
                    <a:lstStyle/>
                    <a:p>
                      <a:pPr algn="r"/>
                      <a:r>
                        <a:rPr lang="ru-RU" sz="1200" b="1" i="0" dirty="0" smtClean="0"/>
                        <a:t>100,6</a:t>
                      </a:r>
                      <a:endParaRPr lang="ru-RU" sz="1200" b="1" i="0" dirty="0"/>
                    </a:p>
                  </a:txBody>
                  <a:tcPr>
                    <a:solidFill>
                      <a:schemeClr val="bg1">
                        <a:lumMod val="95000"/>
                      </a:schemeClr>
                    </a:solidFill>
                  </a:tcPr>
                </a:tc>
              </a:tr>
              <a:tr h="337684">
                <a:tc gridSpan="4">
                  <a:txBody>
                    <a:bodyPr/>
                    <a:lstStyle/>
                    <a:p>
                      <a:r>
                        <a:rPr lang="ru-RU" sz="1200" b="1" i="0" dirty="0" smtClean="0"/>
                        <a:t>          Денежные доходы населения, труд и занятость</a:t>
                      </a:r>
                      <a:endParaRPr lang="ru-RU" sz="1200" b="1" i="0" dirty="0"/>
                    </a:p>
                  </a:txBody>
                  <a:tcPr>
                    <a:solidFill>
                      <a:schemeClr val="bg1">
                        <a:lumMod val="8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337684">
                <a:tc>
                  <a:txBody>
                    <a:bodyPr/>
                    <a:lstStyle/>
                    <a:p>
                      <a:r>
                        <a:rPr lang="ru-RU" sz="1200" dirty="0" smtClean="0"/>
                        <a:t>Оплата труда ( млн. руб.)</a:t>
                      </a:r>
                      <a:endParaRPr lang="ru-RU" sz="1200" dirty="0"/>
                    </a:p>
                  </a:txBody>
                  <a:tcPr>
                    <a:solidFill>
                      <a:schemeClr val="bg1">
                        <a:lumMod val="95000"/>
                      </a:schemeClr>
                    </a:solidFill>
                  </a:tcPr>
                </a:tc>
                <a:tc>
                  <a:txBody>
                    <a:bodyPr/>
                    <a:lstStyle/>
                    <a:p>
                      <a:pPr algn="r"/>
                      <a:r>
                        <a:rPr lang="ru-RU" sz="1200" b="1" i="0" dirty="0" smtClean="0"/>
                        <a:t>1438,4</a:t>
                      </a:r>
                      <a:endParaRPr lang="ru-RU" sz="1200" b="1" i="0" dirty="0"/>
                    </a:p>
                  </a:txBody>
                  <a:tcPr>
                    <a:solidFill>
                      <a:schemeClr val="bg1">
                        <a:lumMod val="95000"/>
                      </a:schemeClr>
                    </a:solidFill>
                  </a:tcPr>
                </a:tc>
                <a:tc>
                  <a:txBody>
                    <a:bodyPr/>
                    <a:lstStyle/>
                    <a:p>
                      <a:pPr algn="r"/>
                      <a:r>
                        <a:rPr lang="ru-RU" sz="1200" b="1" i="0" dirty="0" smtClean="0"/>
                        <a:t>1471,5</a:t>
                      </a:r>
                      <a:endParaRPr lang="ru-RU" sz="1200" b="1" i="0" dirty="0"/>
                    </a:p>
                  </a:txBody>
                  <a:tcPr>
                    <a:solidFill>
                      <a:schemeClr val="bg1">
                        <a:lumMod val="95000"/>
                      </a:schemeClr>
                    </a:solidFill>
                  </a:tcPr>
                </a:tc>
                <a:tc>
                  <a:txBody>
                    <a:bodyPr/>
                    <a:lstStyle/>
                    <a:p>
                      <a:pPr algn="r"/>
                      <a:r>
                        <a:rPr lang="ru-RU" sz="1200" b="1" i="0" dirty="0" smtClean="0"/>
                        <a:t>1518,6</a:t>
                      </a:r>
                      <a:endParaRPr lang="ru-RU" sz="1200" b="1" i="0" dirty="0"/>
                    </a:p>
                  </a:txBody>
                  <a:tcPr>
                    <a:solidFill>
                      <a:schemeClr val="bg1">
                        <a:lumMod val="95000"/>
                      </a:schemeClr>
                    </a:solidFill>
                  </a:tcPr>
                </a:tc>
              </a:tr>
              <a:tr h="337684">
                <a:tc>
                  <a:txBody>
                    <a:bodyPr/>
                    <a:lstStyle/>
                    <a:p>
                      <a:r>
                        <a:rPr lang="ru-RU" sz="1200" dirty="0" smtClean="0"/>
                        <a:t>Социальные выплаты ( млн. руб.)</a:t>
                      </a:r>
                      <a:endParaRPr lang="ru-RU" sz="1200" dirty="0"/>
                    </a:p>
                  </a:txBody>
                  <a:tcPr>
                    <a:solidFill>
                      <a:schemeClr val="bg1">
                        <a:lumMod val="95000"/>
                      </a:schemeClr>
                    </a:solidFill>
                  </a:tcPr>
                </a:tc>
                <a:tc>
                  <a:txBody>
                    <a:bodyPr/>
                    <a:lstStyle/>
                    <a:p>
                      <a:pPr algn="r"/>
                      <a:r>
                        <a:rPr lang="ru-RU" sz="1200" b="1" i="0" dirty="0" smtClean="0"/>
                        <a:t>1854,0</a:t>
                      </a:r>
                      <a:endParaRPr lang="ru-RU" sz="1200" b="1" i="0" dirty="0"/>
                    </a:p>
                  </a:txBody>
                  <a:tcPr>
                    <a:solidFill>
                      <a:schemeClr val="bg1">
                        <a:lumMod val="95000"/>
                      </a:schemeClr>
                    </a:solidFill>
                  </a:tcPr>
                </a:tc>
                <a:tc>
                  <a:txBody>
                    <a:bodyPr/>
                    <a:lstStyle/>
                    <a:p>
                      <a:pPr algn="r"/>
                      <a:r>
                        <a:rPr lang="ru-RU" sz="1200" b="1" i="0" dirty="0" smtClean="0"/>
                        <a:t>1983,75</a:t>
                      </a:r>
                      <a:endParaRPr lang="ru-RU" sz="1200" b="1" i="0" dirty="0"/>
                    </a:p>
                  </a:txBody>
                  <a:tcPr>
                    <a:solidFill>
                      <a:schemeClr val="bg1">
                        <a:lumMod val="95000"/>
                      </a:schemeClr>
                    </a:solidFill>
                  </a:tcPr>
                </a:tc>
                <a:tc>
                  <a:txBody>
                    <a:bodyPr/>
                    <a:lstStyle/>
                    <a:p>
                      <a:pPr algn="r"/>
                      <a:r>
                        <a:rPr lang="ru-RU" sz="1200" b="1" i="0" dirty="0" smtClean="0"/>
                        <a:t>2122,5</a:t>
                      </a:r>
                      <a:endParaRPr lang="ru-RU" sz="1200" b="1" i="0" dirty="0"/>
                    </a:p>
                  </a:txBody>
                  <a:tcPr>
                    <a:solidFill>
                      <a:schemeClr val="bg1">
                        <a:lumMod val="95000"/>
                      </a:schemeClr>
                    </a:solidFill>
                  </a:tcPr>
                </a:tc>
              </a:tr>
              <a:tr h="337684">
                <a:tc>
                  <a:txBody>
                    <a:bodyPr/>
                    <a:lstStyle/>
                    <a:p>
                      <a:r>
                        <a:rPr lang="ru-RU" sz="1200" dirty="0" smtClean="0"/>
                        <a:t>Среднемесячная номинальная</a:t>
                      </a:r>
                      <a:r>
                        <a:rPr lang="ru-RU" sz="1200" baseline="0" dirty="0" smtClean="0"/>
                        <a:t> начисленная з/п (тыс. руб.)</a:t>
                      </a:r>
                      <a:endParaRPr lang="ru-RU" sz="1200" dirty="0"/>
                    </a:p>
                  </a:txBody>
                  <a:tcPr>
                    <a:solidFill>
                      <a:schemeClr val="bg1">
                        <a:lumMod val="95000"/>
                      </a:schemeClr>
                    </a:solidFill>
                  </a:tcPr>
                </a:tc>
                <a:tc>
                  <a:txBody>
                    <a:bodyPr/>
                    <a:lstStyle/>
                    <a:p>
                      <a:pPr algn="r"/>
                      <a:r>
                        <a:rPr lang="ru-RU" sz="1200" b="1" i="0" dirty="0" smtClean="0"/>
                        <a:t>20,3</a:t>
                      </a:r>
                      <a:endParaRPr lang="ru-RU" sz="1200" b="1" i="0" dirty="0"/>
                    </a:p>
                  </a:txBody>
                  <a:tcPr>
                    <a:solidFill>
                      <a:schemeClr val="bg1">
                        <a:lumMod val="95000"/>
                      </a:schemeClr>
                    </a:solidFill>
                  </a:tcPr>
                </a:tc>
                <a:tc>
                  <a:txBody>
                    <a:bodyPr/>
                    <a:lstStyle/>
                    <a:p>
                      <a:pPr algn="r"/>
                      <a:r>
                        <a:rPr lang="ru-RU" sz="1200" b="1" i="0" dirty="0" smtClean="0"/>
                        <a:t>21,1</a:t>
                      </a:r>
                      <a:endParaRPr lang="ru-RU" sz="1200" b="1" i="0" dirty="0"/>
                    </a:p>
                  </a:txBody>
                  <a:tcPr>
                    <a:solidFill>
                      <a:schemeClr val="bg1">
                        <a:lumMod val="95000"/>
                      </a:schemeClr>
                    </a:solidFill>
                  </a:tcPr>
                </a:tc>
                <a:tc>
                  <a:txBody>
                    <a:bodyPr/>
                    <a:lstStyle/>
                    <a:p>
                      <a:pPr algn="r"/>
                      <a:r>
                        <a:rPr lang="ru-RU" sz="1200" b="1" i="0" dirty="0" smtClean="0"/>
                        <a:t>21,4</a:t>
                      </a:r>
                      <a:endParaRPr lang="ru-RU" sz="1200" b="1" i="0" dirty="0"/>
                    </a:p>
                  </a:txBody>
                  <a:tcPr>
                    <a:solidFill>
                      <a:schemeClr val="bg1">
                        <a:lumMod val="95000"/>
                      </a:schemeClr>
                    </a:solidFill>
                  </a:tcPr>
                </a:tc>
              </a:tr>
              <a:tr h="337684">
                <a:tc>
                  <a:txBody>
                    <a:bodyPr/>
                    <a:lstStyle/>
                    <a:p>
                      <a:r>
                        <a:rPr lang="ru-RU" sz="1200" dirty="0" smtClean="0"/>
                        <a:t>Среднедушевые денежные доходы в месяц  (руб.)</a:t>
                      </a:r>
                      <a:endParaRPr lang="ru-RU" sz="1200" dirty="0"/>
                    </a:p>
                  </a:txBody>
                  <a:tcPr>
                    <a:solidFill>
                      <a:schemeClr val="bg1">
                        <a:lumMod val="95000"/>
                      </a:schemeClr>
                    </a:solidFill>
                  </a:tcPr>
                </a:tc>
                <a:tc>
                  <a:txBody>
                    <a:bodyPr/>
                    <a:lstStyle/>
                    <a:p>
                      <a:pPr algn="r"/>
                      <a:r>
                        <a:rPr lang="ru-RU" sz="1200" b="1" i="0" dirty="0" smtClean="0"/>
                        <a:t>5728,4</a:t>
                      </a:r>
                      <a:endParaRPr lang="ru-RU" sz="1200" b="1" i="0" dirty="0"/>
                    </a:p>
                  </a:txBody>
                  <a:tcPr>
                    <a:solidFill>
                      <a:schemeClr val="bg1">
                        <a:lumMod val="95000"/>
                      </a:schemeClr>
                    </a:solidFill>
                  </a:tcPr>
                </a:tc>
                <a:tc>
                  <a:txBody>
                    <a:bodyPr/>
                    <a:lstStyle/>
                    <a:p>
                      <a:pPr algn="r"/>
                      <a:r>
                        <a:rPr lang="ru-RU" sz="1200" b="1" i="0" dirty="0" smtClean="0"/>
                        <a:t>6053,6</a:t>
                      </a:r>
                      <a:endParaRPr lang="ru-RU" sz="1200" b="1" i="0" dirty="0"/>
                    </a:p>
                  </a:txBody>
                  <a:tcPr>
                    <a:solidFill>
                      <a:schemeClr val="bg1">
                        <a:lumMod val="95000"/>
                      </a:schemeClr>
                    </a:solidFill>
                  </a:tcPr>
                </a:tc>
                <a:tc>
                  <a:txBody>
                    <a:bodyPr/>
                    <a:lstStyle/>
                    <a:p>
                      <a:pPr algn="r"/>
                      <a:r>
                        <a:rPr lang="ru-RU" sz="1200" b="1" i="0" dirty="0" smtClean="0"/>
                        <a:t>6399,9</a:t>
                      </a:r>
                      <a:endParaRPr lang="ru-RU" sz="1200" b="1" i="0" dirty="0"/>
                    </a:p>
                  </a:txBody>
                  <a:tcPr>
                    <a:solidFill>
                      <a:schemeClr val="bg1">
                        <a:lumMod val="95000"/>
                      </a:schemeClr>
                    </a:solidFill>
                  </a:tcPr>
                </a:tc>
              </a:tr>
              <a:tr h="337684">
                <a:tc>
                  <a:txBody>
                    <a:bodyPr/>
                    <a:lstStyle/>
                    <a:p>
                      <a:r>
                        <a:rPr lang="ru-RU" sz="1200" dirty="0" smtClean="0"/>
                        <a:t>Уровень безработицы (%)</a:t>
                      </a:r>
                      <a:endParaRPr lang="ru-RU" sz="1200" dirty="0"/>
                    </a:p>
                  </a:txBody>
                  <a:tcPr>
                    <a:solidFill>
                      <a:schemeClr val="bg1">
                        <a:lumMod val="95000"/>
                      </a:schemeClr>
                    </a:solidFill>
                  </a:tcPr>
                </a:tc>
                <a:tc>
                  <a:txBody>
                    <a:bodyPr/>
                    <a:lstStyle/>
                    <a:p>
                      <a:pPr algn="r"/>
                      <a:r>
                        <a:rPr lang="ru-RU" sz="1200" b="1" i="0" dirty="0" smtClean="0"/>
                        <a:t>2,0</a:t>
                      </a:r>
                      <a:endParaRPr lang="ru-RU" sz="1200" b="1" i="0" dirty="0"/>
                    </a:p>
                  </a:txBody>
                  <a:tcPr>
                    <a:solidFill>
                      <a:schemeClr val="bg1">
                        <a:lumMod val="95000"/>
                      </a:schemeClr>
                    </a:solidFill>
                  </a:tcPr>
                </a:tc>
                <a:tc>
                  <a:txBody>
                    <a:bodyPr/>
                    <a:lstStyle/>
                    <a:p>
                      <a:pPr algn="r"/>
                      <a:r>
                        <a:rPr lang="ru-RU" sz="1200" b="1" i="0" dirty="0" smtClean="0"/>
                        <a:t>1,95</a:t>
                      </a:r>
                      <a:endParaRPr lang="ru-RU" sz="1200" b="1" i="0" dirty="0"/>
                    </a:p>
                  </a:txBody>
                  <a:tcPr>
                    <a:solidFill>
                      <a:schemeClr val="bg1">
                        <a:lumMod val="95000"/>
                      </a:schemeClr>
                    </a:solidFill>
                  </a:tcPr>
                </a:tc>
                <a:tc>
                  <a:txBody>
                    <a:bodyPr/>
                    <a:lstStyle/>
                    <a:p>
                      <a:pPr algn="r"/>
                      <a:r>
                        <a:rPr lang="ru-RU" sz="1200" b="1" i="0" dirty="0" smtClean="0"/>
                        <a:t>1,9</a:t>
                      </a:r>
                      <a:endParaRPr lang="ru-RU" sz="1200" b="1" i="0" dirty="0"/>
                    </a:p>
                  </a:txBody>
                  <a:tcPr>
                    <a:solidFill>
                      <a:schemeClr val="bg1">
                        <a:lumMod val="95000"/>
                      </a:schemeClr>
                    </a:solidFill>
                  </a:tcPr>
                </a:tc>
              </a:tr>
            </a:tbl>
          </a:graphicData>
        </a:graphic>
      </p:graphicFrame>
    </p:spTree>
    <p:extLst>
      <p:ext uri="{BB962C8B-B14F-4D97-AF65-F5344CB8AC3E}">
        <p14:creationId xmlns:p14="http://schemas.microsoft.com/office/powerpoint/2010/main" val="13857910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zelenchukadmin.ru/sites/default/files/fnovosti/denm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3" y="4077072"/>
            <a:ext cx="3424517" cy="2621786"/>
          </a:xfrm>
          <a:prstGeom prst="rect">
            <a:avLst/>
          </a:prstGeom>
          <a:noFill/>
          <a:extLst>
            <a:ext uri="{909E8E84-426E-40DD-AFC4-6F175D3DCCD1}">
              <a14:hiddenFill xmlns:a14="http://schemas.microsoft.com/office/drawing/2010/main">
                <a:solidFill>
                  <a:srgbClr val="FFFFFF"/>
                </a:solidFill>
              </a14:hiddenFill>
            </a:ext>
          </a:extLst>
        </p:spPr>
      </p:pic>
      <p:sp>
        <p:nvSpPr>
          <p:cNvPr id="7" name="Блок-схема: перфолента 6"/>
          <p:cNvSpPr/>
          <p:nvPr/>
        </p:nvSpPr>
        <p:spPr>
          <a:xfrm>
            <a:off x="3563888" y="2552045"/>
            <a:ext cx="5328592" cy="3469243"/>
          </a:xfrm>
          <a:prstGeom prst="flowChartPunchedTape">
            <a:avLst/>
          </a:prstGeom>
          <a:solidFill>
            <a:schemeClr val="accent2">
              <a:lumMod val="20000"/>
              <a:lumOff val="80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0215" algn="ctr">
              <a:spcAft>
                <a:spcPts val="0"/>
              </a:spcAft>
            </a:pPr>
            <a:r>
              <a:rPr lang="ru-RU" sz="1300" dirty="0">
                <a:latin typeface="Times New Roman" pitchFamily="18" charset="0"/>
                <a:ea typeface="Calibri"/>
                <a:cs typeface="Times New Roman" pitchFamily="18" charset="0"/>
              </a:rPr>
              <a:t> </a:t>
            </a:r>
            <a:r>
              <a:rPr lang="ru-RU" sz="1300" dirty="0" smtClean="0">
                <a:latin typeface="Times New Roman" pitchFamily="18" charset="0"/>
                <a:ea typeface="Calibri"/>
                <a:cs typeface="Times New Roman" pitchFamily="18" charset="0"/>
              </a:rPr>
              <a:t>В рамках данной программы предусмотрены мероприятия, повышающие </a:t>
            </a:r>
            <a:r>
              <a:rPr lang="ru-RU" sz="1300" dirty="0">
                <a:latin typeface="Times New Roman" pitchFamily="18" charset="0"/>
                <a:ea typeface="Calibri"/>
                <a:cs typeface="Times New Roman" pitchFamily="18" charset="0"/>
              </a:rPr>
              <a:t>качественный уровень организованного досуга молодежи, а также направленных на гражданско-патриотическое воспитание, профилактику асоциального поведения в молодежной </a:t>
            </a:r>
            <a:r>
              <a:rPr lang="ru-RU" sz="1300" dirty="0" smtClean="0">
                <a:latin typeface="Times New Roman" pitchFamily="18" charset="0"/>
                <a:ea typeface="Calibri"/>
                <a:cs typeface="Times New Roman" pitchFamily="18" charset="0"/>
              </a:rPr>
              <a:t>среде; снижение доли </a:t>
            </a:r>
            <a:r>
              <a:rPr lang="ru-RU" sz="1300" dirty="0">
                <a:latin typeface="Times New Roman" pitchFamily="18" charset="0"/>
                <a:ea typeface="Calibri"/>
                <a:cs typeface="Times New Roman" pitchFamily="18" charset="0"/>
              </a:rPr>
              <a:t>молодых граждан, страдающих алкоголизмом, наркоманией, токсикоманией по сравнению с </a:t>
            </a:r>
            <a:r>
              <a:rPr lang="ru-RU" sz="1300" dirty="0" smtClean="0">
                <a:latin typeface="Times New Roman" pitchFamily="18" charset="0"/>
                <a:ea typeface="Calibri"/>
                <a:cs typeface="Times New Roman" pitchFamily="18" charset="0"/>
              </a:rPr>
              <a:t>предыдущими годами; увеличение </a:t>
            </a:r>
            <a:r>
              <a:rPr lang="ru-RU" sz="1300" dirty="0">
                <a:latin typeface="Times New Roman" pitchFamily="18" charset="0"/>
                <a:ea typeface="Calibri"/>
                <a:cs typeface="Times New Roman" pitchFamily="18" charset="0"/>
              </a:rPr>
              <a:t>количество детей и подростков, охваченных отдыхом в летний период</a:t>
            </a:r>
            <a:r>
              <a:rPr lang="ru-RU" sz="1300" dirty="0" smtClean="0">
                <a:latin typeface="Times New Roman" pitchFamily="18" charset="0"/>
                <a:ea typeface="Calibri"/>
                <a:cs typeface="Times New Roman" pitchFamily="18" charset="0"/>
              </a:rPr>
              <a:t>;  проведение </a:t>
            </a:r>
            <a:r>
              <a:rPr lang="ru-RU" sz="1300" dirty="0">
                <a:latin typeface="Times New Roman" pitchFamily="18" charset="0"/>
                <a:ea typeface="Calibri"/>
                <a:cs typeface="Times New Roman" pitchFamily="18" charset="0"/>
              </a:rPr>
              <a:t>мероприятий для детей и молодежи, направленных на творческое, духовно-нравственное, трудовое и физическое развитие.</a:t>
            </a:r>
          </a:p>
          <a:p>
            <a:pPr indent="450215" algn="just">
              <a:spcAft>
                <a:spcPts val="0"/>
              </a:spcAft>
              <a:tabLst>
                <a:tab pos="2019300" algn="l"/>
              </a:tabLst>
            </a:pPr>
            <a:r>
              <a:rPr lang="ru-RU" sz="1300" dirty="0">
                <a:latin typeface="Times New Roman" pitchFamily="18" charset="0"/>
                <a:ea typeface="Calibri"/>
                <a:cs typeface="Times New Roman" pitchFamily="18" charset="0"/>
              </a:rPr>
              <a:t>          </a:t>
            </a:r>
            <a:endParaRPr lang="ru-RU" sz="1300" dirty="0">
              <a:effectLst/>
              <a:latin typeface="Times New Roman" pitchFamily="18" charset="0"/>
              <a:ea typeface="Calibri"/>
              <a:cs typeface="Times New Roman" pitchFamily="18" charset="0"/>
            </a:endParaRPr>
          </a:p>
        </p:txBody>
      </p:sp>
      <p:pic>
        <p:nvPicPr>
          <p:cNvPr id="9" name="Picture 9" descr="C:\Documents and Settings\Efimenko\Local Settings\Temporary Internet Files\Content.IE5\20TSV1G5\02-11-2012_molodsovet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16632"/>
            <a:ext cx="2664296" cy="2388153"/>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a:xfrm>
            <a:off x="179513" y="260648"/>
            <a:ext cx="5112568" cy="1296144"/>
          </a:xfrm>
          <a:prstGeom prst="rect">
            <a:avLst/>
          </a:prstGeom>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indent="450215"/>
            <a:r>
              <a:rPr lang="ru-RU" sz="2000" b="1" dirty="0" smtClean="0">
                <a:latin typeface="Times New Roman" pitchFamily="18" charset="0"/>
                <a:ea typeface="Calibri"/>
                <a:cs typeface="Times New Roman" pitchFamily="18" charset="0"/>
              </a:rPr>
              <a:t/>
            </a:r>
            <a:br>
              <a:rPr lang="ru-RU" sz="2000" b="1" dirty="0" smtClean="0">
                <a:latin typeface="Times New Roman" pitchFamily="18" charset="0"/>
                <a:ea typeface="Calibri"/>
                <a:cs typeface="Times New Roman" pitchFamily="18" charset="0"/>
              </a:rPr>
            </a:br>
            <a:r>
              <a:rPr lang="ru-RU" sz="2000" b="1" dirty="0" smtClean="0">
                <a:latin typeface="Times New Roman" pitchFamily="18" charset="0"/>
                <a:ea typeface="Calibri"/>
                <a:cs typeface="Times New Roman" pitchFamily="18" charset="0"/>
              </a:rPr>
              <a:t/>
            </a:r>
            <a:br>
              <a:rPr lang="ru-RU" sz="2000" b="1" dirty="0" smtClean="0">
                <a:latin typeface="Times New Roman" pitchFamily="18" charset="0"/>
                <a:ea typeface="Calibri"/>
                <a:cs typeface="Times New Roman" pitchFamily="18" charset="0"/>
              </a:rPr>
            </a:br>
            <a:r>
              <a:rPr lang="ru-RU" sz="8000" b="1"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pitchFamily="18" charset="0"/>
              </a:rPr>
              <a:t>Муниципальная программа  </a:t>
            </a:r>
          </a:p>
          <a:p>
            <a:pPr marL="228600" indent="450215"/>
            <a:r>
              <a:rPr lang="ru-RU" sz="8000" b="1"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pitchFamily="18" charset="0"/>
              </a:rPr>
              <a:t>«Молодежная политика </a:t>
            </a:r>
            <a:r>
              <a:rPr lang="ru-RU" sz="8000" b="1" dirty="0" err="1" smtClean="0">
                <a:solidFill>
                  <a:schemeClr val="tx2">
                    <a:lumMod val="50000"/>
                  </a:schemeClr>
                </a:solidFill>
                <a:effectLst>
                  <a:outerShdw blurRad="38100" dist="38100" dir="2700000" algn="tl">
                    <a:srgbClr val="000000">
                      <a:alpha val="43137"/>
                    </a:srgbClr>
                  </a:outerShdw>
                </a:effectLst>
                <a:latin typeface="+mn-lt"/>
                <a:ea typeface="Calibri"/>
                <a:cs typeface="Times New Roman" pitchFamily="18" charset="0"/>
              </a:rPr>
              <a:t>Зеленчукского</a:t>
            </a:r>
            <a:r>
              <a:rPr lang="ru-RU" sz="8000" b="1"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pitchFamily="18" charset="0"/>
              </a:rPr>
              <a:t> муниципального района </a:t>
            </a:r>
          </a:p>
          <a:p>
            <a:pPr marL="228600" indent="450215"/>
            <a:r>
              <a:rPr lang="ru-RU" sz="8000" b="1"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pitchFamily="18" charset="0"/>
              </a:rPr>
              <a:t>на 2017-2019 годы»</a:t>
            </a:r>
            <a:r>
              <a:rPr lang="ru-RU" sz="8000" b="1" dirty="0" smtClean="0">
                <a:solidFill>
                  <a:schemeClr val="tx2">
                    <a:lumMod val="50000"/>
                  </a:schemeClr>
                </a:solidFill>
                <a:effectLst>
                  <a:outerShdw blurRad="38100" dist="38100" dir="2700000" algn="tl">
                    <a:srgbClr val="000000">
                      <a:alpha val="43137"/>
                    </a:srgbClr>
                  </a:outerShdw>
                </a:effectLst>
                <a:latin typeface="Calibri"/>
                <a:ea typeface="Calibri"/>
                <a:cs typeface="Times New Roman"/>
              </a:rPr>
              <a:t/>
            </a:r>
            <a:br>
              <a:rPr lang="ru-RU" sz="8000" b="1" dirty="0" smtClean="0">
                <a:solidFill>
                  <a:schemeClr val="tx2">
                    <a:lumMod val="50000"/>
                  </a:schemeClr>
                </a:solidFill>
                <a:effectLst>
                  <a:outerShdw blurRad="38100" dist="38100" dir="2700000" algn="tl">
                    <a:srgbClr val="000000">
                      <a:alpha val="43137"/>
                    </a:srgbClr>
                  </a:outerShdw>
                </a:effectLst>
                <a:latin typeface="Calibri"/>
                <a:ea typeface="Calibri"/>
                <a:cs typeface="Times New Roman"/>
              </a:rPr>
            </a:br>
            <a:endParaRPr lang="ru-RU" sz="8000" b="1" dirty="0">
              <a:solidFill>
                <a:schemeClr val="tx2">
                  <a:lumMod val="50000"/>
                </a:schemeClr>
              </a:solidFill>
              <a:effectLst>
                <a:outerShdw blurRad="38100" dist="38100" dir="2700000" algn="tl">
                  <a:srgbClr val="000000">
                    <a:alpha val="43137"/>
                  </a:srgbClr>
                </a:outerShdw>
              </a:effectLst>
            </a:endParaRPr>
          </a:p>
        </p:txBody>
      </p:sp>
      <p:sp>
        <p:nvSpPr>
          <p:cNvPr id="6" name="Блок-схема: альтернативный процесс 5"/>
          <p:cNvSpPr/>
          <p:nvPr/>
        </p:nvSpPr>
        <p:spPr>
          <a:xfrm>
            <a:off x="611560" y="1772816"/>
            <a:ext cx="4053190" cy="648072"/>
          </a:xfrm>
          <a:prstGeom prst="flowChartAlternateProcess">
            <a:avLst/>
          </a:prstGeom>
          <a:ln/>
        </p:spPr>
        <p:style>
          <a:lnRef idx="1">
            <a:schemeClr val="accent6"/>
          </a:lnRef>
          <a:fillRef idx="2">
            <a:schemeClr val="accent6"/>
          </a:fillRef>
          <a:effectRef idx="1">
            <a:schemeClr val="accent6"/>
          </a:effectRef>
          <a:fontRef idx="minor">
            <a:schemeClr val="dk1"/>
          </a:fontRef>
        </p:style>
        <p:txBody>
          <a:bodyPr rtlCol="0" anchor="ctr"/>
          <a:lstStyle/>
          <a:p>
            <a:pPr indent="450215" algn="ctr">
              <a:spcAft>
                <a:spcPts val="0"/>
              </a:spcAft>
            </a:pPr>
            <a:r>
              <a:rPr lang="ru-RU" sz="1400" dirty="0">
                <a:ea typeface="Calibri"/>
                <a:cs typeface="Times New Roman"/>
              </a:rPr>
              <a:t>На  реализацию муниципальной программы </a:t>
            </a:r>
            <a:r>
              <a:rPr lang="ru-RU" sz="1400" dirty="0" smtClean="0">
                <a:ea typeface="Calibri"/>
                <a:cs typeface="Times New Roman"/>
              </a:rPr>
              <a:t>в проект бюджета на 2017 год  включены расходы в </a:t>
            </a:r>
            <a:r>
              <a:rPr lang="ru-RU" sz="1400" dirty="0">
                <a:ea typeface="Calibri"/>
                <a:cs typeface="Times New Roman"/>
              </a:rPr>
              <a:t>сумме </a:t>
            </a:r>
            <a:r>
              <a:rPr lang="ru-RU" sz="1400" dirty="0" smtClean="0">
                <a:ea typeface="Calibri"/>
                <a:cs typeface="Times New Roman"/>
              </a:rPr>
              <a:t>350 тыс</a:t>
            </a:r>
            <a:r>
              <a:rPr lang="ru-RU" sz="1400" dirty="0">
                <a:ea typeface="Calibri"/>
                <a:cs typeface="Times New Roman"/>
              </a:rPr>
              <a:t>. </a:t>
            </a:r>
            <a:r>
              <a:rPr lang="ru-RU" sz="1400" dirty="0" smtClean="0">
                <a:ea typeface="Calibri"/>
                <a:cs typeface="Times New Roman"/>
              </a:rPr>
              <a:t>руб.</a:t>
            </a:r>
            <a:endParaRPr lang="ru-RU" sz="1400" dirty="0">
              <a:ea typeface="Calibri"/>
              <a:cs typeface="Times New Roman"/>
            </a:endParaRPr>
          </a:p>
        </p:txBody>
      </p:sp>
    </p:spTree>
    <p:extLst>
      <p:ext uri="{BB962C8B-B14F-4D97-AF65-F5344CB8AC3E}">
        <p14:creationId xmlns:p14="http://schemas.microsoft.com/office/powerpoint/2010/main" val="21834685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288923" y="188640"/>
            <a:ext cx="5647637" cy="16561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indent="41910"/>
            <a:r>
              <a:rPr lang="ru-RU" sz="1800" b="1" dirty="0" smtClean="0">
                <a:latin typeface="Times New Roman" pitchFamily="18" charset="0"/>
                <a:ea typeface="Calibri"/>
                <a:cs typeface="Times New Roman" pitchFamily="18" charset="0"/>
              </a:rPr>
              <a:t/>
            </a:r>
            <a:br>
              <a:rPr lang="ru-RU" sz="1800" b="1" dirty="0" smtClean="0">
                <a:latin typeface="Times New Roman" pitchFamily="18" charset="0"/>
                <a:ea typeface="Calibri"/>
                <a:cs typeface="Times New Roman" pitchFamily="18" charset="0"/>
              </a:rPr>
            </a:br>
            <a:r>
              <a:rPr lang="ru-RU" sz="2000" b="1" dirty="0" smtClean="0">
                <a:effectLst>
                  <a:outerShdw blurRad="38100" dist="38100" dir="2700000" algn="tl">
                    <a:srgbClr val="000000">
                      <a:alpha val="43137"/>
                    </a:srgbClr>
                  </a:outerShdw>
                </a:effectLst>
                <a:latin typeface="+mn-lt"/>
                <a:ea typeface="Calibri"/>
                <a:cs typeface="Times New Roman" pitchFamily="18" charset="0"/>
              </a:rPr>
              <a:t>Муниципальная программа «Содействие занятости несовершеннолетних граждан </a:t>
            </a:r>
            <a:r>
              <a:rPr lang="ru-RU" sz="2000" b="1" dirty="0" err="1" smtClean="0">
                <a:effectLst>
                  <a:outerShdw blurRad="38100" dist="38100" dir="2700000" algn="tl">
                    <a:srgbClr val="000000">
                      <a:alpha val="43137"/>
                    </a:srgbClr>
                  </a:outerShdw>
                </a:effectLst>
                <a:latin typeface="+mn-lt"/>
                <a:ea typeface="Calibri"/>
                <a:cs typeface="Times New Roman" pitchFamily="18" charset="0"/>
              </a:rPr>
              <a:t>Зеленчукского</a:t>
            </a:r>
            <a:r>
              <a:rPr lang="ru-RU" sz="2000" b="1" dirty="0" smtClean="0">
                <a:effectLst>
                  <a:outerShdw blurRad="38100" dist="38100" dir="2700000" algn="tl">
                    <a:srgbClr val="000000">
                      <a:alpha val="43137"/>
                    </a:srgbClr>
                  </a:outerShdw>
                </a:effectLst>
                <a:latin typeface="+mn-lt"/>
                <a:ea typeface="Calibri"/>
                <a:cs typeface="Times New Roman" pitchFamily="18" charset="0"/>
              </a:rPr>
              <a:t> муниципального района </a:t>
            </a:r>
          </a:p>
          <a:p>
            <a:pPr marL="228600" indent="41910"/>
            <a:r>
              <a:rPr lang="ru-RU" sz="2000" b="1" dirty="0" smtClean="0">
                <a:effectLst>
                  <a:outerShdw blurRad="38100" dist="38100" dir="2700000" algn="tl">
                    <a:srgbClr val="000000">
                      <a:alpha val="43137"/>
                    </a:srgbClr>
                  </a:outerShdw>
                </a:effectLst>
                <a:latin typeface="+mn-lt"/>
                <a:ea typeface="Calibri"/>
                <a:cs typeface="Times New Roman" pitchFamily="18" charset="0"/>
              </a:rPr>
              <a:t>на 2017-2019 годы» </a:t>
            </a:r>
            <a:br>
              <a:rPr lang="ru-RU" sz="2000" b="1" dirty="0" smtClean="0">
                <a:effectLst>
                  <a:outerShdw blurRad="38100" dist="38100" dir="2700000" algn="tl">
                    <a:srgbClr val="000000">
                      <a:alpha val="43137"/>
                    </a:srgbClr>
                  </a:outerShdw>
                </a:effectLst>
                <a:latin typeface="+mn-lt"/>
                <a:ea typeface="Calibri"/>
                <a:cs typeface="Times New Roman" pitchFamily="18" charset="0"/>
              </a:rPr>
            </a:br>
            <a:endParaRPr lang="ru-RU" sz="2000" b="1" dirty="0">
              <a:effectLst>
                <a:outerShdw blurRad="38100" dist="38100" dir="2700000" algn="tl">
                  <a:srgbClr val="000000">
                    <a:alpha val="43137"/>
                  </a:srgbClr>
                </a:outerShdw>
              </a:effectLst>
              <a:latin typeface="+mn-lt"/>
              <a:cs typeface="Times New Roman" pitchFamily="18" charset="0"/>
            </a:endParaRPr>
          </a:p>
        </p:txBody>
      </p:sp>
      <p:sp>
        <p:nvSpPr>
          <p:cNvPr id="3" name="Загнутый угол 2"/>
          <p:cNvSpPr/>
          <p:nvPr/>
        </p:nvSpPr>
        <p:spPr>
          <a:xfrm>
            <a:off x="425325" y="3710213"/>
            <a:ext cx="5514828" cy="2424232"/>
          </a:xfrm>
          <a:prstGeom prst="foldedCorner">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indent="450215" algn="ctr">
              <a:spcAft>
                <a:spcPts val="0"/>
              </a:spcAft>
            </a:pPr>
            <a:r>
              <a:rPr lang="ru-RU" sz="1400" dirty="0" smtClean="0">
                <a:latin typeface="Times New Roman"/>
                <a:ea typeface="Calibri"/>
                <a:cs typeface="Times New Roman"/>
              </a:rPr>
              <a:t> </a:t>
            </a:r>
            <a:r>
              <a:rPr lang="ru-RU" sz="1400" dirty="0">
                <a:latin typeface="Times New Roman"/>
                <a:ea typeface="Calibri"/>
                <a:cs typeface="Times New Roman"/>
              </a:rPr>
              <a:t>Программа разработана с целью приобщения подростков к труду в свободное от учебы время, получения первичных профессиональных навыков, адаптации на рынке труда района, профилактики безнадзорности и правонарушений среди несовершеннолетних. Программа предусматривает решение задач по временному трудоустройству несовершеннолетних граждан в возрасте от 14 до 18 лет, а также оказание услуг по профессиональной ориентации с целью оказания помощи в выборе профессии и профессиональном самоопределении</a:t>
            </a:r>
            <a:r>
              <a:rPr lang="ru-RU" sz="1400" dirty="0" smtClean="0">
                <a:latin typeface="Times New Roman"/>
                <a:ea typeface="Calibri"/>
                <a:cs typeface="Times New Roman"/>
              </a:rPr>
              <a:t>.</a:t>
            </a:r>
            <a:endParaRPr lang="ru-RU" sz="1400" dirty="0">
              <a:effectLst/>
              <a:latin typeface="Calibri"/>
              <a:ea typeface="Calibri"/>
              <a:cs typeface="Times New Roman"/>
            </a:endParaRPr>
          </a:p>
        </p:txBody>
      </p:sp>
      <p:pic>
        <p:nvPicPr>
          <p:cNvPr id="4" name="Picture 13" descr="C:\Documents and Settings\Efimenko\Local Settings\Temporary Internet Files\Content.IE5\MP46KYWX\________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6671"/>
            <a:ext cx="2611750" cy="21882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Documents and Settings\Efimenko\Local Settings\Temporary Internet Files\Content.IE5\1QPR522T\ai-224363-aux-head-20160926_szkola_tass_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5221" y="3933056"/>
            <a:ext cx="2088232" cy="1978546"/>
          </a:xfrm>
          <a:prstGeom prst="rect">
            <a:avLst/>
          </a:prstGeom>
          <a:noFill/>
          <a:extLst>
            <a:ext uri="{909E8E84-426E-40DD-AFC4-6F175D3DCCD1}">
              <a14:hiddenFill xmlns:a14="http://schemas.microsoft.com/office/drawing/2010/main">
                <a:solidFill>
                  <a:srgbClr val="FFFFFF"/>
                </a:solidFill>
              </a14:hiddenFill>
            </a:ext>
          </a:extLst>
        </p:spPr>
      </p:pic>
      <p:sp>
        <p:nvSpPr>
          <p:cNvPr id="6" name="Блок-схема: альтернативный процесс 5"/>
          <p:cNvSpPr/>
          <p:nvPr/>
        </p:nvSpPr>
        <p:spPr>
          <a:xfrm>
            <a:off x="4191218" y="2060848"/>
            <a:ext cx="4053190" cy="648072"/>
          </a:xfrm>
          <a:prstGeom prst="flowChartAlternateProcess">
            <a:avLst/>
          </a:prstGeom>
          <a:ln/>
        </p:spPr>
        <p:style>
          <a:lnRef idx="1">
            <a:schemeClr val="accent6"/>
          </a:lnRef>
          <a:fillRef idx="2">
            <a:schemeClr val="accent6"/>
          </a:fillRef>
          <a:effectRef idx="1">
            <a:schemeClr val="accent6"/>
          </a:effectRef>
          <a:fontRef idx="minor">
            <a:schemeClr val="dk1"/>
          </a:fontRef>
        </p:style>
        <p:txBody>
          <a:bodyPr rtlCol="0" anchor="ctr"/>
          <a:lstStyle/>
          <a:p>
            <a:pPr indent="450215" algn="ctr">
              <a:spcAft>
                <a:spcPts val="0"/>
              </a:spcAft>
            </a:pPr>
            <a:r>
              <a:rPr lang="ru-RU" sz="1400" dirty="0" smtClean="0">
                <a:ea typeface="Calibri"/>
                <a:cs typeface="Times New Roman"/>
              </a:rPr>
              <a:t>На  реализацию муниципальной программы в проект бюджета на 2017 год  включены расходы в </a:t>
            </a:r>
            <a:r>
              <a:rPr lang="ru-RU" sz="1400" dirty="0">
                <a:ea typeface="Calibri"/>
                <a:cs typeface="Times New Roman"/>
              </a:rPr>
              <a:t>сумме </a:t>
            </a:r>
            <a:r>
              <a:rPr lang="ru-RU" sz="1400" dirty="0" smtClean="0">
                <a:ea typeface="Calibri"/>
                <a:cs typeface="Times New Roman"/>
              </a:rPr>
              <a:t>60 тыс. руб.</a:t>
            </a:r>
            <a:endParaRPr lang="ru-RU" sz="1400" dirty="0">
              <a:ea typeface="Calibri"/>
              <a:cs typeface="Times New Roman"/>
            </a:endParaRPr>
          </a:p>
        </p:txBody>
      </p:sp>
    </p:spTree>
    <p:extLst>
      <p:ext uri="{BB962C8B-B14F-4D97-AF65-F5344CB8AC3E}">
        <p14:creationId xmlns:p14="http://schemas.microsoft.com/office/powerpoint/2010/main" val="20640496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Efimenko\Local Settings\Temporary Internet Files\Content.IE5\1QPR522T\anti_terrorism_sticker-p217520014542824526qjcl_4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848"/>
            <a:ext cx="2181490" cy="2000488"/>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1"/>
          <p:cNvSpPr txBox="1">
            <a:spLocks/>
          </p:cNvSpPr>
          <p:nvPr/>
        </p:nvSpPr>
        <p:spPr>
          <a:xfrm>
            <a:off x="2649034" y="155848"/>
            <a:ext cx="6315454" cy="147295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0215"/>
            <a:r>
              <a:rPr lang="ru-RU" sz="2000" b="1" dirty="0" smtClean="0">
                <a:effectLst>
                  <a:outerShdw blurRad="38100" dist="38100" dir="2700000" algn="tl">
                    <a:srgbClr val="000000">
                      <a:alpha val="43137"/>
                    </a:srgbClr>
                  </a:outerShdw>
                </a:effectLst>
                <a:latin typeface="+mn-lt"/>
                <a:ea typeface="Calibri"/>
                <a:cs typeface="Times New Roman" pitchFamily="18" charset="0"/>
              </a:rPr>
              <a:t>Муниципальная программа </a:t>
            </a:r>
            <a:br>
              <a:rPr lang="ru-RU" sz="2000" b="1" dirty="0" smtClean="0">
                <a:effectLst>
                  <a:outerShdw blurRad="38100" dist="38100" dir="2700000" algn="tl">
                    <a:srgbClr val="000000">
                      <a:alpha val="43137"/>
                    </a:srgbClr>
                  </a:outerShdw>
                </a:effectLst>
                <a:latin typeface="+mn-lt"/>
                <a:ea typeface="Calibri"/>
                <a:cs typeface="Times New Roman" pitchFamily="18" charset="0"/>
              </a:rPr>
            </a:br>
            <a:r>
              <a:rPr lang="ru-RU" sz="2000" b="1" dirty="0" smtClean="0">
                <a:effectLst>
                  <a:outerShdw blurRad="38100" dist="38100" dir="2700000" algn="tl">
                    <a:srgbClr val="000000">
                      <a:alpha val="43137"/>
                    </a:srgbClr>
                  </a:outerShdw>
                </a:effectLst>
                <a:latin typeface="+mn-lt"/>
                <a:ea typeface="Calibri"/>
                <a:cs typeface="Times New Roman" pitchFamily="18" charset="0"/>
              </a:rPr>
              <a:t>«Профилактика терроризма и экстремизма </a:t>
            </a:r>
            <a:r>
              <a:rPr lang="ru-RU" sz="2000" dirty="0" smtClean="0">
                <a:effectLst>
                  <a:outerShdw blurRad="38100" dist="38100" dir="2700000" algn="tl">
                    <a:srgbClr val="000000">
                      <a:alpha val="43137"/>
                    </a:srgbClr>
                  </a:outerShdw>
                </a:effectLst>
                <a:latin typeface="+mn-lt"/>
                <a:ea typeface="Calibri"/>
                <a:cs typeface="Times New Roman" pitchFamily="18" charset="0"/>
              </a:rPr>
              <a:t/>
            </a:r>
            <a:br>
              <a:rPr lang="ru-RU" sz="2000" dirty="0" smtClean="0">
                <a:effectLst>
                  <a:outerShdw blurRad="38100" dist="38100" dir="2700000" algn="tl">
                    <a:srgbClr val="000000">
                      <a:alpha val="43137"/>
                    </a:srgbClr>
                  </a:outerShdw>
                </a:effectLst>
                <a:latin typeface="+mn-lt"/>
                <a:ea typeface="Calibri"/>
                <a:cs typeface="Times New Roman" pitchFamily="18" charset="0"/>
              </a:rPr>
            </a:br>
            <a:r>
              <a:rPr lang="ru-RU" sz="2000" b="1" dirty="0" smtClean="0">
                <a:effectLst>
                  <a:outerShdw blurRad="38100" dist="38100" dir="2700000" algn="tl">
                    <a:srgbClr val="000000">
                      <a:alpha val="43137"/>
                    </a:srgbClr>
                  </a:outerShdw>
                </a:effectLst>
                <a:latin typeface="+mn-lt"/>
                <a:ea typeface="Calibri"/>
                <a:cs typeface="Times New Roman" pitchFamily="18" charset="0"/>
              </a:rPr>
              <a:t>в </a:t>
            </a:r>
            <a:r>
              <a:rPr lang="ru-RU" sz="2000" b="1" dirty="0" err="1" smtClean="0">
                <a:effectLst>
                  <a:outerShdw blurRad="38100" dist="38100" dir="2700000" algn="tl">
                    <a:srgbClr val="000000">
                      <a:alpha val="43137"/>
                    </a:srgbClr>
                  </a:outerShdw>
                </a:effectLst>
                <a:latin typeface="+mn-lt"/>
                <a:ea typeface="Calibri"/>
                <a:cs typeface="Times New Roman" pitchFamily="18" charset="0"/>
              </a:rPr>
              <a:t>Зеленчукском</a:t>
            </a:r>
            <a:r>
              <a:rPr lang="ru-RU" sz="2000" b="1" dirty="0" smtClean="0">
                <a:effectLst>
                  <a:outerShdw blurRad="38100" dist="38100" dir="2700000" algn="tl">
                    <a:srgbClr val="000000">
                      <a:alpha val="43137"/>
                    </a:srgbClr>
                  </a:outerShdw>
                </a:effectLst>
                <a:latin typeface="+mn-lt"/>
                <a:ea typeface="Calibri"/>
                <a:cs typeface="Times New Roman" pitchFamily="18" charset="0"/>
              </a:rPr>
              <a:t> муниципальном районе</a:t>
            </a:r>
          </a:p>
          <a:p>
            <a:pPr indent="450215"/>
            <a:r>
              <a:rPr lang="ru-RU" sz="2000" b="1" dirty="0" smtClean="0">
                <a:effectLst>
                  <a:outerShdw blurRad="38100" dist="38100" dir="2700000" algn="tl">
                    <a:srgbClr val="000000">
                      <a:alpha val="43137"/>
                    </a:srgbClr>
                  </a:outerShdw>
                </a:effectLst>
                <a:latin typeface="+mn-lt"/>
                <a:ea typeface="Calibri"/>
                <a:cs typeface="Times New Roman" pitchFamily="18" charset="0"/>
              </a:rPr>
              <a:t> на 2017-2019 годы»</a:t>
            </a:r>
            <a:endParaRPr lang="ru-RU" dirty="0">
              <a:latin typeface="+mn-lt"/>
            </a:endParaRPr>
          </a:p>
        </p:txBody>
      </p:sp>
      <p:sp>
        <p:nvSpPr>
          <p:cNvPr id="4" name="Загнутый угол 3"/>
          <p:cNvSpPr/>
          <p:nvPr/>
        </p:nvSpPr>
        <p:spPr>
          <a:xfrm>
            <a:off x="740043" y="2492896"/>
            <a:ext cx="7936413" cy="4032000"/>
          </a:xfrm>
          <a:prstGeom prst="foldedCorner">
            <a:avLst>
              <a:gd name="adj" fmla="val 16403"/>
            </a:avLst>
          </a:prstGeom>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indent="450215" algn="just">
              <a:spcAft>
                <a:spcPts val="0"/>
              </a:spcAft>
            </a:pPr>
            <a:endParaRPr lang="ru-RU" sz="1400" dirty="0" smtClean="0">
              <a:latin typeface="Times New Roman"/>
              <a:ea typeface="Times New Roman"/>
              <a:cs typeface="Times New Roman"/>
            </a:endParaRPr>
          </a:p>
          <a:p>
            <a:pPr indent="450215" algn="just">
              <a:spcAft>
                <a:spcPts val="0"/>
              </a:spcAft>
            </a:pPr>
            <a:r>
              <a:rPr lang="ru-RU" sz="1400" dirty="0" smtClean="0">
                <a:latin typeface="Times New Roman"/>
                <a:ea typeface="Times New Roman"/>
                <a:cs typeface="Times New Roman"/>
              </a:rPr>
              <a:t>Социально-экономическая </a:t>
            </a:r>
            <a:r>
              <a:rPr lang="ru-RU" sz="1400" dirty="0">
                <a:latin typeface="Times New Roman"/>
                <a:ea typeface="Times New Roman"/>
                <a:cs typeface="Times New Roman"/>
              </a:rPr>
              <a:t>эффективность реализации Программы про­является в следующих целевых показателях:</a:t>
            </a:r>
            <a:endParaRPr lang="ru-RU" sz="1400" dirty="0">
              <a:latin typeface="Calibri"/>
              <a:ea typeface="Calibri"/>
              <a:cs typeface="Times New Roman"/>
            </a:endParaRPr>
          </a:p>
          <a:p>
            <a:pPr marL="24130" marR="6350" indent="445135" algn="just">
              <a:lnSpc>
                <a:spcPts val="1610"/>
              </a:lnSpc>
              <a:spcAft>
                <a:spcPts val="0"/>
              </a:spcAft>
            </a:pPr>
            <a:r>
              <a:rPr lang="ru-RU" sz="1400" spc="-10" dirty="0">
                <a:latin typeface="Times New Roman"/>
                <a:ea typeface="Times New Roman"/>
                <a:cs typeface="Times New Roman"/>
              </a:rPr>
              <a:t>-совершенствование механизма, обеспечивающего эффективную профи­</a:t>
            </a:r>
            <a:r>
              <a:rPr lang="ru-RU" sz="1400" dirty="0">
                <a:latin typeface="Times New Roman"/>
                <a:ea typeface="Times New Roman"/>
                <a:cs typeface="Times New Roman"/>
              </a:rPr>
              <a:t>лактику терроризма и экстремизма в районе;</a:t>
            </a:r>
            <a:endParaRPr lang="ru-RU" sz="1400" dirty="0">
              <a:latin typeface="Calibri"/>
              <a:ea typeface="Calibri"/>
              <a:cs typeface="Times New Roman"/>
            </a:endParaRPr>
          </a:p>
          <a:p>
            <a:pPr algn="just">
              <a:spcAft>
                <a:spcPts val="0"/>
              </a:spcAft>
            </a:pPr>
            <a:r>
              <a:rPr lang="ru-RU" sz="1400" dirty="0" smtClean="0">
                <a:latin typeface="Times New Roman"/>
                <a:ea typeface="Times New Roman"/>
                <a:cs typeface="Times New Roman"/>
              </a:rPr>
              <a:t>            -обеспечение </a:t>
            </a:r>
            <a:r>
              <a:rPr lang="ru-RU" sz="1400" dirty="0">
                <a:latin typeface="Times New Roman"/>
                <a:ea typeface="Times New Roman"/>
                <a:cs typeface="Times New Roman"/>
              </a:rPr>
              <a:t>максимальной антитеррористической защищенности </a:t>
            </a:r>
            <a:r>
              <a:rPr lang="ru-RU" sz="1400" dirty="0" smtClean="0">
                <a:latin typeface="Times New Roman"/>
                <a:ea typeface="Times New Roman"/>
                <a:cs typeface="Times New Roman"/>
              </a:rPr>
              <a:t>критически </a:t>
            </a:r>
            <a:r>
              <a:rPr lang="ru-RU" sz="1400" dirty="0">
                <a:latin typeface="Times New Roman"/>
                <a:ea typeface="Times New Roman"/>
                <a:cs typeface="Times New Roman"/>
              </a:rPr>
              <a:t>важных, потенциально опасных объектов, объектов жизнеобеспече­ния, с массовым пребыванием людей. </a:t>
            </a:r>
            <a:endParaRPr lang="ru-RU" sz="1400" dirty="0" smtClean="0">
              <a:latin typeface="Times New Roman"/>
              <a:ea typeface="Times New Roman"/>
              <a:cs typeface="Times New Roman"/>
            </a:endParaRPr>
          </a:p>
          <a:p>
            <a:pPr indent="450215" algn="just">
              <a:spcAft>
                <a:spcPts val="0"/>
              </a:spcAft>
            </a:pPr>
            <a:r>
              <a:rPr lang="ru-RU" sz="1400" dirty="0" smtClean="0">
                <a:latin typeface="Times New Roman"/>
                <a:ea typeface="Calibri"/>
                <a:cs typeface="Times New Roman"/>
              </a:rPr>
              <a:t>- проведение </a:t>
            </a:r>
            <a:r>
              <a:rPr lang="ru-RU" sz="1400" dirty="0">
                <a:latin typeface="Times New Roman"/>
                <a:ea typeface="Calibri"/>
                <a:cs typeface="Times New Roman"/>
              </a:rPr>
              <a:t>мероприятия по совершенствованию антитеррористической защищенности важных и опасных объектов, мест массового пребывания людей;</a:t>
            </a:r>
            <a:endParaRPr lang="ru-RU" sz="1400" dirty="0">
              <a:latin typeface="Calibri"/>
              <a:ea typeface="Calibri"/>
              <a:cs typeface="Times New Roman"/>
            </a:endParaRPr>
          </a:p>
          <a:p>
            <a:pPr indent="450215" algn="just">
              <a:spcAft>
                <a:spcPts val="0"/>
              </a:spcAft>
            </a:pPr>
            <a:r>
              <a:rPr lang="ru-RU" sz="1400" dirty="0">
                <a:latin typeface="Times New Roman"/>
                <a:ea typeface="Calibri"/>
                <a:cs typeface="Times New Roman"/>
              </a:rPr>
              <a:t>-</a:t>
            </a:r>
            <a:r>
              <a:rPr lang="ru-RU" sz="1400" dirty="0" smtClean="0">
                <a:latin typeface="Times New Roman"/>
                <a:ea typeface="Calibri"/>
                <a:cs typeface="Times New Roman"/>
              </a:rPr>
              <a:t>проведение </a:t>
            </a:r>
            <a:r>
              <a:rPr lang="ru-RU" sz="1400" dirty="0">
                <a:latin typeface="Times New Roman"/>
                <a:ea typeface="Calibri"/>
                <a:cs typeface="Times New Roman"/>
              </a:rPr>
              <a:t>тактико-специальные учения по отработке вопросов взаимодействия всех сил и средств, при выполнении задач по пресечению террористической направленности на объектах с массовым пребыванием людей;</a:t>
            </a:r>
            <a:endParaRPr lang="ru-RU" sz="1400" dirty="0">
              <a:latin typeface="Calibri"/>
              <a:ea typeface="Calibri"/>
              <a:cs typeface="Times New Roman"/>
            </a:endParaRPr>
          </a:p>
          <a:p>
            <a:pPr indent="450215" algn="just">
              <a:spcAft>
                <a:spcPts val="0"/>
              </a:spcAft>
            </a:pPr>
            <a:r>
              <a:rPr lang="ru-RU" sz="1400" dirty="0">
                <a:latin typeface="Times New Roman"/>
                <a:ea typeface="Calibri"/>
                <a:cs typeface="Times New Roman"/>
              </a:rPr>
              <a:t>-</a:t>
            </a:r>
            <a:r>
              <a:rPr lang="ru-RU" sz="1400" dirty="0" smtClean="0">
                <a:latin typeface="Times New Roman"/>
                <a:ea typeface="Calibri"/>
                <a:cs typeface="Times New Roman"/>
              </a:rPr>
              <a:t>проведение опросов </a:t>
            </a:r>
            <a:r>
              <a:rPr lang="ru-RU" sz="1400" dirty="0">
                <a:latin typeface="Times New Roman"/>
                <a:ea typeface="Calibri"/>
                <a:cs typeface="Times New Roman"/>
              </a:rPr>
              <a:t>преподавателей и учащихся муниципальных общеобразовательных учреждений по изучению уровня правовой культуры молодежи, эффективности работы по профилактике экстремизма в молодежной среде в 26 школах;</a:t>
            </a:r>
            <a:endParaRPr lang="ru-RU" sz="1400" dirty="0">
              <a:latin typeface="Calibri"/>
              <a:ea typeface="Calibri"/>
              <a:cs typeface="Times New Roman"/>
            </a:endParaRPr>
          </a:p>
          <a:p>
            <a:pPr indent="450215" algn="just">
              <a:spcAft>
                <a:spcPts val="0"/>
              </a:spcAft>
            </a:pPr>
            <a:r>
              <a:rPr lang="ru-RU" sz="1400" dirty="0">
                <a:latin typeface="Times New Roman"/>
                <a:ea typeface="Calibri"/>
                <a:cs typeface="Times New Roman"/>
              </a:rPr>
              <a:t>-</a:t>
            </a:r>
            <a:r>
              <a:rPr lang="ru-RU" sz="1400" dirty="0" smtClean="0">
                <a:latin typeface="Times New Roman"/>
                <a:ea typeface="Calibri"/>
                <a:cs typeface="Times New Roman"/>
              </a:rPr>
              <a:t>проведение семинара </a:t>
            </a:r>
            <a:r>
              <a:rPr lang="ru-RU" sz="1400" dirty="0">
                <a:latin typeface="Times New Roman"/>
                <a:ea typeface="Calibri"/>
                <a:cs typeface="Times New Roman"/>
              </a:rPr>
              <a:t>со специалистами, работающими с молодежью, по профилактике терроризма и </a:t>
            </a:r>
            <a:r>
              <a:rPr lang="ru-RU" sz="1400" dirty="0" smtClean="0">
                <a:latin typeface="Times New Roman"/>
                <a:ea typeface="Calibri"/>
                <a:cs typeface="Times New Roman"/>
              </a:rPr>
              <a:t>экстремизма.</a:t>
            </a:r>
            <a:endParaRPr lang="ru-RU" sz="1400" dirty="0">
              <a:latin typeface="Calibri"/>
              <a:ea typeface="Calibri"/>
              <a:cs typeface="Times New Roman"/>
            </a:endParaRPr>
          </a:p>
        </p:txBody>
      </p:sp>
      <p:sp>
        <p:nvSpPr>
          <p:cNvPr id="5" name="Блок-схема: альтернативный процесс 4"/>
          <p:cNvSpPr/>
          <p:nvPr/>
        </p:nvSpPr>
        <p:spPr>
          <a:xfrm>
            <a:off x="3635896" y="1628800"/>
            <a:ext cx="4053190" cy="648072"/>
          </a:xfrm>
          <a:prstGeom prst="flowChartAlternateProcess">
            <a:avLst/>
          </a:prstGeom>
          <a:ln/>
        </p:spPr>
        <p:style>
          <a:lnRef idx="1">
            <a:schemeClr val="accent6"/>
          </a:lnRef>
          <a:fillRef idx="2">
            <a:schemeClr val="accent6"/>
          </a:fillRef>
          <a:effectRef idx="1">
            <a:schemeClr val="accent6"/>
          </a:effectRef>
          <a:fontRef idx="minor">
            <a:schemeClr val="dk1"/>
          </a:fontRef>
        </p:style>
        <p:txBody>
          <a:bodyPr rtlCol="0" anchor="ctr"/>
          <a:lstStyle/>
          <a:p>
            <a:pPr indent="450215" algn="ctr">
              <a:spcAft>
                <a:spcPts val="0"/>
              </a:spcAft>
            </a:pPr>
            <a:r>
              <a:rPr lang="ru-RU" sz="1400" dirty="0" smtClean="0">
                <a:ea typeface="Calibri"/>
                <a:cs typeface="Times New Roman"/>
              </a:rPr>
              <a:t>На  реализацию муниципальной программы в проект бюджета на 2017 год  включены расходы в </a:t>
            </a:r>
            <a:r>
              <a:rPr lang="ru-RU" sz="1400" dirty="0">
                <a:ea typeface="Calibri"/>
                <a:cs typeface="Times New Roman"/>
              </a:rPr>
              <a:t>сумме </a:t>
            </a:r>
            <a:r>
              <a:rPr lang="ru-RU" sz="1400" dirty="0" smtClean="0">
                <a:ea typeface="Calibri"/>
                <a:cs typeface="Times New Roman"/>
              </a:rPr>
              <a:t>140 тыс. руб.</a:t>
            </a:r>
            <a:endParaRPr lang="ru-RU" sz="1400" dirty="0">
              <a:ea typeface="Calibri"/>
              <a:cs typeface="Times New Roman"/>
            </a:endParaRPr>
          </a:p>
        </p:txBody>
      </p:sp>
    </p:spTree>
    <p:extLst>
      <p:ext uri="{BB962C8B-B14F-4D97-AF65-F5344CB8AC3E}">
        <p14:creationId xmlns:p14="http://schemas.microsoft.com/office/powerpoint/2010/main" val="32737479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131840" y="188640"/>
            <a:ext cx="5040559" cy="149817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indent="450215"/>
            <a:r>
              <a:rPr lang="ru-RU" sz="2000" b="1" dirty="0" smtClean="0">
                <a:effectLst>
                  <a:outerShdw blurRad="38100" dist="38100" dir="2700000" algn="tl">
                    <a:srgbClr val="000000">
                      <a:alpha val="43137"/>
                    </a:srgbClr>
                  </a:outerShdw>
                </a:effectLst>
                <a:latin typeface="+mn-lt"/>
                <a:ea typeface="Calibri"/>
                <a:cs typeface="Times New Roman" pitchFamily="18" charset="0"/>
              </a:rPr>
              <a:t>Муниципальная программа </a:t>
            </a:r>
            <a:br>
              <a:rPr lang="ru-RU" sz="2000" b="1" dirty="0" smtClean="0">
                <a:effectLst>
                  <a:outerShdw blurRad="38100" dist="38100" dir="2700000" algn="tl">
                    <a:srgbClr val="000000">
                      <a:alpha val="43137"/>
                    </a:srgbClr>
                  </a:outerShdw>
                </a:effectLst>
                <a:latin typeface="+mn-lt"/>
                <a:ea typeface="Calibri"/>
                <a:cs typeface="Times New Roman" pitchFamily="18" charset="0"/>
              </a:rPr>
            </a:br>
            <a:r>
              <a:rPr lang="ru-RU" sz="2000" b="1" dirty="0" smtClean="0">
                <a:effectLst>
                  <a:outerShdw blurRad="38100" dist="38100" dir="2700000" algn="tl">
                    <a:srgbClr val="000000">
                      <a:alpha val="43137"/>
                    </a:srgbClr>
                  </a:outerShdw>
                </a:effectLst>
                <a:latin typeface="+mn-lt"/>
                <a:ea typeface="Calibri"/>
                <a:cs typeface="Times New Roman" pitchFamily="18" charset="0"/>
              </a:rPr>
              <a:t>       «Противодействие коррупции в </a:t>
            </a:r>
            <a:r>
              <a:rPr lang="ru-RU" sz="2000" b="1" dirty="0" err="1" smtClean="0">
                <a:effectLst>
                  <a:outerShdw blurRad="38100" dist="38100" dir="2700000" algn="tl">
                    <a:srgbClr val="000000">
                      <a:alpha val="43137"/>
                    </a:srgbClr>
                  </a:outerShdw>
                </a:effectLst>
                <a:latin typeface="+mn-lt"/>
                <a:ea typeface="Calibri"/>
                <a:cs typeface="Times New Roman" pitchFamily="18" charset="0"/>
              </a:rPr>
              <a:t>Зеленчукском</a:t>
            </a:r>
            <a:r>
              <a:rPr lang="ru-RU" sz="2000" b="1" dirty="0" smtClean="0">
                <a:effectLst>
                  <a:outerShdw blurRad="38100" dist="38100" dir="2700000" algn="tl">
                    <a:srgbClr val="000000">
                      <a:alpha val="43137"/>
                    </a:srgbClr>
                  </a:outerShdw>
                </a:effectLst>
                <a:latin typeface="+mn-lt"/>
                <a:ea typeface="Calibri"/>
                <a:cs typeface="Times New Roman" pitchFamily="18" charset="0"/>
              </a:rPr>
              <a:t> муниципальном районе </a:t>
            </a:r>
          </a:p>
          <a:p>
            <a:pPr marL="228600" indent="450215"/>
            <a:r>
              <a:rPr lang="ru-RU" sz="2000" b="1" dirty="0" smtClean="0">
                <a:effectLst>
                  <a:outerShdw blurRad="38100" dist="38100" dir="2700000" algn="tl">
                    <a:srgbClr val="000000">
                      <a:alpha val="43137"/>
                    </a:srgbClr>
                  </a:outerShdw>
                </a:effectLst>
                <a:latin typeface="+mn-lt"/>
                <a:ea typeface="Calibri"/>
                <a:cs typeface="Times New Roman" pitchFamily="18" charset="0"/>
              </a:rPr>
              <a:t>на 2017-2019 годы»</a:t>
            </a:r>
            <a:r>
              <a:rPr lang="ru-RU" sz="2000" dirty="0" smtClean="0">
                <a:effectLst>
                  <a:outerShdw blurRad="38100" dist="38100" dir="2700000" algn="tl">
                    <a:srgbClr val="000000">
                      <a:alpha val="43137"/>
                    </a:srgbClr>
                  </a:outerShdw>
                </a:effectLst>
                <a:latin typeface="Times New Roman" pitchFamily="18" charset="0"/>
                <a:ea typeface="Calibri"/>
                <a:cs typeface="Times New Roman" pitchFamily="18" charset="0"/>
              </a:rPr>
              <a:t/>
            </a:r>
            <a:br>
              <a:rPr lang="ru-RU" sz="2000" dirty="0" smtClean="0">
                <a:effectLst>
                  <a:outerShdw blurRad="38100" dist="38100" dir="2700000" algn="tl">
                    <a:srgbClr val="000000">
                      <a:alpha val="43137"/>
                    </a:srgbClr>
                  </a:outerShdw>
                </a:effectLst>
                <a:latin typeface="Times New Roman" pitchFamily="18" charset="0"/>
                <a:ea typeface="Calibri"/>
                <a:cs typeface="Times New Roman" pitchFamily="18" charset="0"/>
              </a:rPr>
            </a:br>
            <a:endParaRPr lang="ru-RU" sz="20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4" descr="C:\Documents and Settings\Efimenko\Local Settings\Temporary Internet Files\Content.IE5\20TSV1G5\large217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05" y="102713"/>
            <a:ext cx="2088232" cy="2606208"/>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нутый угол 3"/>
          <p:cNvSpPr/>
          <p:nvPr/>
        </p:nvSpPr>
        <p:spPr>
          <a:xfrm>
            <a:off x="971600" y="2924944"/>
            <a:ext cx="7128792" cy="3816000"/>
          </a:xfrm>
          <a:prstGeom prst="foldedCorner">
            <a:avLst>
              <a:gd name="adj" fmla="val 18639"/>
            </a:avLst>
          </a:prstGeom>
          <a:effectLst>
            <a:glow rad="139700">
              <a:schemeClr val="accent3">
                <a:satMod val="175000"/>
                <a:alpha val="40000"/>
              </a:schemeClr>
            </a:glow>
          </a:effectLst>
          <a:scene3d>
            <a:camera prst="perspectiveFront"/>
            <a:lightRig rig="threePt" dir="t"/>
          </a:scene3d>
        </p:spPr>
        <p:style>
          <a:lnRef idx="2">
            <a:schemeClr val="accent2"/>
          </a:lnRef>
          <a:fillRef idx="1">
            <a:schemeClr val="lt1"/>
          </a:fillRef>
          <a:effectRef idx="0">
            <a:schemeClr val="accent2"/>
          </a:effectRef>
          <a:fontRef idx="minor">
            <a:schemeClr val="dk1"/>
          </a:fontRef>
        </p:style>
        <p:txBody>
          <a:bodyPr wrap="square">
            <a:spAutoFit/>
          </a:bodyPr>
          <a:lstStyle/>
          <a:p>
            <a:pPr indent="450215" algn="just">
              <a:spcAft>
                <a:spcPts val="0"/>
              </a:spcAft>
            </a:pPr>
            <a:endParaRPr lang="ru-RU" sz="1300" dirty="0" smtClean="0">
              <a:latin typeface="Times New Roman" pitchFamily="18" charset="0"/>
              <a:ea typeface="Calibri"/>
              <a:cs typeface="Times New Roman" pitchFamily="18" charset="0"/>
            </a:endParaRPr>
          </a:p>
          <a:p>
            <a:pPr indent="450215" algn="just">
              <a:spcAft>
                <a:spcPts val="0"/>
              </a:spcAft>
            </a:pPr>
            <a:r>
              <a:rPr lang="ru-RU" sz="1400" dirty="0" smtClean="0">
                <a:latin typeface="Times New Roman" pitchFamily="18" charset="0"/>
                <a:ea typeface="Calibri"/>
                <a:cs typeface="Times New Roman" pitchFamily="18" charset="0"/>
              </a:rPr>
              <a:t>Расходы на </a:t>
            </a:r>
            <a:r>
              <a:rPr lang="ru-RU" sz="1400" dirty="0">
                <a:latin typeface="Times New Roman" pitchFamily="18" charset="0"/>
                <a:ea typeface="Calibri"/>
                <a:cs typeface="Times New Roman" pitchFamily="18" charset="0"/>
              </a:rPr>
              <a:t>реализацию мероприятий по программе </a:t>
            </a:r>
            <a:r>
              <a:rPr lang="ru-RU" sz="1400" dirty="0" smtClean="0">
                <a:latin typeface="Times New Roman" pitchFamily="18" charset="0"/>
                <a:ea typeface="Calibri"/>
                <a:cs typeface="Times New Roman" pitchFamily="18" charset="0"/>
              </a:rPr>
              <a:t>, </a:t>
            </a:r>
            <a:r>
              <a:rPr lang="ru-RU" sz="1400" dirty="0">
                <a:latin typeface="Times New Roman" pitchFamily="18" charset="0"/>
                <a:ea typeface="Calibri"/>
                <a:cs typeface="Times New Roman" pitchFamily="18" charset="0"/>
              </a:rPr>
              <a:t>направлены </a:t>
            </a:r>
            <a:r>
              <a:rPr lang="ru-RU" sz="1400" dirty="0" smtClean="0">
                <a:latin typeface="Times New Roman" pitchFamily="18" charset="0"/>
                <a:ea typeface="Calibri"/>
                <a:cs typeface="Times New Roman" pitchFamily="18" charset="0"/>
              </a:rPr>
              <a:t> на </a:t>
            </a:r>
            <a:r>
              <a:rPr lang="ru-RU" sz="1400" dirty="0" smtClean="0">
                <a:latin typeface="Times New Roman"/>
                <a:ea typeface="Calibri"/>
                <a:cs typeface="Times New Roman"/>
              </a:rPr>
              <a:t>:</a:t>
            </a:r>
            <a:endParaRPr lang="ru-RU" sz="1400" dirty="0" smtClean="0">
              <a:latin typeface="Calibri"/>
              <a:ea typeface="Calibri"/>
              <a:cs typeface="Times New Roman"/>
            </a:endParaRPr>
          </a:p>
          <a:p>
            <a:pPr indent="450215" algn="just">
              <a:spcAft>
                <a:spcPts val="0"/>
              </a:spcAft>
            </a:pPr>
            <a:r>
              <a:rPr lang="ru-RU" sz="1400" dirty="0" smtClean="0">
                <a:latin typeface="Times New Roman"/>
                <a:ea typeface="Calibri"/>
                <a:cs typeface="Times New Roman"/>
              </a:rPr>
              <a:t>1</a:t>
            </a:r>
            <a:r>
              <a:rPr lang="ru-RU" sz="1400" dirty="0">
                <a:latin typeface="Times New Roman"/>
                <a:ea typeface="Calibri"/>
                <a:cs typeface="Times New Roman"/>
              </a:rPr>
              <a:t>. Совершенствование правового регулирования в сфере противодействия </a:t>
            </a:r>
            <a:r>
              <a:rPr lang="ru-RU" sz="1400" dirty="0" smtClean="0">
                <a:latin typeface="Times New Roman"/>
                <a:ea typeface="Calibri"/>
                <a:cs typeface="Times New Roman"/>
              </a:rPr>
              <a:t>коррупции.</a:t>
            </a:r>
            <a:endParaRPr lang="ru-RU" sz="1400" dirty="0">
              <a:latin typeface="Calibri"/>
              <a:ea typeface="Calibri"/>
              <a:cs typeface="Times New Roman"/>
            </a:endParaRPr>
          </a:p>
          <a:p>
            <a:r>
              <a:rPr lang="ru-RU" sz="1400" dirty="0" smtClean="0">
                <a:latin typeface="Times New Roman"/>
                <a:ea typeface="Calibri"/>
              </a:rPr>
              <a:t>           2</a:t>
            </a:r>
            <a:r>
              <a:rPr lang="ru-RU" sz="1400" dirty="0">
                <a:latin typeface="Times New Roman"/>
                <a:ea typeface="Calibri"/>
              </a:rPr>
              <a:t>. Организационные меры по формированию механизмов противодействия </a:t>
            </a:r>
            <a:r>
              <a:rPr lang="ru-RU" sz="1400" dirty="0" smtClean="0">
                <a:latin typeface="Times New Roman"/>
                <a:ea typeface="Calibri"/>
              </a:rPr>
              <a:t>коррупции.</a:t>
            </a:r>
            <a:endParaRPr lang="ru-RU" sz="1400" dirty="0">
              <a:latin typeface="Times New Roman"/>
              <a:ea typeface="Calibri"/>
            </a:endParaRPr>
          </a:p>
          <a:p>
            <a:r>
              <a:rPr lang="ru-RU" sz="1400" dirty="0" smtClean="0">
                <a:latin typeface="Times New Roman"/>
                <a:ea typeface="Calibri"/>
              </a:rPr>
              <a:t>           3. </a:t>
            </a:r>
            <a:r>
              <a:rPr lang="ru-RU" sz="1400" dirty="0">
                <a:latin typeface="Times New Roman"/>
                <a:ea typeface="Calibri"/>
              </a:rPr>
              <a:t>Внедрение антикоррупционных механизмов в рамках реализации кадровой политики в администрации Зеленчукского муниципального </a:t>
            </a:r>
            <a:r>
              <a:rPr lang="ru-RU" sz="1400" dirty="0" smtClean="0">
                <a:latin typeface="Times New Roman"/>
                <a:ea typeface="Calibri"/>
              </a:rPr>
              <a:t>района.</a:t>
            </a:r>
          </a:p>
          <a:p>
            <a:r>
              <a:rPr lang="ru-RU" sz="1400" dirty="0" smtClean="0">
                <a:latin typeface="Times New Roman"/>
                <a:ea typeface="Calibri"/>
              </a:rPr>
              <a:t>           4</a:t>
            </a:r>
            <a:r>
              <a:rPr lang="ru-RU" sz="1400" dirty="0">
                <a:latin typeface="Times New Roman"/>
                <a:ea typeface="Calibri"/>
              </a:rPr>
              <a:t>. Организация проведения антикоррупционной экспертизы нормативных правовых актов администрации Зеленчукского муниципального </a:t>
            </a:r>
            <a:r>
              <a:rPr lang="ru-RU" sz="1400" dirty="0" smtClean="0">
                <a:latin typeface="Times New Roman"/>
                <a:ea typeface="Calibri"/>
              </a:rPr>
              <a:t>района.</a:t>
            </a:r>
          </a:p>
          <a:p>
            <a:r>
              <a:rPr lang="ru-RU" sz="1400" dirty="0">
                <a:latin typeface="Calibri"/>
                <a:ea typeface="Calibri"/>
                <a:cs typeface="Times New Roman"/>
              </a:rPr>
              <a:t> </a:t>
            </a:r>
            <a:r>
              <a:rPr lang="ru-RU" sz="1400" dirty="0" smtClean="0">
                <a:latin typeface="Calibri"/>
                <a:ea typeface="Calibri"/>
                <a:cs typeface="Times New Roman"/>
              </a:rPr>
              <a:t>           5</a:t>
            </a:r>
            <a:r>
              <a:rPr lang="ru-RU" sz="1400" dirty="0" smtClean="0">
                <a:latin typeface="Times New Roman"/>
                <a:ea typeface="Calibri"/>
              </a:rPr>
              <a:t>.Создание </a:t>
            </a:r>
            <a:r>
              <a:rPr lang="ru-RU" sz="1400" dirty="0">
                <a:latin typeface="Times New Roman"/>
                <a:ea typeface="Calibri"/>
              </a:rPr>
              <a:t>условий для снижения правового нигилизма, формирования антикоррупционного общественного мнения и нетерпимости к коррупционному </a:t>
            </a:r>
            <a:r>
              <a:rPr lang="ru-RU" sz="1400" dirty="0" smtClean="0">
                <a:latin typeface="Times New Roman"/>
                <a:ea typeface="Calibri"/>
              </a:rPr>
              <a:t>поведению </a:t>
            </a:r>
          </a:p>
          <a:p>
            <a:r>
              <a:rPr lang="ru-RU" sz="1400" dirty="0" smtClean="0">
                <a:latin typeface="Times New Roman"/>
                <a:ea typeface="Calibri"/>
                <a:cs typeface="Times New Roman"/>
              </a:rPr>
              <a:t>           6. </a:t>
            </a:r>
            <a:r>
              <a:rPr lang="ru-RU" sz="1400" dirty="0">
                <a:latin typeface="Times New Roman"/>
                <a:ea typeface="Calibri"/>
                <a:cs typeface="Times New Roman"/>
              </a:rPr>
              <a:t>Повышение эффективности общественного контроля за деятельностью органов местного самоуправления, организация взаимодействия с институтами гражданского </a:t>
            </a:r>
            <a:r>
              <a:rPr lang="ru-RU" sz="1400" dirty="0" smtClean="0">
                <a:latin typeface="Times New Roman"/>
                <a:ea typeface="Calibri"/>
                <a:cs typeface="Times New Roman"/>
              </a:rPr>
              <a:t>общества и</a:t>
            </a:r>
            <a:r>
              <a:rPr lang="ru-RU" sz="1400" dirty="0" smtClean="0">
                <a:latin typeface="Times New Roman"/>
                <a:ea typeface="Calibri"/>
              </a:rPr>
              <a:t> другие мероприятия.</a:t>
            </a:r>
            <a:endParaRPr lang="ru-RU" sz="1400" dirty="0">
              <a:latin typeface="Times New Roman" pitchFamily="18" charset="0"/>
              <a:cs typeface="Times New Roman" pitchFamily="18" charset="0"/>
            </a:endParaRPr>
          </a:p>
        </p:txBody>
      </p:sp>
      <p:sp>
        <p:nvSpPr>
          <p:cNvPr id="5" name="Блок-схема: альтернативный процесс 4"/>
          <p:cNvSpPr/>
          <p:nvPr/>
        </p:nvSpPr>
        <p:spPr>
          <a:xfrm>
            <a:off x="3841549" y="1844824"/>
            <a:ext cx="4053190" cy="648072"/>
          </a:xfrm>
          <a:prstGeom prst="flowChartAlternateProcess">
            <a:avLst/>
          </a:prstGeom>
          <a:ln/>
        </p:spPr>
        <p:style>
          <a:lnRef idx="1">
            <a:schemeClr val="accent6"/>
          </a:lnRef>
          <a:fillRef idx="2">
            <a:schemeClr val="accent6"/>
          </a:fillRef>
          <a:effectRef idx="1">
            <a:schemeClr val="accent6"/>
          </a:effectRef>
          <a:fontRef idx="minor">
            <a:schemeClr val="dk1"/>
          </a:fontRef>
        </p:style>
        <p:txBody>
          <a:bodyPr rtlCol="0" anchor="ctr"/>
          <a:lstStyle/>
          <a:p>
            <a:pPr indent="450215" algn="ctr">
              <a:spcAft>
                <a:spcPts val="0"/>
              </a:spcAft>
            </a:pPr>
            <a:r>
              <a:rPr lang="ru-RU" sz="1400" dirty="0" smtClean="0">
                <a:ea typeface="Calibri"/>
                <a:cs typeface="Times New Roman"/>
              </a:rPr>
              <a:t>На  реализацию муниципальной программы в проект бюджета на 2017 год  включены расходы в </a:t>
            </a:r>
            <a:r>
              <a:rPr lang="ru-RU" sz="1400" dirty="0">
                <a:ea typeface="Calibri"/>
                <a:cs typeface="Times New Roman"/>
              </a:rPr>
              <a:t>сумме </a:t>
            </a:r>
            <a:r>
              <a:rPr lang="ru-RU" sz="1400" dirty="0" smtClean="0">
                <a:ea typeface="Calibri"/>
                <a:cs typeface="Times New Roman"/>
              </a:rPr>
              <a:t>50 тыс. руб.</a:t>
            </a:r>
            <a:endParaRPr lang="ru-RU" sz="1400" dirty="0">
              <a:ea typeface="Calibri"/>
              <a:cs typeface="Times New Roman"/>
            </a:endParaRPr>
          </a:p>
        </p:txBody>
      </p:sp>
    </p:spTree>
    <p:extLst>
      <p:ext uri="{BB962C8B-B14F-4D97-AF65-F5344CB8AC3E}">
        <p14:creationId xmlns:p14="http://schemas.microsoft.com/office/powerpoint/2010/main" val="3411623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267744" y="404664"/>
            <a:ext cx="6840760" cy="1282154"/>
          </a:xfrm>
          <a:prstGeom prst="rect">
            <a:avLst/>
          </a:prstGeom>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0215"/>
            <a:r>
              <a:rPr lang="ru-RU" sz="2000" b="1" dirty="0" smtClean="0">
                <a:effectLst>
                  <a:outerShdw blurRad="38100" dist="38100" dir="2700000" algn="tl">
                    <a:srgbClr val="000000">
                      <a:alpha val="43137"/>
                    </a:srgbClr>
                  </a:outerShdw>
                </a:effectLst>
                <a:latin typeface="+mn-lt"/>
                <a:ea typeface="Calibri"/>
                <a:cs typeface="Times New Roman"/>
              </a:rPr>
              <a:t>Муниципальная программа </a:t>
            </a:r>
            <a:br>
              <a:rPr lang="ru-RU" sz="2000" b="1" dirty="0" smtClean="0">
                <a:effectLst>
                  <a:outerShdw blurRad="38100" dist="38100" dir="2700000" algn="tl">
                    <a:srgbClr val="000000">
                      <a:alpha val="43137"/>
                    </a:srgbClr>
                  </a:outerShdw>
                </a:effectLst>
                <a:latin typeface="+mn-lt"/>
                <a:ea typeface="Calibri"/>
                <a:cs typeface="Times New Roman"/>
              </a:rPr>
            </a:br>
            <a:r>
              <a:rPr lang="ru-RU" sz="2000" b="1" dirty="0" smtClean="0">
                <a:effectLst>
                  <a:outerShdw blurRad="38100" dist="38100" dir="2700000" algn="tl">
                    <a:srgbClr val="000000">
                      <a:alpha val="43137"/>
                    </a:srgbClr>
                  </a:outerShdw>
                </a:effectLst>
                <a:latin typeface="+mn-lt"/>
                <a:ea typeface="Calibri"/>
                <a:cs typeface="Times New Roman"/>
              </a:rPr>
              <a:t>«Профилактика преступлений и иных правонарушений  </a:t>
            </a:r>
          </a:p>
          <a:p>
            <a:pPr indent="450215"/>
            <a:r>
              <a:rPr lang="ru-RU" sz="2000" b="1" dirty="0" smtClean="0">
                <a:effectLst>
                  <a:outerShdw blurRad="38100" dist="38100" dir="2700000" algn="tl">
                    <a:srgbClr val="000000">
                      <a:alpha val="43137"/>
                    </a:srgbClr>
                  </a:outerShdw>
                </a:effectLst>
                <a:latin typeface="+mn-lt"/>
                <a:ea typeface="Calibri"/>
                <a:cs typeface="Times New Roman"/>
              </a:rPr>
              <a:t>в Зеленчукском муниципальном районе</a:t>
            </a:r>
            <a:r>
              <a:rPr lang="ru-RU" sz="2000" dirty="0" smtClean="0">
                <a:effectLst>
                  <a:outerShdw blurRad="38100" dist="38100" dir="2700000" algn="tl">
                    <a:srgbClr val="000000">
                      <a:alpha val="43137"/>
                    </a:srgbClr>
                  </a:outerShdw>
                </a:effectLst>
                <a:latin typeface="+mn-lt"/>
                <a:ea typeface="Calibri"/>
                <a:cs typeface="Times New Roman"/>
              </a:rPr>
              <a:t/>
            </a:r>
            <a:br>
              <a:rPr lang="ru-RU" sz="2000" dirty="0" smtClean="0">
                <a:effectLst>
                  <a:outerShdw blurRad="38100" dist="38100" dir="2700000" algn="tl">
                    <a:srgbClr val="000000">
                      <a:alpha val="43137"/>
                    </a:srgbClr>
                  </a:outerShdw>
                </a:effectLst>
                <a:latin typeface="+mn-lt"/>
                <a:ea typeface="Calibri"/>
                <a:cs typeface="Times New Roman"/>
              </a:rPr>
            </a:br>
            <a:r>
              <a:rPr lang="ru-RU" sz="2000" b="1" dirty="0" smtClean="0">
                <a:effectLst>
                  <a:outerShdw blurRad="38100" dist="38100" dir="2700000" algn="tl">
                    <a:srgbClr val="000000">
                      <a:alpha val="43137"/>
                    </a:srgbClr>
                  </a:outerShdw>
                </a:effectLst>
                <a:latin typeface="+mn-lt"/>
                <a:ea typeface="Calibri"/>
                <a:cs typeface="Times New Roman"/>
              </a:rPr>
              <a:t>на 2017-2019 годы»</a:t>
            </a:r>
            <a:r>
              <a:rPr lang="ru-RU" sz="2000" dirty="0" smtClean="0">
                <a:effectLst>
                  <a:outerShdw blurRad="38100" dist="38100" dir="2700000" algn="tl">
                    <a:srgbClr val="000000">
                      <a:alpha val="43137"/>
                    </a:srgbClr>
                  </a:outerShdw>
                </a:effectLst>
                <a:latin typeface="+mn-lt"/>
                <a:ea typeface="Calibri"/>
                <a:cs typeface="Times New Roman"/>
              </a:rPr>
              <a:t/>
            </a:r>
            <a:br>
              <a:rPr lang="ru-RU" sz="2000" dirty="0" smtClean="0">
                <a:effectLst>
                  <a:outerShdw blurRad="38100" dist="38100" dir="2700000" algn="tl">
                    <a:srgbClr val="000000">
                      <a:alpha val="43137"/>
                    </a:srgbClr>
                  </a:outerShdw>
                </a:effectLst>
                <a:latin typeface="+mn-lt"/>
                <a:ea typeface="Calibri"/>
                <a:cs typeface="Times New Roman"/>
              </a:rPr>
            </a:br>
            <a:endParaRPr lang="ru-RU" sz="2000" dirty="0">
              <a:effectLst>
                <a:outerShdw blurRad="38100" dist="38100" dir="2700000" algn="tl">
                  <a:srgbClr val="000000">
                    <a:alpha val="43137"/>
                  </a:srgbClr>
                </a:outerShdw>
              </a:effectLst>
              <a:latin typeface="+mn-lt"/>
            </a:endParaRPr>
          </a:p>
        </p:txBody>
      </p:sp>
      <p:pic>
        <p:nvPicPr>
          <p:cNvPr id="3" name="Picture 11" descr="C:\Program Files\Microsoft Office\MEDIA\CAGCAT10\j030084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32656"/>
            <a:ext cx="2304256" cy="2223821"/>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нутый угол 3"/>
          <p:cNvSpPr/>
          <p:nvPr/>
        </p:nvSpPr>
        <p:spPr>
          <a:xfrm>
            <a:off x="1164687" y="3138383"/>
            <a:ext cx="6503657" cy="3314953"/>
          </a:xfrm>
          <a:prstGeom prst="foldedCorner">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indent="450215" algn="just">
              <a:spcAft>
                <a:spcPts val="0"/>
              </a:spcAft>
            </a:pPr>
            <a:endParaRPr lang="ru-RU" sz="1300" dirty="0" smtClean="0">
              <a:latin typeface="Times New Roman"/>
              <a:ea typeface="Calibri"/>
              <a:cs typeface="Times New Roman"/>
            </a:endParaRPr>
          </a:p>
          <a:p>
            <a:pPr indent="450215" algn="just">
              <a:spcAft>
                <a:spcPts val="0"/>
              </a:spcAft>
            </a:pPr>
            <a:endParaRPr lang="ru-RU" sz="1300" dirty="0">
              <a:latin typeface="Times New Roman"/>
              <a:ea typeface="Calibri"/>
              <a:cs typeface="Times New Roman"/>
            </a:endParaRPr>
          </a:p>
          <a:p>
            <a:pPr indent="450215" algn="just">
              <a:spcAft>
                <a:spcPts val="0"/>
              </a:spcAft>
            </a:pPr>
            <a:r>
              <a:rPr lang="ru-RU" sz="1350" dirty="0" smtClean="0">
                <a:latin typeface="Times New Roman"/>
                <a:ea typeface="Calibri"/>
                <a:cs typeface="Times New Roman"/>
              </a:rPr>
              <a:t>Расходы на  </a:t>
            </a:r>
            <a:r>
              <a:rPr lang="ru-RU" sz="1350" dirty="0">
                <a:latin typeface="Times New Roman"/>
                <a:ea typeface="Calibri"/>
                <a:cs typeface="Times New Roman"/>
              </a:rPr>
              <a:t>реализацию мероприятий Программы </a:t>
            </a:r>
            <a:r>
              <a:rPr lang="ru-RU" sz="1350" dirty="0" smtClean="0">
                <a:latin typeface="Times New Roman"/>
                <a:ea typeface="Calibri"/>
                <a:cs typeface="Times New Roman"/>
              </a:rPr>
              <a:t>направлены</a:t>
            </a:r>
            <a:r>
              <a:rPr lang="ru-RU" sz="1350" dirty="0" smtClean="0">
                <a:latin typeface="Times New Roman"/>
                <a:ea typeface="Times New Roman"/>
                <a:cs typeface="Times New Roman"/>
              </a:rPr>
              <a:t>: </a:t>
            </a:r>
            <a:endParaRPr lang="ru-RU" sz="1350" dirty="0">
              <a:latin typeface="Calibri"/>
              <a:ea typeface="Calibri"/>
              <a:cs typeface="Times New Roman"/>
            </a:endParaRPr>
          </a:p>
          <a:p>
            <a:pPr indent="450215" algn="just">
              <a:spcAft>
                <a:spcPts val="0"/>
              </a:spcAft>
            </a:pPr>
            <a:r>
              <a:rPr lang="ru-RU" sz="1350" dirty="0" smtClean="0">
                <a:latin typeface="Times New Roman"/>
                <a:ea typeface="Times New Roman"/>
                <a:cs typeface="Times New Roman"/>
              </a:rPr>
              <a:t> - </a:t>
            </a:r>
            <a:r>
              <a:rPr lang="ru-RU" sz="1350" dirty="0">
                <a:latin typeface="Times New Roman"/>
                <a:ea typeface="Times New Roman"/>
                <a:cs typeface="Times New Roman"/>
              </a:rPr>
              <a:t>в целях повышения профессионального мастерства участковых уполномоченных </a:t>
            </a:r>
            <a:r>
              <a:rPr lang="ru-RU" sz="1350" dirty="0" smtClean="0">
                <a:latin typeface="Times New Roman"/>
                <a:ea typeface="Times New Roman"/>
                <a:cs typeface="Times New Roman"/>
              </a:rPr>
              <a:t>полиции;</a:t>
            </a:r>
          </a:p>
          <a:p>
            <a:pPr indent="450215" algn="just">
              <a:spcAft>
                <a:spcPts val="0"/>
              </a:spcAft>
            </a:pPr>
            <a:r>
              <a:rPr lang="ru-RU" sz="1350" dirty="0">
                <a:latin typeface="Times New Roman"/>
                <a:ea typeface="Times New Roman"/>
                <a:cs typeface="Times New Roman"/>
              </a:rPr>
              <a:t>-</a:t>
            </a:r>
            <a:r>
              <a:rPr lang="ru-RU" sz="1350" dirty="0" smtClean="0">
                <a:latin typeface="Times New Roman"/>
                <a:ea typeface="Times New Roman"/>
                <a:cs typeface="Times New Roman"/>
              </a:rPr>
              <a:t> в </a:t>
            </a:r>
            <a:r>
              <a:rPr lang="ru-RU" sz="1350" dirty="0">
                <a:latin typeface="Times New Roman"/>
                <a:ea typeface="Times New Roman"/>
                <a:cs typeface="Times New Roman"/>
              </a:rPr>
              <a:t>целях повышения профессионального мастерства инспекторов по делам </a:t>
            </a:r>
            <a:r>
              <a:rPr lang="ru-RU" sz="1350" dirty="0" smtClean="0">
                <a:latin typeface="Times New Roman"/>
                <a:ea typeface="Times New Roman"/>
                <a:cs typeface="Times New Roman"/>
              </a:rPr>
              <a:t>несовершеннолетних, направление средств </a:t>
            </a:r>
            <a:r>
              <a:rPr lang="ru-RU" sz="1350" dirty="0">
                <a:latin typeface="Times New Roman"/>
                <a:ea typeface="Times New Roman"/>
                <a:cs typeface="Times New Roman"/>
              </a:rPr>
              <a:t>на поощрение сотрудников полиции, которые показали наивысшие результаты в оперативно-служебной деятельности в </a:t>
            </a:r>
            <a:r>
              <a:rPr lang="ru-RU" sz="1350" dirty="0" smtClean="0">
                <a:latin typeface="Times New Roman"/>
                <a:ea typeface="Times New Roman"/>
                <a:cs typeface="Times New Roman"/>
              </a:rPr>
              <a:t>2017 </a:t>
            </a:r>
            <a:r>
              <a:rPr lang="ru-RU" sz="1350" dirty="0">
                <a:latin typeface="Times New Roman"/>
                <a:ea typeface="Times New Roman"/>
                <a:cs typeface="Times New Roman"/>
              </a:rPr>
              <a:t>году.</a:t>
            </a:r>
            <a:endParaRPr lang="ru-RU" sz="1350" dirty="0">
              <a:latin typeface="Calibri"/>
              <a:ea typeface="Calibri"/>
              <a:cs typeface="Times New Roman"/>
            </a:endParaRPr>
          </a:p>
          <a:p>
            <a:pPr indent="450215" algn="just">
              <a:spcAft>
                <a:spcPts val="0"/>
              </a:spcAft>
            </a:pPr>
            <a:r>
              <a:rPr lang="ru-RU" sz="1350" dirty="0" smtClean="0">
                <a:latin typeface="Times New Roman"/>
                <a:ea typeface="Times New Roman"/>
                <a:cs typeface="Times New Roman"/>
              </a:rPr>
              <a:t>  </a:t>
            </a:r>
            <a:r>
              <a:rPr lang="ru-RU" sz="1350" dirty="0">
                <a:latin typeface="Times New Roman"/>
                <a:ea typeface="Calibri"/>
                <a:cs typeface="Times New Roman"/>
              </a:rPr>
              <a:t>- в целях совершенствования работы действующих и внедрения новых систем видеонаблюдения, видео-фиксации, аппаратно-программных комплексов и устройств экстренной связи «гражданин-полиция», АПК «Барс</a:t>
            </a:r>
            <a:r>
              <a:rPr lang="ru-RU" sz="1350" dirty="0" smtClean="0">
                <a:latin typeface="Times New Roman"/>
                <a:ea typeface="Calibri"/>
                <a:cs typeface="Times New Roman"/>
              </a:rPr>
              <a:t>», </a:t>
            </a:r>
            <a:r>
              <a:rPr lang="ru-RU" sz="1350" dirty="0">
                <a:latin typeface="Times New Roman"/>
                <a:ea typeface="Calibri"/>
                <a:cs typeface="Times New Roman"/>
              </a:rPr>
              <a:t>в населенных пунктах муниципального района   </a:t>
            </a:r>
            <a:r>
              <a:rPr lang="ru-RU" sz="1350" dirty="0" smtClean="0">
                <a:latin typeface="Times New Roman"/>
                <a:ea typeface="Calibri"/>
                <a:cs typeface="Times New Roman"/>
              </a:rPr>
              <a:t>приобретать </a:t>
            </a:r>
            <a:r>
              <a:rPr lang="ru-RU" sz="1350" dirty="0">
                <a:latin typeface="Times New Roman"/>
                <a:ea typeface="Calibri"/>
                <a:cs typeface="Times New Roman"/>
              </a:rPr>
              <a:t>видеокамеры с необходимой </a:t>
            </a:r>
            <a:r>
              <a:rPr lang="ru-RU" sz="1350" dirty="0" smtClean="0">
                <a:latin typeface="Times New Roman"/>
                <a:ea typeface="Calibri"/>
                <a:cs typeface="Times New Roman"/>
              </a:rPr>
              <a:t>аппаратурой.</a:t>
            </a:r>
            <a:endParaRPr lang="ru-RU" sz="1350" dirty="0">
              <a:latin typeface="Times New Roman"/>
              <a:ea typeface="Times New Roman"/>
              <a:cs typeface="Times New Roman"/>
            </a:endParaRPr>
          </a:p>
        </p:txBody>
      </p:sp>
      <p:sp>
        <p:nvSpPr>
          <p:cNvPr id="6" name="Блок-схема: альтернативный процесс 5"/>
          <p:cNvSpPr/>
          <p:nvPr/>
        </p:nvSpPr>
        <p:spPr>
          <a:xfrm>
            <a:off x="3543146" y="1916832"/>
            <a:ext cx="4053190" cy="648072"/>
          </a:xfrm>
          <a:prstGeom prst="flowChartAlternateProcess">
            <a:avLst/>
          </a:prstGeom>
          <a:ln/>
        </p:spPr>
        <p:style>
          <a:lnRef idx="1">
            <a:schemeClr val="accent6"/>
          </a:lnRef>
          <a:fillRef idx="2">
            <a:schemeClr val="accent6"/>
          </a:fillRef>
          <a:effectRef idx="1">
            <a:schemeClr val="accent6"/>
          </a:effectRef>
          <a:fontRef idx="minor">
            <a:schemeClr val="dk1"/>
          </a:fontRef>
        </p:style>
        <p:txBody>
          <a:bodyPr rtlCol="0" anchor="ctr"/>
          <a:lstStyle/>
          <a:p>
            <a:pPr indent="450215" algn="ctr">
              <a:spcAft>
                <a:spcPts val="0"/>
              </a:spcAft>
            </a:pPr>
            <a:r>
              <a:rPr lang="ru-RU" sz="1400" dirty="0" smtClean="0">
                <a:ea typeface="Calibri"/>
                <a:cs typeface="Times New Roman"/>
              </a:rPr>
              <a:t>На  реализацию муниципальной программы в проект бюджета на 2017 год  включены расходы в </a:t>
            </a:r>
            <a:r>
              <a:rPr lang="ru-RU" sz="1400" dirty="0">
                <a:ea typeface="Calibri"/>
                <a:cs typeface="Times New Roman"/>
              </a:rPr>
              <a:t>сумме </a:t>
            </a:r>
            <a:r>
              <a:rPr lang="ru-RU" sz="1400" dirty="0" smtClean="0">
                <a:ea typeface="Calibri"/>
                <a:cs typeface="Times New Roman"/>
              </a:rPr>
              <a:t>400 тыс. руб.</a:t>
            </a:r>
            <a:endParaRPr lang="ru-RU" sz="1400" dirty="0">
              <a:ea typeface="Calibri"/>
              <a:cs typeface="Times New Roman"/>
            </a:endParaRPr>
          </a:p>
        </p:txBody>
      </p:sp>
    </p:spTree>
    <p:extLst>
      <p:ext uri="{BB962C8B-B14F-4D97-AF65-F5344CB8AC3E}">
        <p14:creationId xmlns:p14="http://schemas.microsoft.com/office/powerpoint/2010/main" val="38394643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нутый угол 2"/>
          <p:cNvSpPr/>
          <p:nvPr/>
        </p:nvSpPr>
        <p:spPr>
          <a:xfrm>
            <a:off x="971600" y="2664390"/>
            <a:ext cx="7431059" cy="3050738"/>
          </a:xfrm>
          <a:prstGeom prst="foldedCorner">
            <a:avLst>
              <a:gd name="adj" fmla="val 26853"/>
            </a:avLst>
          </a:prstGeom>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0215" algn="just">
              <a:spcAft>
                <a:spcPts val="0"/>
              </a:spcAft>
            </a:pPr>
            <a:r>
              <a:rPr lang="ru-RU" sz="1400" dirty="0" smtClean="0">
                <a:latin typeface="Times New Roman"/>
                <a:ea typeface="Times New Roman"/>
                <a:cs typeface="Times New Roman"/>
              </a:rPr>
              <a:t>Расходы направлены на реализацию мероприятий </a:t>
            </a:r>
            <a:r>
              <a:rPr lang="ru-RU" sz="1400" dirty="0">
                <a:latin typeface="Times New Roman"/>
                <a:ea typeface="Times New Roman"/>
                <a:cs typeface="Times New Roman"/>
              </a:rPr>
              <a:t>данной программы </a:t>
            </a:r>
            <a:r>
              <a:rPr lang="ru-RU" sz="1400" dirty="0" smtClean="0">
                <a:latin typeface="Times New Roman"/>
                <a:ea typeface="Times New Roman"/>
                <a:cs typeface="Times New Roman"/>
              </a:rPr>
              <a:t>- проведение </a:t>
            </a:r>
            <a:r>
              <a:rPr lang="ru-RU" sz="1400" dirty="0">
                <a:latin typeface="Times New Roman"/>
                <a:ea typeface="Times New Roman"/>
                <a:cs typeface="Times New Roman"/>
              </a:rPr>
              <a:t>спортивных мероприятий по баскетболу, волейболу, футболу, легкой атлетике, шахматам, настольному теннису, вольной борьбе. </a:t>
            </a:r>
            <a:r>
              <a:rPr lang="ru-RU" sz="1400" dirty="0" smtClean="0">
                <a:latin typeface="Times New Roman"/>
                <a:ea typeface="Calibri"/>
                <a:cs typeface="Times New Roman"/>
              </a:rPr>
              <a:t> </a:t>
            </a:r>
            <a:r>
              <a:rPr lang="ru-RU" sz="1400" dirty="0">
                <a:latin typeface="Times New Roman"/>
                <a:ea typeface="Calibri"/>
                <a:cs typeface="Times New Roman"/>
              </a:rPr>
              <a:t>К целевым показателям социально-экономической эффективности программы относятся:</a:t>
            </a:r>
            <a:endParaRPr lang="ru-RU" sz="1400" dirty="0">
              <a:latin typeface="Calibri"/>
              <a:ea typeface="Calibri"/>
              <a:cs typeface="Times New Roman"/>
            </a:endParaRPr>
          </a:p>
          <a:p>
            <a:pPr indent="431800" algn="just">
              <a:spcAft>
                <a:spcPts val="0"/>
              </a:spcAft>
            </a:pPr>
            <a:r>
              <a:rPr lang="ru-RU" sz="1400" dirty="0">
                <a:latin typeface="Times New Roman"/>
                <a:ea typeface="Times New Roman"/>
              </a:rPr>
              <a:t>-увеличение доли жителей района, систематически занимающихся физической культурой и спортом; </a:t>
            </a:r>
          </a:p>
          <a:p>
            <a:pPr indent="431800" algn="just">
              <a:spcAft>
                <a:spcPts val="0"/>
              </a:spcAft>
            </a:pPr>
            <a:r>
              <a:rPr lang="ru-RU" sz="1400" dirty="0">
                <a:latin typeface="Times New Roman"/>
                <a:ea typeface="Times New Roman"/>
              </a:rPr>
              <a:t>- увеличение количества детей и подростков, занимающихся спортом;</a:t>
            </a:r>
          </a:p>
          <a:p>
            <a:pPr indent="431800" algn="just">
              <a:spcAft>
                <a:spcPts val="0"/>
              </a:spcAft>
            </a:pPr>
            <a:r>
              <a:rPr lang="ru-RU" sz="1400" dirty="0">
                <a:latin typeface="Times New Roman"/>
                <a:ea typeface="Times New Roman"/>
              </a:rPr>
              <a:t>- увеличение количества спортивных сооружений в районе. </a:t>
            </a:r>
          </a:p>
          <a:p>
            <a:pPr indent="431800" algn="just">
              <a:spcAft>
                <a:spcPts val="0"/>
              </a:spcAft>
            </a:pPr>
            <a:r>
              <a:rPr lang="ru-RU" sz="1400" dirty="0" smtClean="0">
                <a:latin typeface="Times New Roman"/>
                <a:ea typeface="Times New Roman"/>
              </a:rPr>
              <a:t>В 2017 </a:t>
            </a:r>
            <a:r>
              <a:rPr lang="ru-RU" sz="1400" dirty="0">
                <a:latin typeface="Times New Roman"/>
                <a:ea typeface="Times New Roman"/>
              </a:rPr>
              <a:t>году планируется увеличить удельный вес населения, систематически занимающегося физической культурой и спортом, до </a:t>
            </a:r>
            <a:r>
              <a:rPr lang="ru-RU" sz="1400" dirty="0" smtClean="0">
                <a:latin typeface="Times New Roman"/>
                <a:ea typeface="Times New Roman"/>
              </a:rPr>
              <a:t>65</a:t>
            </a:r>
            <a:r>
              <a:rPr lang="ru-RU" sz="1400" dirty="0">
                <a:latin typeface="Times New Roman"/>
                <a:ea typeface="Times New Roman"/>
              </a:rPr>
              <a:t>%. </a:t>
            </a:r>
            <a:r>
              <a:rPr lang="ru-RU" sz="1400" dirty="0" smtClean="0">
                <a:latin typeface="Times New Roman"/>
                <a:ea typeface="Times New Roman"/>
              </a:rPr>
              <a:t> </a:t>
            </a:r>
            <a:endParaRPr lang="ru-RU" sz="1400" dirty="0">
              <a:effectLst/>
              <a:latin typeface="Times New Roman"/>
              <a:ea typeface="Times New Roman"/>
            </a:endParaRPr>
          </a:p>
        </p:txBody>
      </p:sp>
      <p:sp>
        <p:nvSpPr>
          <p:cNvPr id="2" name="Заголовок 1"/>
          <p:cNvSpPr txBox="1">
            <a:spLocks/>
          </p:cNvSpPr>
          <p:nvPr/>
        </p:nvSpPr>
        <p:spPr>
          <a:xfrm>
            <a:off x="2915816" y="274638"/>
            <a:ext cx="5770984" cy="13541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0215"/>
            <a:r>
              <a:rPr lang="ru-RU" sz="2000" b="1" dirty="0" smtClean="0">
                <a:effectLst>
                  <a:outerShdw blurRad="38100" dist="38100" dir="2700000" algn="tl">
                    <a:srgbClr val="000000">
                      <a:alpha val="43137"/>
                    </a:srgbClr>
                  </a:outerShdw>
                </a:effectLst>
                <a:latin typeface="+mn-lt"/>
                <a:ea typeface="Calibri"/>
                <a:cs typeface="Times New Roman"/>
              </a:rPr>
              <a:t>Муниципальная программа </a:t>
            </a:r>
            <a:br>
              <a:rPr lang="ru-RU" sz="2000" b="1" dirty="0" smtClean="0">
                <a:effectLst>
                  <a:outerShdw blurRad="38100" dist="38100" dir="2700000" algn="tl">
                    <a:srgbClr val="000000">
                      <a:alpha val="43137"/>
                    </a:srgbClr>
                  </a:outerShdw>
                </a:effectLst>
                <a:latin typeface="+mn-lt"/>
                <a:ea typeface="Calibri"/>
                <a:cs typeface="Times New Roman"/>
              </a:rPr>
            </a:br>
            <a:r>
              <a:rPr lang="ru-RU" sz="2000" b="1" dirty="0" smtClean="0">
                <a:effectLst>
                  <a:outerShdw blurRad="38100" dist="38100" dir="2700000" algn="tl">
                    <a:srgbClr val="000000">
                      <a:alpha val="43137"/>
                    </a:srgbClr>
                  </a:outerShdw>
                </a:effectLst>
                <a:latin typeface="+mn-lt"/>
                <a:ea typeface="Calibri"/>
                <a:cs typeface="Times New Roman"/>
              </a:rPr>
              <a:t>«Развитие физической культуры и спорта в </a:t>
            </a:r>
            <a:r>
              <a:rPr lang="ru-RU" sz="2000" b="1" dirty="0" err="1" smtClean="0">
                <a:effectLst>
                  <a:outerShdw blurRad="38100" dist="38100" dir="2700000" algn="tl">
                    <a:srgbClr val="000000">
                      <a:alpha val="43137"/>
                    </a:srgbClr>
                  </a:outerShdw>
                </a:effectLst>
                <a:latin typeface="+mn-lt"/>
                <a:ea typeface="Calibri"/>
                <a:cs typeface="Times New Roman"/>
              </a:rPr>
              <a:t>Зеленчукском</a:t>
            </a:r>
            <a:r>
              <a:rPr lang="ru-RU" sz="2000" b="1" dirty="0" smtClean="0">
                <a:effectLst>
                  <a:outerShdw blurRad="38100" dist="38100" dir="2700000" algn="tl">
                    <a:srgbClr val="000000">
                      <a:alpha val="43137"/>
                    </a:srgbClr>
                  </a:outerShdw>
                </a:effectLst>
                <a:latin typeface="+mn-lt"/>
                <a:ea typeface="Calibri"/>
                <a:cs typeface="Times New Roman"/>
              </a:rPr>
              <a:t> муниципальном районе </a:t>
            </a:r>
          </a:p>
          <a:p>
            <a:pPr indent="450215"/>
            <a:r>
              <a:rPr lang="ru-RU" sz="2000" b="1" dirty="0" smtClean="0">
                <a:effectLst>
                  <a:outerShdw blurRad="38100" dist="38100" dir="2700000" algn="tl">
                    <a:srgbClr val="000000">
                      <a:alpha val="43137"/>
                    </a:srgbClr>
                  </a:outerShdw>
                </a:effectLst>
                <a:latin typeface="+mn-lt"/>
                <a:ea typeface="Calibri"/>
                <a:cs typeface="Times New Roman"/>
              </a:rPr>
              <a:t>на 2017 – 2019 годы»</a:t>
            </a:r>
            <a:r>
              <a:rPr lang="ru-RU" sz="2000" dirty="0" smtClean="0">
                <a:latin typeface="+mn-lt"/>
                <a:ea typeface="Calibri"/>
                <a:cs typeface="Times New Roman"/>
              </a:rPr>
              <a:t/>
            </a:r>
            <a:br>
              <a:rPr lang="ru-RU" sz="2000" dirty="0" smtClean="0">
                <a:latin typeface="+mn-lt"/>
                <a:ea typeface="Calibri"/>
                <a:cs typeface="Times New Roman"/>
              </a:rPr>
            </a:br>
            <a:endParaRPr lang="ru-RU" sz="2000" dirty="0">
              <a:latin typeface="+mn-lt"/>
            </a:endParaRPr>
          </a:p>
        </p:txBody>
      </p:sp>
      <p:pic>
        <p:nvPicPr>
          <p:cNvPr id="4" name="Picture 3" descr="C:\Documents and Settings\Efimenko\Local Settings\Temporary Internet Files\Content.IE5\1QPR522T\Composta-SPO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5157192"/>
            <a:ext cx="5800710" cy="1656184"/>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спорт 2.jpg"/>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2062"/>
            <a:ext cx="2736304" cy="1870794"/>
          </a:xfrm>
          <a:prstGeom prst="rect">
            <a:avLst/>
          </a:prstGeom>
          <a:noFill/>
          <a:ln>
            <a:noFill/>
          </a:ln>
          <a:extLst/>
        </p:spPr>
      </p:pic>
      <p:sp>
        <p:nvSpPr>
          <p:cNvPr id="6" name="Блок-схема: альтернативный процесс 5"/>
          <p:cNvSpPr/>
          <p:nvPr/>
        </p:nvSpPr>
        <p:spPr>
          <a:xfrm>
            <a:off x="3903186" y="1700808"/>
            <a:ext cx="4053190" cy="648072"/>
          </a:xfrm>
          <a:prstGeom prst="flowChartAlternateProcess">
            <a:avLst/>
          </a:prstGeom>
          <a:ln/>
        </p:spPr>
        <p:style>
          <a:lnRef idx="1">
            <a:schemeClr val="accent6"/>
          </a:lnRef>
          <a:fillRef idx="2">
            <a:schemeClr val="accent6"/>
          </a:fillRef>
          <a:effectRef idx="1">
            <a:schemeClr val="accent6"/>
          </a:effectRef>
          <a:fontRef idx="minor">
            <a:schemeClr val="dk1"/>
          </a:fontRef>
        </p:style>
        <p:txBody>
          <a:bodyPr rtlCol="0" anchor="ctr"/>
          <a:lstStyle/>
          <a:p>
            <a:pPr indent="450215" algn="ctr">
              <a:spcAft>
                <a:spcPts val="0"/>
              </a:spcAft>
            </a:pPr>
            <a:r>
              <a:rPr lang="ru-RU" sz="1400" dirty="0" smtClean="0">
                <a:ea typeface="Calibri"/>
                <a:cs typeface="Times New Roman"/>
              </a:rPr>
              <a:t>На  реализацию муниципальной программы в проект бюджета на 2017 год  включены расходы в </a:t>
            </a:r>
            <a:r>
              <a:rPr lang="ru-RU" sz="1400" dirty="0">
                <a:ea typeface="Calibri"/>
                <a:cs typeface="Times New Roman"/>
              </a:rPr>
              <a:t>сумме </a:t>
            </a:r>
            <a:r>
              <a:rPr lang="ru-RU" sz="1400" dirty="0" smtClean="0">
                <a:ea typeface="Calibri"/>
                <a:cs typeface="Times New Roman"/>
              </a:rPr>
              <a:t>350 тыс. руб.</a:t>
            </a:r>
            <a:endParaRPr lang="ru-RU" sz="1400" dirty="0">
              <a:ea typeface="Calibri"/>
              <a:cs typeface="Times New Roman"/>
            </a:endParaRPr>
          </a:p>
        </p:txBody>
      </p:sp>
    </p:spTree>
    <p:extLst>
      <p:ext uri="{BB962C8B-B14F-4D97-AF65-F5344CB8AC3E}">
        <p14:creationId xmlns:p14="http://schemas.microsoft.com/office/powerpoint/2010/main" val="1297698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9" descr="C:\Documents and Settings\Efimenko\Local Settings\Temporary Internet Files\Content.IE5\20TSV1G5\1475026_html_136a456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2834122" cy="2016224"/>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1"/>
          <p:cNvSpPr txBox="1">
            <a:spLocks/>
          </p:cNvSpPr>
          <p:nvPr/>
        </p:nvSpPr>
        <p:spPr>
          <a:xfrm>
            <a:off x="2834123" y="260648"/>
            <a:ext cx="6202374" cy="172819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0215"/>
            <a:r>
              <a:rPr lang="ru-RU" sz="2000" b="1"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pitchFamily="18" charset="0"/>
              </a:rPr>
              <a:t>Муниципальная программа </a:t>
            </a:r>
            <a:br>
              <a:rPr lang="ru-RU" sz="2000" b="1"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pitchFamily="18" charset="0"/>
              </a:rPr>
            </a:br>
            <a:r>
              <a:rPr lang="ru-RU" sz="2000" b="1"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pitchFamily="18" charset="0"/>
              </a:rPr>
              <a:t>«Профилактика употребления наркотических средств, психотропных веществ и их </a:t>
            </a:r>
            <a:r>
              <a:rPr lang="ru-RU" sz="2000" b="1" dirty="0" err="1" smtClean="0">
                <a:solidFill>
                  <a:schemeClr val="tx2">
                    <a:lumMod val="50000"/>
                  </a:schemeClr>
                </a:solidFill>
                <a:effectLst>
                  <a:outerShdw blurRad="38100" dist="38100" dir="2700000" algn="tl">
                    <a:srgbClr val="000000">
                      <a:alpha val="43137"/>
                    </a:srgbClr>
                  </a:outerShdw>
                </a:effectLst>
                <a:latin typeface="+mn-lt"/>
                <a:ea typeface="Calibri"/>
                <a:cs typeface="Times New Roman" pitchFamily="18" charset="0"/>
              </a:rPr>
              <a:t>прекурсоров</a:t>
            </a:r>
            <a:r>
              <a:rPr lang="ru-RU" sz="2000" b="1"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pitchFamily="18" charset="0"/>
              </a:rPr>
              <a:t> подростками и молодежью </a:t>
            </a:r>
            <a:r>
              <a:rPr lang="ru-RU" sz="2000" b="1" dirty="0" err="1" smtClean="0">
                <a:solidFill>
                  <a:schemeClr val="tx2">
                    <a:lumMod val="50000"/>
                  </a:schemeClr>
                </a:solidFill>
                <a:effectLst>
                  <a:outerShdw blurRad="38100" dist="38100" dir="2700000" algn="tl">
                    <a:srgbClr val="000000">
                      <a:alpha val="43137"/>
                    </a:srgbClr>
                  </a:outerShdw>
                </a:effectLst>
                <a:latin typeface="+mn-lt"/>
                <a:ea typeface="Calibri"/>
                <a:cs typeface="Times New Roman" pitchFamily="18" charset="0"/>
              </a:rPr>
              <a:t>Зеленчукского</a:t>
            </a:r>
            <a:r>
              <a:rPr lang="ru-RU" sz="2000" b="1"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pitchFamily="18" charset="0"/>
              </a:rPr>
              <a:t> муниципального района на 2017 – 2019 годы»</a:t>
            </a:r>
            <a:endParaRPr lang="ru-RU" sz="2000" dirty="0">
              <a:solidFill>
                <a:schemeClr val="tx2">
                  <a:lumMod val="50000"/>
                </a:schemeClr>
              </a:solidFill>
              <a:effectLst>
                <a:outerShdw blurRad="38100" dist="38100" dir="2700000" algn="tl">
                  <a:srgbClr val="000000">
                    <a:alpha val="43137"/>
                  </a:srgbClr>
                </a:outerShdw>
              </a:effectLst>
              <a:latin typeface="+mn-lt"/>
              <a:ea typeface="Calibri"/>
              <a:cs typeface="Times New Roman" pitchFamily="18" charset="0"/>
            </a:endParaRPr>
          </a:p>
        </p:txBody>
      </p:sp>
      <p:sp>
        <p:nvSpPr>
          <p:cNvPr id="4" name="Загнутый угол 3"/>
          <p:cNvSpPr/>
          <p:nvPr/>
        </p:nvSpPr>
        <p:spPr>
          <a:xfrm>
            <a:off x="827584" y="2889240"/>
            <a:ext cx="7776864" cy="2700000"/>
          </a:xfrm>
          <a:prstGeom prst="foldedCorner">
            <a:avLst>
              <a:gd name="adj" fmla="val 18527"/>
            </a:avLst>
          </a:prstGeom>
          <a:solidFill>
            <a:schemeClr val="accent4">
              <a:lumMod val="20000"/>
              <a:lumOff val="80000"/>
            </a:schemeClr>
          </a:solidFill>
          <a:ln>
            <a:solidFill>
              <a:schemeClr val="accent4">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indent="450215" algn="ctr">
              <a:spcAft>
                <a:spcPts val="0"/>
              </a:spcAft>
            </a:pPr>
            <a:r>
              <a:rPr lang="ru-RU" sz="1400" dirty="0" smtClean="0">
                <a:latin typeface="Times New Roman" pitchFamily="18" charset="0"/>
                <a:ea typeface="Calibri"/>
                <a:cs typeface="Times New Roman" pitchFamily="18" charset="0"/>
              </a:rPr>
              <a:t>Для </a:t>
            </a:r>
            <a:r>
              <a:rPr lang="ru-RU" sz="1400" dirty="0">
                <a:latin typeface="Times New Roman" pitchFamily="18" charset="0"/>
                <a:ea typeface="Calibri"/>
                <a:cs typeface="Times New Roman" pitchFamily="18" charset="0"/>
              </a:rPr>
              <a:t>реализации мероприятий программы ежеквартально </a:t>
            </a:r>
            <a:r>
              <a:rPr lang="ru-RU" sz="1400" dirty="0" smtClean="0">
                <a:latin typeface="Times New Roman" pitchFamily="18" charset="0"/>
                <a:ea typeface="Calibri"/>
                <a:cs typeface="Times New Roman" pitchFamily="18" charset="0"/>
              </a:rPr>
              <a:t>проходить </a:t>
            </a:r>
            <a:r>
              <a:rPr lang="ru-RU" sz="1400" dirty="0">
                <a:latin typeface="Times New Roman" pitchFamily="18" charset="0"/>
                <a:ea typeface="Calibri"/>
                <a:cs typeface="Times New Roman" pitchFamily="18" charset="0"/>
              </a:rPr>
              <a:t>заседания антинаркотической комиссии Зеленчукского муниципального района по вопросам координации усилий в сфере профилактики наркомании.</a:t>
            </a:r>
            <a:r>
              <a:rPr lang="ru-RU" sz="1400" b="1" dirty="0">
                <a:latin typeface="Times New Roman" pitchFamily="18" charset="0"/>
                <a:ea typeface="Calibri"/>
                <a:cs typeface="Times New Roman" pitchFamily="18" charset="0"/>
              </a:rPr>
              <a:t> </a:t>
            </a:r>
            <a:r>
              <a:rPr lang="ru-RU" sz="1400" dirty="0">
                <a:latin typeface="Times New Roman" pitchFamily="18" charset="0"/>
                <a:ea typeface="Calibri"/>
                <a:cs typeface="Times New Roman" pitchFamily="18" charset="0"/>
              </a:rPr>
              <a:t>В целях выявления и постановки на учет несовершеннолетних, употребляющих наркотические средства МВД РФ совместно со службами УУП, ППС, ОВО, ОУР регулярно </a:t>
            </a:r>
            <a:r>
              <a:rPr lang="ru-RU" sz="1400" dirty="0" smtClean="0">
                <a:latin typeface="Times New Roman" pitchFamily="18" charset="0"/>
                <a:ea typeface="Calibri"/>
                <a:cs typeface="Times New Roman" pitchFamily="18" charset="0"/>
              </a:rPr>
              <a:t>проводить </a:t>
            </a:r>
            <a:r>
              <a:rPr lang="ru-RU" sz="1400" dirty="0">
                <a:latin typeface="Times New Roman" pitchFamily="18" charset="0"/>
                <a:ea typeface="Calibri"/>
                <a:cs typeface="Times New Roman" pitchFamily="18" charset="0"/>
              </a:rPr>
              <a:t>проверки мест массового скопления молодежи на предмет выявления фактов сбыта наркотических средств и психотропных веществ несовершеннолетними. В течение </a:t>
            </a:r>
            <a:r>
              <a:rPr lang="ru-RU" sz="1400" dirty="0" smtClean="0">
                <a:latin typeface="Times New Roman" pitchFamily="18" charset="0"/>
                <a:ea typeface="Calibri"/>
                <a:cs typeface="Times New Roman" pitchFamily="18" charset="0"/>
              </a:rPr>
              <a:t>2017 </a:t>
            </a:r>
            <a:r>
              <a:rPr lang="ru-RU" sz="1400" dirty="0">
                <a:latin typeface="Times New Roman" pitchFamily="18" charset="0"/>
                <a:ea typeface="Calibri"/>
                <a:cs typeface="Times New Roman" pitchFamily="18" charset="0"/>
              </a:rPr>
              <a:t>года важное внимание </a:t>
            </a:r>
            <a:r>
              <a:rPr lang="ru-RU" sz="1400" dirty="0" smtClean="0">
                <a:latin typeface="Times New Roman" pitchFamily="18" charset="0"/>
                <a:ea typeface="Calibri"/>
                <a:cs typeface="Times New Roman" pitchFamily="18" charset="0"/>
              </a:rPr>
              <a:t>уделять </a:t>
            </a:r>
            <a:r>
              <a:rPr lang="ru-RU" sz="1400" dirty="0">
                <a:latin typeface="Times New Roman" pitchFamily="18" charset="0"/>
                <a:ea typeface="Calibri"/>
                <a:cs typeface="Times New Roman" pitchFamily="18" charset="0"/>
              </a:rPr>
              <a:t>межведомственному взаимодействию. В целях выработки единой концепции и координации деятельности в сфере незаконного оборота наркотиков на регулярной основе </a:t>
            </a:r>
            <a:r>
              <a:rPr lang="ru-RU" sz="1400" dirty="0" smtClean="0">
                <a:latin typeface="Times New Roman" pitchFamily="18" charset="0"/>
                <a:ea typeface="Calibri"/>
                <a:cs typeface="Times New Roman" pitchFamily="18" charset="0"/>
              </a:rPr>
              <a:t>проводить </a:t>
            </a:r>
            <a:r>
              <a:rPr lang="ru-RU" sz="1400" dirty="0">
                <a:latin typeface="Times New Roman" pitchFamily="18" charset="0"/>
                <a:ea typeface="Calibri"/>
                <a:cs typeface="Times New Roman" pitchFamily="18" charset="0"/>
              </a:rPr>
              <a:t>рабочие встречи с сотрудниками УФСКН РФ по КЧР. </a:t>
            </a:r>
            <a:r>
              <a:rPr lang="ru-RU" sz="1400" dirty="0" smtClean="0">
                <a:latin typeface="Times New Roman" pitchFamily="18" charset="0"/>
                <a:ea typeface="Calibri"/>
                <a:cs typeface="Times New Roman" pitchFamily="18" charset="0"/>
              </a:rPr>
              <a:t>Совместно </a:t>
            </a:r>
            <a:r>
              <a:rPr lang="ru-RU" sz="1400" dirty="0">
                <a:latin typeface="Times New Roman" pitchFamily="18" charset="0"/>
                <a:ea typeface="Calibri"/>
                <a:cs typeface="Times New Roman" pitchFamily="18" charset="0"/>
              </a:rPr>
              <a:t>с врачом-наркологом </a:t>
            </a:r>
            <a:r>
              <a:rPr lang="ru-RU" sz="1400" dirty="0" smtClean="0">
                <a:latin typeface="Times New Roman" pitchFamily="18" charset="0"/>
                <a:ea typeface="Calibri"/>
                <a:cs typeface="Times New Roman" pitchFamily="18" charset="0"/>
              </a:rPr>
              <a:t>проводить </a:t>
            </a:r>
            <a:r>
              <a:rPr lang="ru-RU" sz="1400" dirty="0">
                <a:latin typeface="Times New Roman" pitchFamily="18" charset="0"/>
                <a:ea typeface="Calibri"/>
                <a:cs typeface="Times New Roman" pitchFamily="18" charset="0"/>
              </a:rPr>
              <a:t>профилактические беседы с </a:t>
            </a:r>
            <a:r>
              <a:rPr lang="ru-RU" sz="1400" dirty="0" smtClean="0">
                <a:latin typeface="Times New Roman" pitchFamily="18" charset="0"/>
                <a:ea typeface="Calibri"/>
                <a:cs typeface="Times New Roman" pitchFamily="18" charset="0"/>
              </a:rPr>
              <a:t>несовершеннолетними. Проводить </a:t>
            </a:r>
            <a:r>
              <a:rPr lang="ru-RU" sz="1400" dirty="0">
                <a:latin typeface="Times New Roman" pitchFamily="18" charset="0"/>
                <a:ea typeface="Calibri"/>
                <a:cs typeface="Times New Roman" pitchFamily="18" charset="0"/>
              </a:rPr>
              <a:t>спортивные мероприятия, конкурс рисунков и </a:t>
            </a:r>
            <a:r>
              <a:rPr lang="ru-RU" sz="1400" dirty="0" smtClean="0">
                <a:latin typeface="Times New Roman" pitchFamily="18" charset="0"/>
                <a:ea typeface="Calibri"/>
                <a:cs typeface="Times New Roman" pitchFamily="18" charset="0"/>
              </a:rPr>
              <a:t>плакатов                         </a:t>
            </a:r>
            <a:r>
              <a:rPr lang="ru-RU" sz="1400" dirty="0">
                <a:latin typeface="Times New Roman" pitchFamily="18" charset="0"/>
                <a:ea typeface="Calibri"/>
                <a:cs typeface="Times New Roman" pitchFamily="18" charset="0"/>
              </a:rPr>
              <a:t>«Я выбираю жизнь», командная игра «Аукцион здоровья», конкурс сочинений, </a:t>
            </a:r>
            <a:r>
              <a:rPr lang="ru-RU" sz="1400" dirty="0" smtClean="0">
                <a:latin typeface="Times New Roman" pitchFamily="18" charset="0"/>
                <a:ea typeface="Calibri"/>
                <a:cs typeface="Times New Roman" pitchFamily="18" charset="0"/>
              </a:rPr>
              <a:t>семинары. </a:t>
            </a:r>
            <a:endParaRPr lang="ru-RU" sz="1400" dirty="0">
              <a:effectLst/>
              <a:latin typeface="Times New Roman" pitchFamily="18" charset="0"/>
              <a:ea typeface="Calibri"/>
              <a:cs typeface="Times New Roman" pitchFamily="18" charset="0"/>
            </a:endParaRPr>
          </a:p>
        </p:txBody>
      </p:sp>
      <p:pic>
        <p:nvPicPr>
          <p:cNvPr id="5" name="Рисунок 4" descr="https://im0-tub-ru.yandex.net/i?id=8db40c745d1dc27071081028651ca579&amp;n=33&amp;h=190&amp;w=194">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990943" y="5572722"/>
            <a:ext cx="2068889" cy="1124383"/>
          </a:xfrm>
          <a:prstGeom prst="rect">
            <a:avLst/>
          </a:prstGeom>
          <a:noFill/>
          <a:ln>
            <a:noFill/>
          </a:ln>
        </p:spPr>
      </p:pic>
      <p:pic>
        <p:nvPicPr>
          <p:cNvPr id="6" name="Рисунок 5" descr="https://im3-tub-ru.yandex.net/i?id=1ba24d1f2a050cf5ecbff3c8d3b049c0&amp;n=33&amp;h=190&amp;w=285">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3491880" y="5572722"/>
            <a:ext cx="2016224" cy="1168646"/>
          </a:xfrm>
          <a:prstGeom prst="rect">
            <a:avLst/>
          </a:prstGeom>
          <a:noFill/>
          <a:ln>
            <a:noFill/>
          </a:ln>
        </p:spPr>
      </p:pic>
      <p:pic>
        <p:nvPicPr>
          <p:cNvPr id="7" name="Picture 4"/>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2160" y="5620304"/>
            <a:ext cx="1800200" cy="1193072"/>
          </a:xfrm>
          <a:prstGeom prst="rect">
            <a:avLst/>
          </a:prstGeom>
          <a:noFill/>
          <a:ln>
            <a:noFill/>
          </a:ln>
          <a:effectLst/>
          <a:extLst/>
        </p:spPr>
      </p:pic>
      <p:sp>
        <p:nvSpPr>
          <p:cNvPr id="8" name="Блок-схема: альтернативный процесс 7"/>
          <p:cNvSpPr/>
          <p:nvPr/>
        </p:nvSpPr>
        <p:spPr>
          <a:xfrm>
            <a:off x="3975194" y="1952836"/>
            <a:ext cx="4053190" cy="756084"/>
          </a:xfrm>
          <a:prstGeom prst="flowChartAlternateProcess">
            <a:avLst/>
          </a:prstGeom>
          <a:ln/>
        </p:spPr>
        <p:style>
          <a:lnRef idx="1">
            <a:schemeClr val="accent6"/>
          </a:lnRef>
          <a:fillRef idx="2">
            <a:schemeClr val="accent6"/>
          </a:fillRef>
          <a:effectRef idx="1">
            <a:schemeClr val="accent6"/>
          </a:effectRef>
          <a:fontRef idx="minor">
            <a:schemeClr val="dk1"/>
          </a:fontRef>
        </p:style>
        <p:txBody>
          <a:bodyPr rtlCol="0" anchor="ctr"/>
          <a:lstStyle/>
          <a:p>
            <a:pPr indent="450215" algn="ctr">
              <a:spcAft>
                <a:spcPts val="0"/>
              </a:spcAft>
            </a:pPr>
            <a:r>
              <a:rPr lang="ru-RU" sz="1400" dirty="0" smtClean="0">
                <a:ea typeface="Calibri"/>
                <a:cs typeface="Times New Roman"/>
              </a:rPr>
              <a:t>На  реализацию муниципальной программы в проект бюджета на 2017 год  включены расходы в </a:t>
            </a:r>
            <a:r>
              <a:rPr lang="ru-RU" sz="1400" dirty="0">
                <a:ea typeface="Calibri"/>
                <a:cs typeface="Times New Roman"/>
              </a:rPr>
              <a:t>сумме </a:t>
            </a:r>
            <a:r>
              <a:rPr lang="ru-RU" sz="1400" dirty="0" smtClean="0">
                <a:ea typeface="Calibri"/>
                <a:cs typeface="Times New Roman"/>
              </a:rPr>
              <a:t>38 тыс. руб.</a:t>
            </a:r>
            <a:endParaRPr lang="ru-RU" sz="1400" dirty="0">
              <a:ea typeface="Calibri"/>
              <a:cs typeface="Times New Roman"/>
            </a:endParaRPr>
          </a:p>
        </p:txBody>
      </p:sp>
    </p:spTree>
    <p:extLst>
      <p:ext uri="{BB962C8B-B14F-4D97-AF65-F5344CB8AC3E}">
        <p14:creationId xmlns:p14="http://schemas.microsoft.com/office/powerpoint/2010/main" val="16297625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62717" y="1700808"/>
            <a:ext cx="4353499" cy="1477328"/>
          </a:xfrm>
          <a:prstGeom prst="rect">
            <a:avLst/>
          </a:prstGeom>
          <a:solidFill>
            <a:schemeClr val="accent6">
              <a:lumMod val="20000"/>
              <a:lumOff val="80000"/>
            </a:schemeClr>
          </a:solidFill>
        </p:spPr>
        <p:txBody>
          <a:bodyPr wrap="square">
            <a:spAutoFit/>
          </a:bodyPr>
          <a:lstStyle/>
          <a:p>
            <a:pPr indent="450215" algn="ctr">
              <a:spcAft>
                <a:spcPts val="0"/>
              </a:spcAft>
            </a:pPr>
            <a:r>
              <a:rPr lang="ru-RU" dirty="0" smtClean="0">
                <a:latin typeface="Times New Roman"/>
                <a:ea typeface="Calibri"/>
                <a:cs typeface="Times New Roman"/>
              </a:rPr>
              <a:t>Расходы направлены  на развитие сети учреждений культурно-досугового типа в сельской местности, комплексное обустройство  объектов социальной и инженерной инфраструктуры</a:t>
            </a:r>
            <a:endParaRPr lang="ru-RU" sz="1400" dirty="0">
              <a:effectLst/>
              <a:latin typeface="Calibri"/>
              <a:ea typeface="Calibri"/>
              <a:cs typeface="Times New Roman"/>
            </a:endParaRPr>
          </a:p>
        </p:txBody>
      </p:sp>
      <p:pic>
        <p:nvPicPr>
          <p:cNvPr id="11" name="Picture 2" descr="http://dkzelenchuk.ucoz.ru/Novosti/2016/zolot_osen/zolot_osen-201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790292"/>
            <a:ext cx="2798267" cy="19608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mp;Dcy;&amp;Ocy;&amp;Mcy; &amp;Kcy;&amp;Ucy;&amp;Lcy;&amp;SOFTcy;&amp;Tcy;&amp;Ucy;&amp;Rcy;&amp;Ycy; (&amp;scy;&amp;tcy;&amp;acy;&amp;ncy;&amp;icy;&amp;tscy;&amp;acy; &amp;Kcy;&amp;acy;&amp;rcy;&amp;dcy;&amp;ocy;&amp;ncy;&amp;icy;&amp;kcy;&amp;scy;&amp;kcy;&amp;acy;&amp;yacy;, &amp;TScy;&amp;iecy;&amp;ncy;&amp;tcy;&amp;rcy;) | &amp;Zcy;&amp;iecy;&amp;lcy;&amp;iecy;&amp;ncy;&amp;chcy;&amp;ucy;&amp;kcy;&amp;scy;&amp;kcy;&amp;icy;&amp;jcy; &amp;rcy;&amp;acy;&amp;jcy;&amp;ocy;&amp;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3211" y="1268760"/>
            <a:ext cx="2810789" cy="17782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gorodkirov.ru/pictures/news10/12052014_a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602" y="1149676"/>
            <a:ext cx="1874944" cy="122413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187624" y="134013"/>
            <a:ext cx="7128792" cy="1015663"/>
          </a:xfrm>
          <a:prstGeom prst="rect">
            <a:avLst/>
          </a:prstGeom>
        </p:spPr>
        <p:txBody>
          <a:bodyPr wrap="square">
            <a:spAutoFit/>
          </a:bodyPr>
          <a:lstStyle/>
          <a:p>
            <a:pPr indent="450215" algn="ctr"/>
            <a:r>
              <a:rPr lang="ru-RU" sz="2000" b="1" dirty="0">
                <a:solidFill>
                  <a:schemeClr val="tx2">
                    <a:lumMod val="50000"/>
                  </a:schemeClr>
                </a:solidFill>
                <a:effectLst>
                  <a:outerShdw blurRad="38100" dist="38100" dir="2700000" algn="tl">
                    <a:srgbClr val="000000">
                      <a:alpha val="43137"/>
                    </a:srgbClr>
                  </a:outerShdw>
                </a:effectLst>
                <a:ea typeface="Calibri"/>
                <a:cs typeface="Times New Roman"/>
              </a:rPr>
              <a:t>Муниципальная программа «Устойчивое развитие сельских территорий </a:t>
            </a:r>
            <a:r>
              <a:rPr lang="ru-RU" sz="2000" b="1" dirty="0" err="1">
                <a:solidFill>
                  <a:schemeClr val="tx2">
                    <a:lumMod val="50000"/>
                  </a:schemeClr>
                </a:solidFill>
                <a:effectLst>
                  <a:outerShdw blurRad="38100" dist="38100" dir="2700000" algn="tl">
                    <a:srgbClr val="000000">
                      <a:alpha val="43137"/>
                    </a:srgbClr>
                  </a:outerShdw>
                </a:effectLst>
                <a:ea typeface="Calibri"/>
                <a:cs typeface="Times New Roman"/>
              </a:rPr>
              <a:t>Зеленчукского</a:t>
            </a:r>
            <a:r>
              <a:rPr lang="ru-RU" sz="2000" b="1" dirty="0">
                <a:solidFill>
                  <a:schemeClr val="tx2">
                    <a:lumMod val="50000"/>
                  </a:schemeClr>
                </a:solidFill>
                <a:effectLst>
                  <a:outerShdw blurRad="38100" dist="38100" dir="2700000" algn="tl">
                    <a:srgbClr val="000000">
                      <a:alpha val="43137"/>
                    </a:srgbClr>
                  </a:outerShdw>
                </a:effectLst>
                <a:ea typeface="Calibri"/>
                <a:cs typeface="Times New Roman"/>
              </a:rPr>
              <a:t> муниципального района </a:t>
            </a:r>
            <a:r>
              <a:rPr lang="ru-RU" sz="2000" b="1" dirty="0" smtClean="0">
                <a:solidFill>
                  <a:schemeClr val="tx2">
                    <a:lumMod val="50000"/>
                  </a:schemeClr>
                </a:solidFill>
                <a:effectLst>
                  <a:outerShdw blurRad="38100" dist="38100" dir="2700000" algn="tl">
                    <a:srgbClr val="000000">
                      <a:alpha val="43137"/>
                    </a:srgbClr>
                  </a:outerShdw>
                </a:effectLst>
                <a:ea typeface="Calibri"/>
                <a:cs typeface="Times New Roman"/>
              </a:rPr>
              <a:t>на </a:t>
            </a:r>
            <a:r>
              <a:rPr lang="ru-RU" sz="2000" b="1" dirty="0">
                <a:solidFill>
                  <a:schemeClr val="tx2">
                    <a:lumMod val="50000"/>
                  </a:schemeClr>
                </a:solidFill>
                <a:effectLst>
                  <a:outerShdw blurRad="38100" dist="38100" dir="2700000" algn="tl">
                    <a:srgbClr val="000000">
                      <a:alpha val="43137"/>
                    </a:srgbClr>
                  </a:outerShdw>
                </a:effectLst>
                <a:ea typeface="Calibri"/>
                <a:cs typeface="Times New Roman"/>
              </a:rPr>
              <a:t>2014-2017 годы и на период до 2020 года</a:t>
            </a:r>
            <a:r>
              <a:rPr lang="ru-RU" sz="2000" b="1" dirty="0" smtClean="0">
                <a:solidFill>
                  <a:schemeClr val="tx2">
                    <a:lumMod val="50000"/>
                  </a:schemeClr>
                </a:solidFill>
                <a:effectLst>
                  <a:outerShdw blurRad="38100" dist="38100" dir="2700000" algn="tl">
                    <a:srgbClr val="000000">
                      <a:alpha val="43137"/>
                    </a:srgbClr>
                  </a:outerShdw>
                </a:effectLst>
                <a:ea typeface="Calibri"/>
                <a:cs typeface="Times New Roman"/>
              </a:rPr>
              <a:t>»</a:t>
            </a:r>
            <a:endParaRPr lang="ru-RU" dirty="0"/>
          </a:p>
        </p:txBody>
      </p:sp>
      <p:sp>
        <p:nvSpPr>
          <p:cNvPr id="7" name="Блок-схема: альтернативный процесс 6"/>
          <p:cNvSpPr/>
          <p:nvPr/>
        </p:nvSpPr>
        <p:spPr>
          <a:xfrm>
            <a:off x="2915816" y="4149080"/>
            <a:ext cx="3816424" cy="576064"/>
          </a:xfrm>
          <a:prstGeom prst="flowChartAlternateProcess">
            <a:avLst/>
          </a:prstGeom>
          <a:ln/>
        </p:spPr>
        <p:style>
          <a:lnRef idx="1">
            <a:schemeClr val="accent4"/>
          </a:lnRef>
          <a:fillRef idx="2">
            <a:schemeClr val="accent4"/>
          </a:fillRef>
          <a:effectRef idx="1">
            <a:schemeClr val="accent4"/>
          </a:effectRef>
          <a:fontRef idx="minor">
            <a:schemeClr val="dk1"/>
          </a:fontRef>
        </p:style>
        <p:txBody>
          <a:bodyPr rtlCol="0" anchor="ctr"/>
          <a:lstStyle/>
          <a:p>
            <a:pPr indent="450215" algn="ctr">
              <a:spcAft>
                <a:spcPts val="0"/>
              </a:spcAft>
            </a:pPr>
            <a:r>
              <a:rPr lang="ru-RU" sz="1400" dirty="0" smtClean="0">
                <a:ea typeface="Calibri"/>
                <a:cs typeface="Times New Roman"/>
              </a:rPr>
              <a:t>На  реализацию муниципальной программы в проект бюджета на 2017 год  включены расходы в </a:t>
            </a:r>
            <a:r>
              <a:rPr lang="ru-RU" sz="1400" dirty="0">
                <a:ea typeface="Calibri"/>
                <a:cs typeface="Times New Roman"/>
              </a:rPr>
              <a:t>сумме </a:t>
            </a:r>
            <a:r>
              <a:rPr lang="ru-RU" sz="1400" dirty="0" smtClean="0">
                <a:ea typeface="Calibri"/>
                <a:cs typeface="Times New Roman"/>
              </a:rPr>
              <a:t>30 тыс. руб.</a:t>
            </a:r>
            <a:endParaRPr lang="ru-RU" sz="1400" dirty="0">
              <a:ea typeface="Calibri"/>
              <a:cs typeface="Times New Roman"/>
            </a:endParaRPr>
          </a:p>
        </p:txBody>
      </p:sp>
      <p:sp>
        <p:nvSpPr>
          <p:cNvPr id="8" name="Заголовок 1"/>
          <p:cNvSpPr txBox="1">
            <a:spLocks/>
          </p:cNvSpPr>
          <p:nvPr/>
        </p:nvSpPr>
        <p:spPr>
          <a:xfrm>
            <a:off x="502602" y="3178136"/>
            <a:ext cx="807524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0215"/>
            <a:r>
              <a:rPr lang="ru-RU" sz="2000" b="1"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a:rPr>
              <a:t>Муниципальная программа </a:t>
            </a:r>
            <a:br>
              <a:rPr lang="ru-RU" sz="2000" b="1"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a:rPr>
            </a:br>
            <a:r>
              <a:rPr lang="ru-RU" sz="2000" b="1"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a:rPr>
              <a:t>«Развитие малого и среднего предпринимательства в </a:t>
            </a:r>
            <a:r>
              <a:rPr lang="ru-RU" sz="2000" b="1" dirty="0" err="1" smtClean="0">
                <a:solidFill>
                  <a:schemeClr val="tx2">
                    <a:lumMod val="50000"/>
                  </a:schemeClr>
                </a:solidFill>
                <a:effectLst>
                  <a:outerShdw blurRad="38100" dist="38100" dir="2700000" algn="tl">
                    <a:srgbClr val="000000">
                      <a:alpha val="43137"/>
                    </a:srgbClr>
                  </a:outerShdw>
                </a:effectLst>
                <a:latin typeface="+mn-lt"/>
                <a:ea typeface="Calibri"/>
                <a:cs typeface="Times New Roman"/>
              </a:rPr>
              <a:t>Зеленчукском</a:t>
            </a:r>
            <a:r>
              <a:rPr lang="ru-RU" sz="2000" b="1"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a:rPr>
              <a:t> муниципальном районе на 2016-2018 годы»</a:t>
            </a:r>
            <a:r>
              <a:rPr lang="ru-RU" sz="2000"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a:rPr>
              <a:t/>
            </a:r>
            <a:br>
              <a:rPr lang="ru-RU" sz="2000"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a:rPr>
            </a:br>
            <a:endParaRPr lang="ru-RU" sz="2000" dirty="0">
              <a:solidFill>
                <a:schemeClr val="tx2">
                  <a:lumMod val="50000"/>
                </a:schemeClr>
              </a:solidFill>
              <a:effectLst>
                <a:outerShdw blurRad="38100" dist="38100" dir="2700000" algn="tl">
                  <a:srgbClr val="000000">
                    <a:alpha val="43137"/>
                  </a:srgbClr>
                </a:outerShdw>
              </a:effectLst>
              <a:latin typeface="+mn-lt"/>
            </a:endParaRPr>
          </a:p>
        </p:txBody>
      </p:sp>
      <p:sp>
        <p:nvSpPr>
          <p:cNvPr id="9" name="Блок-схема: альтернативный процесс 8"/>
          <p:cNvSpPr/>
          <p:nvPr/>
        </p:nvSpPr>
        <p:spPr>
          <a:xfrm>
            <a:off x="2483768" y="1124744"/>
            <a:ext cx="3626106" cy="648072"/>
          </a:xfrm>
          <a:prstGeom prst="flowChartAlternateProcess">
            <a:avLst/>
          </a:prstGeom>
          <a:ln/>
        </p:spPr>
        <p:style>
          <a:lnRef idx="1">
            <a:schemeClr val="accent6"/>
          </a:lnRef>
          <a:fillRef idx="2">
            <a:schemeClr val="accent6"/>
          </a:fillRef>
          <a:effectRef idx="1">
            <a:schemeClr val="accent6"/>
          </a:effectRef>
          <a:fontRef idx="minor">
            <a:schemeClr val="dk1"/>
          </a:fontRef>
        </p:style>
        <p:txBody>
          <a:bodyPr rtlCol="0" anchor="ctr"/>
          <a:lstStyle/>
          <a:p>
            <a:pPr indent="450215" algn="ctr">
              <a:spcAft>
                <a:spcPts val="0"/>
              </a:spcAft>
            </a:pPr>
            <a:r>
              <a:rPr lang="ru-RU" sz="1400" dirty="0" smtClean="0">
                <a:ea typeface="Calibri"/>
                <a:cs typeface="Times New Roman"/>
              </a:rPr>
              <a:t>На  реализацию муниципальной программы в проект бюджета на 2017 год  включены расходы в </a:t>
            </a:r>
            <a:r>
              <a:rPr lang="ru-RU" sz="1400" dirty="0">
                <a:ea typeface="Calibri"/>
                <a:cs typeface="Times New Roman"/>
              </a:rPr>
              <a:t>сумме </a:t>
            </a:r>
            <a:r>
              <a:rPr lang="ru-RU" sz="1400" dirty="0" smtClean="0">
                <a:ea typeface="Calibri"/>
                <a:cs typeface="Times New Roman"/>
              </a:rPr>
              <a:t>537 тыс. руб.</a:t>
            </a:r>
            <a:endParaRPr lang="ru-RU" sz="1400" dirty="0">
              <a:ea typeface="Calibri"/>
              <a:cs typeface="Times New Roman"/>
            </a:endParaRPr>
          </a:p>
        </p:txBody>
      </p:sp>
      <p:sp>
        <p:nvSpPr>
          <p:cNvPr id="10" name="Загнутый угол 9"/>
          <p:cNvSpPr/>
          <p:nvPr/>
        </p:nvSpPr>
        <p:spPr>
          <a:xfrm>
            <a:off x="2377546" y="4790292"/>
            <a:ext cx="6653612" cy="1908000"/>
          </a:xfrm>
          <a:prstGeom prst="foldedCorner">
            <a:avLst/>
          </a:prstGeom>
          <a:solidFill>
            <a:schemeClr val="accent2">
              <a:lumMod val="20000"/>
              <a:lumOff val="80000"/>
            </a:schemeClr>
          </a:solidFill>
          <a:ln>
            <a:solidFill>
              <a:schemeClr val="tx2">
                <a:lumMod val="50000"/>
              </a:schemeClr>
            </a:solidFill>
          </a:ln>
        </p:spPr>
        <p:txBody>
          <a:bodyPr wrap="square">
            <a:spAutoFit/>
          </a:bodyPr>
          <a:lstStyle/>
          <a:p>
            <a:pPr algn="ctr"/>
            <a:r>
              <a:rPr lang="ru-RU" sz="1200" dirty="0" smtClean="0">
                <a:latin typeface="Calibri"/>
                <a:ea typeface="Calibri"/>
                <a:cs typeface="Times New Roman"/>
              </a:rPr>
              <a:t> </a:t>
            </a:r>
            <a:r>
              <a:rPr lang="ru-RU" sz="1600" dirty="0" smtClean="0">
                <a:latin typeface="Times New Roman" pitchFamily="18" charset="0"/>
                <a:ea typeface="Calibri"/>
                <a:cs typeface="Times New Roman" pitchFamily="18" charset="0"/>
              </a:rPr>
              <a:t>Расходы направлены на обеспечение благоприятных условий для развития малого и среднего предпринимательства в Зеленчукском муниципальном районе способствующих устойчивому росту социально-экономического развития ЗМР, формирование экономически активного среднего класса, ускорению развития малого и среднего предпринимательства в приоритетных для Зеленчукского муниципального района сферах деятельности.</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7034248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305361"/>
            <a:ext cx="6048672" cy="1323439"/>
          </a:xfrm>
          <a:prstGeom prst="rect">
            <a:avLst/>
          </a:prstGeom>
        </p:spPr>
        <p:txBody>
          <a:bodyPr wrap="square">
            <a:spAutoFit/>
          </a:bodyPr>
          <a:lstStyle/>
          <a:p>
            <a:pPr algn="ctr"/>
            <a:r>
              <a:rPr lang="ru-RU" sz="2000" b="1" dirty="0">
                <a:effectLst>
                  <a:outerShdw blurRad="38100" dist="38100" dir="2700000" algn="tl">
                    <a:srgbClr val="000000">
                      <a:alpha val="43137"/>
                    </a:srgbClr>
                  </a:outerShdw>
                </a:effectLst>
                <a:cs typeface="Times New Roman" pitchFamily="18" charset="0"/>
              </a:rPr>
              <a:t>Муниципальная программа «Развитие и становление </a:t>
            </a:r>
            <a:r>
              <a:rPr lang="ru-RU" sz="2000" b="1" dirty="0" err="1">
                <a:effectLst>
                  <a:outerShdw blurRad="38100" dist="38100" dir="2700000" algn="tl">
                    <a:srgbClr val="000000">
                      <a:alpha val="43137"/>
                    </a:srgbClr>
                  </a:outerShdw>
                </a:effectLst>
                <a:cs typeface="Times New Roman" pitchFamily="18" charset="0"/>
              </a:rPr>
              <a:t>Зеленчукского</a:t>
            </a:r>
            <a:r>
              <a:rPr lang="ru-RU" sz="2000" b="1" dirty="0">
                <a:effectLst>
                  <a:outerShdw blurRad="38100" dist="38100" dir="2700000" algn="tl">
                    <a:srgbClr val="000000">
                      <a:alpha val="43137"/>
                    </a:srgbClr>
                  </a:outerShdw>
                </a:effectLst>
                <a:cs typeface="Times New Roman" pitchFamily="18" charset="0"/>
              </a:rPr>
              <a:t> районного общества </a:t>
            </a:r>
            <a:r>
              <a:rPr lang="ru-RU" sz="2000" b="1" dirty="0" err="1">
                <a:effectLst>
                  <a:outerShdw blurRad="38100" dist="38100" dir="2700000" algn="tl">
                    <a:srgbClr val="000000">
                      <a:alpha val="43137"/>
                    </a:srgbClr>
                  </a:outerShdw>
                </a:effectLst>
                <a:cs typeface="Times New Roman" pitchFamily="18" charset="0"/>
              </a:rPr>
              <a:t>Баталпашинского</a:t>
            </a:r>
            <a:r>
              <a:rPr lang="ru-RU" sz="2000" b="1" dirty="0">
                <a:effectLst>
                  <a:outerShdw blurRad="38100" dist="38100" dir="2700000" algn="tl">
                    <a:srgbClr val="000000">
                      <a:alpha val="43137"/>
                    </a:srgbClr>
                  </a:outerShdw>
                </a:effectLst>
                <a:cs typeface="Times New Roman" pitchFamily="18" charset="0"/>
              </a:rPr>
              <a:t> казачьего отдела Кубанского казачьего войска    на 2017 год»</a:t>
            </a:r>
          </a:p>
        </p:txBody>
      </p:sp>
      <p:sp>
        <p:nvSpPr>
          <p:cNvPr id="3" name="Скругленная прямоугольная выноска 2"/>
          <p:cNvSpPr/>
          <p:nvPr/>
        </p:nvSpPr>
        <p:spPr>
          <a:xfrm>
            <a:off x="323528" y="2708920"/>
            <a:ext cx="4752528" cy="3240360"/>
          </a:xfrm>
          <a:prstGeom prst="wedgeRoundRectCallout">
            <a:avLst>
              <a:gd name="adj1" fmla="val 64837"/>
              <a:gd name="adj2" fmla="val -2363"/>
              <a:gd name="adj3" fmla="val 16667"/>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smtClean="0">
                <a:latin typeface="Times New Roman" pitchFamily="18" charset="0"/>
                <a:cs typeface="Times New Roman" pitchFamily="18" charset="0"/>
              </a:rPr>
              <a:t>В проект бюджета включено 400 тыс. руб. Расходы направлены на реализацию в Зеленчукском муниципальном районе политики по возрождению и развитию казачества, развитие системы патриотического воспитания молодежи, возрождение традиционной культуры казачества, развитие физической культуры и спорта, сохранение культурных ценностей,  повышение эффективности процесса возрождения и становления казачества. </a:t>
            </a:r>
            <a:endParaRPr lang="ru-RU" sz="1600" dirty="0">
              <a:latin typeface="Times New Roman" pitchFamily="18" charset="0"/>
              <a:cs typeface="Times New Roman" pitchFamily="18" charset="0"/>
            </a:endParaRPr>
          </a:p>
        </p:txBody>
      </p:sp>
      <p:pic>
        <p:nvPicPr>
          <p:cNvPr id="4" name="Picture 6" descr="http://dkzelenchuk.ucoz.ru/Novosti/2016/320_let/320_kaz_kub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9217"/>
            <a:ext cx="1944216" cy="17357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dkzelenchuk.ucoz.ru/Novosti/2016/320_let/320_let_kazachemu_voiaku-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112083"/>
            <a:ext cx="3001516" cy="20010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dkzelenchuk.ucoz.ru/Novosti/2016/320_let/320_let_kazachemu_voiaku-0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4319070"/>
            <a:ext cx="3001516" cy="2001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079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115616" y="116632"/>
            <a:ext cx="7211144" cy="922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0215"/>
            <a:r>
              <a:rPr lang="ru-RU" sz="2000" b="1"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pitchFamily="18" charset="0"/>
              </a:rPr>
              <a:t>Муниципальная программа</a:t>
            </a:r>
            <a:br>
              <a:rPr lang="ru-RU" sz="2000" b="1"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pitchFamily="18" charset="0"/>
              </a:rPr>
            </a:br>
            <a:r>
              <a:rPr lang="ru-RU" sz="2000" b="1"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pitchFamily="18" charset="0"/>
              </a:rPr>
              <a:t> «Управление муниципальными финансами </a:t>
            </a:r>
            <a:r>
              <a:rPr lang="ru-RU" sz="2000"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pitchFamily="18" charset="0"/>
              </a:rPr>
              <a:t/>
            </a:r>
            <a:br>
              <a:rPr lang="ru-RU" sz="2000"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pitchFamily="18" charset="0"/>
              </a:rPr>
            </a:br>
            <a:r>
              <a:rPr lang="ru-RU" sz="2000" b="1" dirty="0" err="1" smtClean="0">
                <a:solidFill>
                  <a:schemeClr val="tx2">
                    <a:lumMod val="50000"/>
                  </a:schemeClr>
                </a:solidFill>
                <a:effectLst>
                  <a:outerShdw blurRad="38100" dist="38100" dir="2700000" algn="tl">
                    <a:srgbClr val="000000">
                      <a:alpha val="43137"/>
                    </a:srgbClr>
                  </a:outerShdw>
                </a:effectLst>
                <a:latin typeface="+mn-lt"/>
                <a:ea typeface="Calibri"/>
                <a:cs typeface="Times New Roman" pitchFamily="18" charset="0"/>
              </a:rPr>
              <a:t>Зеленчукского</a:t>
            </a:r>
            <a:r>
              <a:rPr lang="ru-RU" sz="2000" b="1"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pitchFamily="18" charset="0"/>
              </a:rPr>
              <a:t> муниципального района на 2017-2019 годы»</a:t>
            </a:r>
            <a:r>
              <a:rPr lang="ru-RU" sz="2000"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pitchFamily="18" charset="0"/>
              </a:rPr>
              <a:t/>
            </a:r>
            <a:br>
              <a:rPr lang="ru-RU" sz="2000" dirty="0" smtClean="0">
                <a:solidFill>
                  <a:schemeClr val="tx2">
                    <a:lumMod val="50000"/>
                  </a:schemeClr>
                </a:solidFill>
                <a:effectLst>
                  <a:outerShdw blurRad="38100" dist="38100" dir="2700000" algn="tl">
                    <a:srgbClr val="000000">
                      <a:alpha val="43137"/>
                    </a:srgbClr>
                  </a:outerShdw>
                </a:effectLst>
                <a:latin typeface="+mn-lt"/>
                <a:ea typeface="Calibri"/>
                <a:cs typeface="Times New Roman" pitchFamily="18" charset="0"/>
              </a:rPr>
            </a:br>
            <a:endParaRPr lang="ru-RU" sz="2000" dirty="0">
              <a:solidFill>
                <a:schemeClr val="tx2">
                  <a:lumMod val="50000"/>
                </a:schemeClr>
              </a:solidFill>
              <a:effectLst>
                <a:outerShdw blurRad="38100" dist="38100" dir="2700000" algn="tl">
                  <a:srgbClr val="000000">
                    <a:alpha val="43137"/>
                  </a:srgbClr>
                </a:outerShdw>
              </a:effectLst>
              <a:latin typeface="+mn-lt"/>
              <a:cs typeface="Times New Roman" pitchFamily="18" charset="0"/>
            </a:endParaRPr>
          </a:p>
        </p:txBody>
      </p:sp>
      <p:pic>
        <p:nvPicPr>
          <p:cNvPr id="3" name="Picture 2" descr="C:\Documents and Settings\Efimenko\Local Settings\Temporary Internet Files\Content.IE5\1QPR522T\yx84zbyw-134984071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268760"/>
            <a:ext cx="2542119" cy="237626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ая выноска 3"/>
          <p:cNvSpPr/>
          <p:nvPr/>
        </p:nvSpPr>
        <p:spPr>
          <a:xfrm>
            <a:off x="2843808" y="1364575"/>
            <a:ext cx="5832648" cy="1200329"/>
          </a:xfrm>
          <a:prstGeom prst="wedgeRectCallout">
            <a:avLst/>
          </a:prstGeom>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indent="450215" algn="just">
              <a:spcAft>
                <a:spcPts val="0"/>
              </a:spcAft>
            </a:pPr>
            <a:r>
              <a:rPr lang="ru-RU" sz="1200" dirty="0">
                <a:latin typeface="Times New Roman"/>
                <a:ea typeface="Times New Roman"/>
              </a:rPr>
              <a:t>Поставленные цели и задачи муниципальной программы </a:t>
            </a:r>
            <a:r>
              <a:rPr lang="ru-RU" sz="1200" dirty="0" smtClean="0">
                <a:latin typeface="Times New Roman"/>
                <a:ea typeface="Times New Roman"/>
              </a:rPr>
              <a:t>должны соответствовать социально - экономическим </a:t>
            </a:r>
            <a:r>
              <a:rPr lang="ru-RU" sz="1200" dirty="0">
                <a:latin typeface="Times New Roman"/>
                <a:ea typeface="Times New Roman"/>
              </a:rPr>
              <a:t>приоритетам Зеленчукского муниципального района. Целью муниципальной программы является обеспечение долгосрочной сбалансированности и устойчивости бюджета Зеленчукского муниципального района, повышение качества и прозрачности управления муниципальными финансами.</a:t>
            </a:r>
            <a:endParaRPr lang="ru-RU" sz="1200" dirty="0">
              <a:effectLst/>
              <a:latin typeface="Arial"/>
              <a:ea typeface="Times New Roman"/>
            </a:endParaRPr>
          </a:p>
        </p:txBody>
      </p:sp>
      <p:pic>
        <p:nvPicPr>
          <p:cNvPr id="5" name="Picture 6" descr="C:\Documents and Settings\Efimenko\Local Settings\Temporary Internet Files\Content.IE5\F6EJEWGS\budg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780928"/>
            <a:ext cx="3672408" cy="115212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нутый угол 5"/>
          <p:cNvSpPr/>
          <p:nvPr/>
        </p:nvSpPr>
        <p:spPr>
          <a:xfrm>
            <a:off x="353833" y="4113344"/>
            <a:ext cx="8394631" cy="2412000"/>
          </a:xfrm>
          <a:prstGeom prst="foldedCorner">
            <a:avLst>
              <a:gd name="adj" fmla="val 22653"/>
            </a:avLst>
          </a:prstGeom>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indent="450215" algn="just">
              <a:spcAft>
                <a:spcPts val="0"/>
              </a:spcAft>
            </a:pPr>
            <a:r>
              <a:rPr lang="ru-RU" sz="1250" dirty="0">
                <a:latin typeface="Times New Roman"/>
                <a:ea typeface="Calibri"/>
                <a:cs typeface="Times New Roman"/>
              </a:rPr>
              <a:t>При реализации муниципальной программы </a:t>
            </a:r>
            <a:r>
              <a:rPr lang="ru-RU" sz="1250" dirty="0" smtClean="0">
                <a:latin typeface="Times New Roman"/>
                <a:ea typeface="Calibri"/>
                <a:cs typeface="Times New Roman"/>
              </a:rPr>
              <a:t>необходимо достигнуть </a:t>
            </a:r>
            <a:r>
              <a:rPr lang="ru-RU" sz="1250" dirty="0">
                <a:latin typeface="Times New Roman"/>
                <a:ea typeface="Calibri"/>
                <a:cs typeface="Times New Roman"/>
              </a:rPr>
              <a:t>следующие показатели:</a:t>
            </a:r>
            <a:endParaRPr lang="ru-RU" sz="1250" dirty="0">
              <a:latin typeface="Calibri"/>
              <a:ea typeface="Calibri"/>
              <a:cs typeface="Times New Roman"/>
            </a:endParaRPr>
          </a:p>
          <a:p>
            <a:pPr indent="450215" algn="just">
              <a:spcAft>
                <a:spcPts val="0"/>
              </a:spcAft>
            </a:pPr>
            <a:r>
              <a:rPr lang="ru-RU" sz="1250" dirty="0">
                <a:latin typeface="Times New Roman"/>
                <a:ea typeface="Calibri"/>
                <a:cs typeface="Times New Roman"/>
              </a:rPr>
              <a:t>1. </a:t>
            </a:r>
            <a:r>
              <a:rPr lang="ru-RU" sz="1250" dirty="0" smtClean="0">
                <a:latin typeface="Times New Roman"/>
                <a:ea typeface="Calibri"/>
                <a:cs typeface="Times New Roman"/>
              </a:rPr>
              <a:t>Обеспечение равных </a:t>
            </a:r>
            <a:r>
              <a:rPr lang="ru-RU" sz="1250" dirty="0">
                <a:latin typeface="Times New Roman"/>
                <a:ea typeface="Calibri"/>
                <a:cs typeface="Times New Roman"/>
              </a:rPr>
              <a:t>условия для устойчивого и эффективного исполнения расходных обязательств муниципальных образований Зеленчукского муниципального района, </a:t>
            </a:r>
            <a:r>
              <a:rPr lang="ru-RU" sz="1250" dirty="0" smtClean="0">
                <a:latin typeface="Times New Roman"/>
                <a:ea typeface="Calibri"/>
                <a:cs typeface="Times New Roman"/>
              </a:rPr>
              <a:t>обеспечить </a:t>
            </a:r>
            <a:r>
              <a:rPr lang="ru-RU" sz="1250" dirty="0">
                <a:latin typeface="Times New Roman"/>
                <a:ea typeface="Calibri"/>
                <a:cs typeface="Times New Roman"/>
              </a:rPr>
              <a:t>сбалансированность и </a:t>
            </a:r>
            <a:r>
              <a:rPr lang="ru-RU" sz="1250" dirty="0" smtClean="0">
                <a:latin typeface="Times New Roman"/>
                <a:ea typeface="Calibri"/>
                <a:cs typeface="Times New Roman"/>
              </a:rPr>
              <a:t>повышение финансовой самостоятельности </a:t>
            </a:r>
            <a:r>
              <a:rPr lang="ru-RU" sz="1250" dirty="0">
                <a:latin typeface="Times New Roman"/>
                <a:ea typeface="Calibri"/>
                <a:cs typeface="Times New Roman"/>
              </a:rPr>
              <a:t>местных бюджетов.</a:t>
            </a:r>
            <a:endParaRPr lang="ru-RU" sz="1250" dirty="0">
              <a:latin typeface="Calibri"/>
              <a:ea typeface="Calibri"/>
              <a:cs typeface="Times New Roman"/>
            </a:endParaRPr>
          </a:p>
          <a:p>
            <a:pPr indent="450215" algn="just">
              <a:spcAft>
                <a:spcPts val="0"/>
              </a:spcAft>
            </a:pPr>
            <a:r>
              <a:rPr lang="ru-RU" sz="1250" dirty="0">
                <a:latin typeface="Times New Roman"/>
                <a:ea typeface="Calibri"/>
                <a:cs typeface="Times New Roman"/>
              </a:rPr>
              <a:t>2. </a:t>
            </a:r>
            <a:r>
              <a:rPr lang="ru-RU" sz="1250" dirty="0" smtClean="0">
                <a:latin typeface="Times New Roman"/>
                <a:ea typeface="Calibri"/>
                <a:cs typeface="Times New Roman"/>
              </a:rPr>
              <a:t>Эффективно управлять </a:t>
            </a:r>
            <a:r>
              <a:rPr lang="ru-RU" sz="1250" dirty="0">
                <a:latin typeface="Times New Roman"/>
                <a:ea typeface="Calibri"/>
                <a:cs typeface="Times New Roman"/>
              </a:rPr>
              <a:t>муниципальным долгом Зеленчукского муниципального района.</a:t>
            </a:r>
            <a:endParaRPr lang="ru-RU" sz="1250" dirty="0">
              <a:latin typeface="Calibri"/>
              <a:ea typeface="Calibri"/>
              <a:cs typeface="Times New Roman"/>
            </a:endParaRPr>
          </a:p>
          <a:p>
            <a:pPr indent="342900" algn="just">
              <a:spcAft>
                <a:spcPts val="0"/>
              </a:spcAft>
            </a:pPr>
            <a:r>
              <a:rPr lang="ru-RU" sz="1250" dirty="0">
                <a:latin typeface="Times New Roman"/>
                <a:ea typeface="Calibri"/>
                <a:cs typeface="Times New Roman"/>
              </a:rPr>
              <a:t>   3. Дотации на выравнивание бюджетной обеспеченности муниципальных образований района для осуществления отдельных государственных полномочий поселениям, входящим в состав муниципального района, </a:t>
            </a:r>
            <a:r>
              <a:rPr lang="ru-RU" sz="1250" dirty="0" smtClean="0">
                <a:latin typeface="Times New Roman"/>
                <a:ea typeface="Calibri"/>
                <a:cs typeface="Times New Roman"/>
              </a:rPr>
              <a:t>финансировать </a:t>
            </a:r>
            <a:r>
              <a:rPr lang="ru-RU" sz="1250" dirty="0">
                <a:latin typeface="Times New Roman"/>
                <a:ea typeface="Calibri"/>
                <a:cs typeface="Times New Roman"/>
              </a:rPr>
              <a:t>ежемесячно в соответствии со сводной бюджетной росписью.</a:t>
            </a:r>
            <a:endParaRPr lang="ru-RU" sz="1250" dirty="0">
              <a:latin typeface="Calibri"/>
              <a:ea typeface="Calibri"/>
              <a:cs typeface="Times New Roman"/>
            </a:endParaRPr>
          </a:p>
          <a:p>
            <a:pPr indent="342900" algn="just">
              <a:spcAft>
                <a:spcPts val="0"/>
              </a:spcAft>
            </a:pPr>
            <a:r>
              <a:rPr lang="ru-RU" sz="1250" dirty="0">
                <a:latin typeface="Times New Roman"/>
                <a:ea typeface="Calibri"/>
                <a:cs typeface="Times New Roman"/>
              </a:rPr>
              <a:t>  4. </a:t>
            </a:r>
            <a:r>
              <a:rPr lang="ru-RU" sz="1250" dirty="0" smtClean="0">
                <a:latin typeface="Times New Roman"/>
                <a:ea typeface="Calibri"/>
                <a:cs typeface="Times New Roman"/>
              </a:rPr>
              <a:t>Отсутствие </a:t>
            </a:r>
            <a:r>
              <a:rPr lang="ru-RU" sz="1250" dirty="0">
                <a:latin typeface="Times New Roman"/>
                <a:ea typeface="Calibri"/>
                <a:cs typeface="Times New Roman"/>
              </a:rPr>
              <a:t>в местных бюджетах </a:t>
            </a:r>
            <a:r>
              <a:rPr lang="ru-RU" sz="1250" dirty="0" smtClean="0">
                <a:latin typeface="Times New Roman"/>
                <a:ea typeface="Calibri"/>
                <a:cs typeface="Times New Roman"/>
              </a:rPr>
              <a:t>просроченной кредиторской задолженности </a:t>
            </a:r>
            <a:r>
              <a:rPr lang="ru-RU" sz="1250" dirty="0">
                <a:latin typeface="Times New Roman"/>
                <a:ea typeface="Calibri"/>
                <a:cs typeface="Times New Roman"/>
              </a:rPr>
              <a:t>по выплате заработной платы с начислениями работникам бюджетной сферы и по исполнению обязательств перед гражданами.</a:t>
            </a:r>
            <a:endParaRPr lang="ru-RU" sz="1250" dirty="0">
              <a:latin typeface="Calibri"/>
              <a:ea typeface="Calibri"/>
              <a:cs typeface="Times New Roman"/>
            </a:endParaRPr>
          </a:p>
          <a:p>
            <a:r>
              <a:rPr lang="ru-RU" sz="1250" dirty="0">
                <a:latin typeface="Times New Roman"/>
                <a:ea typeface="Calibri"/>
              </a:rPr>
              <a:t>           5. </a:t>
            </a:r>
            <a:r>
              <a:rPr lang="ru-RU" sz="1250" dirty="0" smtClean="0">
                <a:latin typeface="Times New Roman"/>
                <a:ea typeface="Calibri"/>
              </a:rPr>
              <a:t>Вести постоянную  работу </a:t>
            </a:r>
            <a:r>
              <a:rPr lang="ru-RU" sz="1250" dirty="0">
                <a:latin typeface="Times New Roman"/>
                <a:ea typeface="Calibri"/>
              </a:rPr>
              <a:t>по увеличению объема налоговых и неналоговых доходов местных бюджетов в общем объеме доходов местных бюджетов</a:t>
            </a:r>
            <a:endParaRPr lang="ru-RU" sz="1250" dirty="0"/>
          </a:p>
        </p:txBody>
      </p:sp>
    </p:spTree>
    <p:extLst>
      <p:ext uri="{BB962C8B-B14F-4D97-AF65-F5344CB8AC3E}">
        <p14:creationId xmlns:p14="http://schemas.microsoft.com/office/powerpoint/2010/main" val="2178024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Documents and Settings\Aminat\Мои документы\Мои рисунки\бюдж.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44624"/>
            <a:ext cx="2880320" cy="1872208"/>
          </a:xfrm>
          <a:prstGeom prst="rect">
            <a:avLst/>
          </a:prstGeom>
          <a:noFill/>
          <a:ln>
            <a:noFill/>
          </a:ln>
        </p:spPr>
      </p:pic>
      <p:sp>
        <p:nvSpPr>
          <p:cNvPr id="2" name="Заголовок 1"/>
          <p:cNvSpPr>
            <a:spLocks noGrp="1"/>
          </p:cNvSpPr>
          <p:nvPr>
            <p:ph type="title"/>
          </p:nvPr>
        </p:nvSpPr>
        <p:spPr>
          <a:xfrm>
            <a:off x="1475656" y="584684"/>
            <a:ext cx="4489097" cy="576064"/>
          </a:xfrm>
          <a:solidFill>
            <a:schemeClr val="bg1"/>
          </a:solidFill>
        </p:spPr>
        <p:txBody>
          <a:bodyPr>
            <a:noAutofit/>
          </a:bodyPr>
          <a:lstStyle/>
          <a:p>
            <a:r>
              <a:rPr lang="ru-RU" sz="3200" b="1" dirty="0" smtClean="0">
                <a:solidFill>
                  <a:schemeClr val="tx2">
                    <a:lumMod val="50000"/>
                  </a:schemeClr>
                </a:solidFill>
                <a:effectLst>
                  <a:outerShdw blurRad="38100" dist="38100" dir="2700000" algn="tl">
                    <a:srgbClr val="000000">
                      <a:alpha val="43137"/>
                    </a:srgbClr>
                  </a:outerShdw>
                </a:effectLst>
                <a:cs typeface="Arial" pitchFamily="34" charset="0"/>
              </a:rPr>
              <a:t>Глоссарий</a:t>
            </a:r>
            <a:endParaRPr lang="ru-RU" sz="3200" dirty="0">
              <a:solidFill>
                <a:schemeClr val="tx2">
                  <a:lumMod val="50000"/>
                </a:schemeClr>
              </a:solidFill>
              <a:effectLst>
                <a:outerShdw blurRad="38100" dist="38100" dir="2700000" algn="tl">
                  <a:srgbClr val="000000">
                    <a:alpha val="43137"/>
                  </a:srgbClr>
                </a:outerShdw>
              </a:effectLst>
              <a:cs typeface="Arial" pitchFamily="34" charset="0"/>
            </a:endParaRPr>
          </a:p>
        </p:txBody>
      </p:sp>
      <p:sp>
        <p:nvSpPr>
          <p:cNvPr id="3" name="Объект 2"/>
          <p:cNvSpPr>
            <a:spLocks noGrp="1"/>
          </p:cNvSpPr>
          <p:nvPr>
            <p:ph idx="1"/>
          </p:nvPr>
        </p:nvSpPr>
        <p:spPr>
          <a:xfrm>
            <a:off x="539552" y="1628800"/>
            <a:ext cx="8208912" cy="4968552"/>
          </a:xfrm>
          <a:solidFill>
            <a:schemeClr val="bg1"/>
          </a:solidFill>
        </p:spPr>
        <p:txBody>
          <a:bodyPr>
            <a:normAutofit fontScale="25000" lnSpcReduction="20000"/>
          </a:bodyPr>
          <a:lstStyle/>
          <a:p>
            <a:endParaRPr lang="ru-RU" dirty="0"/>
          </a:p>
          <a:p>
            <a:pPr marL="0" indent="0">
              <a:buNone/>
            </a:pPr>
            <a:r>
              <a:rPr lang="ru-RU" sz="6400" b="1" i="1" dirty="0"/>
              <a:t>Бюджет </a:t>
            </a:r>
            <a:r>
              <a:rPr lang="ru-RU" sz="6400" i="1" dirty="0"/>
              <a:t>–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endParaRPr lang="ru-RU" sz="6400" i="1" dirty="0" smtClean="0"/>
          </a:p>
          <a:p>
            <a:pPr marL="0" indent="0">
              <a:buNone/>
            </a:pPr>
            <a:r>
              <a:rPr lang="ru-RU" sz="6400" b="1" i="1" dirty="0" smtClean="0"/>
              <a:t>Доходы бюджета </a:t>
            </a:r>
            <a:r>
              <a:rPr lang="ru-RU" sz="6400" i="1" dirty="0"/>
              <a:t>-поступающие в бюджет денежные средства, за исключением источников финансирования дефицита </a:t>
            </a:r>
            <a:r>
              <a:rPr lang="ru-RU" sz="6400" i="1" dirty="0" smtClean="0"/>
              <a:t>бюджета</a:t>
            </a:r>
          </a:p>
          <a:p>
            <a:pPr marL="0" indent="0">
              <a:buNone/>
            </a:pPr>
            <a:r>
              <a:rPr lang="ru-RU" sz="6400" b="1" i="1" dirty="0" smtClean="0"/>
              <a:t>Расходы бюджета </a:t>
            </a:r>
            <a:r>
              <a:rPr lang="ru-RU" sz="6400" i="1" dirty="0" smtClean="0"/>
              <a:t>- </a:t>
            </a:r>
            <a:r>
              <a:rPr lang="ru-RU" sz="6400" i="1" dirty="0"/>
              <a:t>выплачиваемые из бюджета денежные средства, за исключением средств, являющихся в соответствии с настоящим Кодексом источниками финансирования дефицита бюджета</a:t>
            </a:r>
            <a:r>
              <a:rPr lang="ru-RU" sz="6400" i="1" dirty="0" smtClean="0"/>
              <a:t>.</a:t>
            </a:r>
          </a:p>
          <a:p>
            <a:pPr marL="0" indent="0">
              <a:buNone/>
            </a:pPr>
            <a:r>
              <a:rPr lang="ru-RU" sz="6400" b="1" i="1" dirty="0"/>
              <a:t>Дефицит бюджета </a:t>
            </a:r>
            <a:r>
              <a:rPr lang="ru-RU" sz="6400" i="1" dirty="0"/>
              <a:t>- превышение расходов бюджета над его доходами.</a:t>
            </a:r>
          </a:p>
          <a:p>
            <a:pPr marL="0" indent="0">
              <a:buNone/>
            </a:pPr>
            <a:r>
              <a:rPr lang="ru-RU" sz="6400" b="1" i="1" dirty="0" smtClean="0"/>
              <a:t>Профицит </a:t>
            </a:r>
            <a:r>
              <a:rPr lang="ru-RU" sz="6400" b="1" i="1" dirty="0"/>
              <a:t>бюджета </a:t>
            </a:r>
            <a:r>
              <a:rPr lang="ru-RU" sz="6400" i="1" dirty="0"/>
              <a:t>- превышение доходов бюджета над его расходами</a:t>
            </a:r>
            <a:r>
              <a:rPr lang="ru-RU" sz="6400" i="1" dirty="0" smtClean="0"/>
              <a:t>.</a:t>
            </a:r>
          </a:p>
          <a:p>
            <a:pPr marL="0" indent="0">
              <a:buNone/>
            </a:pPr>
            <a:r>
              <a:rPr lang="ru-RU" sz="6400" b="1" i="1" dirty="0"/>
              <a:t>Дотации на выравнивание бюджетной обеспеченности субъектов Российской Федерации </a:t>
            </a:r>
            <a:r>
              <a:rPr lang="ru-RU" sz="6400" i="1" dirty="0"/>
              <a:t>предоставляются субъектам Российской Федерации, уровень расчетной бюджетной обеспеченности которых не превышает уровня, установленного в качестве критерия выравнивания расчетной бюджетной обеспеченности субъектов Российской Федерации </a:t>
            </a:r>
          </a:p>
          <a:p>
            <a:pPr marL="0" indent="0">
              <a:buNone/>
            </a:pPr>
            <a:r>
              <a:rPr lang="ru-RU" sz="6400" b="1" i="1" dirty="0" smtClean="0"/>
              <a:t>Межбюджетные </a:t>
            </a:r>
            <a:r>
              <a:rPr lang="ru-RU" sz="6400" b="1" i="1" dirty="0"/>
              <a:t>трансферты </a:t>
            </a:r>
            <a:r>
              <a:rPr lang="ru-RU" sz="6400" i="1" dirty="0"/>
              <a:t>- средства, предоставляемые одним бюджетом бюджетной системы Российской Федерации другому бюджету бюджетной системы Российской Федерации.</a:t>
            </a:r>
          </a:p>
          <a:p>
            <a:pPr marL="0" indent="0">
              <a:buNone/>
            </a:pPr>
            <a:r>
              <a:rPr lang="ru-RU" sz="6400" b="1" i="1" dirty="0" smtClean="0"/>
              <a:t>Бюджетная </a:t>
            </a:r>
            <a:r>
              <a:rPr lang="ru-RU" sz="6400" b="1" i="1" dirty="0"/>
              <a:t>классификация Российской Федерации </a:t>
            </a:r>
            <a:r>
              <a:rPr lang="ru-RU" sz="6400" i="1" dirty="0"/>
              <a:t>– группировка доходов, расходов и источников финансирования дефицитов бюджетов бюджетной системы Российской Федерации, используемая для составления и исполнения бюджетов, составления бюджетной отчетности, обеспечивающей сопоставимость показателей бюджетов бюджетной системы Российской Федерации (статья 18 Бюджетного кодекса). </a:t>
            </a:r>
          </a:p>
          <a:p>
            <a:pPr marL="0" indent="0">
              <a:buNone/>
            </a:pPr>
            <a:endParaRPr lang="ru-RU" sz="6400" b="1" i="1" dirty="0" smtClean="0"/>
          </a:p>
          <a:p>
            <a:pPr marL="0" indent="0">
              <a:buNone/>
            </a:pPr>
            <a:endParaRPr lang="ru-RU" sz="6400" b="1" i="1" dirty="0"/>
          </a:p>
        </p:txBody>
      </p:sp>
    </p:spTree>
    <p:extLst>
      <p:ext uri="{BB962C8B-B14F-4D97-AF65-F5344CB8AC3E}">
        <p14:creationId xmlns:p14="http://schemas.microsoft.com/office/powerpoint/2010/main" val="22832208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kolomna-region.ru/local/images/kradmin/mfc_jpg_14522424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4148"/>
            <a:ext cx="2016224" cy="18002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нутый угол 3"/>
          <p:cNvSpPr/>
          <p:nvPr/>
        </p:nvSpPr>
        <p:spPr>
          <a:xfrm>
            <a:off x="395536" y="2492896"/>
            <a:ext cx="5637793" cy="3672408"/>
          </a:xfrm>
          <a:prstGeom prst="foldedCorner">
            <a:avLst>
              <a:gd name="adj" fmla="val 20683"/>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smtClean="0">
              <a:latin typeface="Times New Roman" pitchFamily="18" charset="0"/>
              <a:cs typeface="Times New Roman" pitchFamily="18" charset="0"/>
            </a:endParaRP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В проект бюджета включено 6033,0 тыс. руб. </a:t>
            </a:r>
          </a:p>
          <a:p>
            <a:pPr algn="ctr"/>
            <a:r>
              <a:rPr lang="ru-RU" dirty="0" smtClean="0">
                <a:latin typeface="Times New Roman" pitchFamily="18" charset="0"/>
                <a:cs typeface="Times New Roman" pitchFamily="18" charset="0"/>
              </a:rPr>
              <a:t>Расходы направлены на обеспечение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населения Зеленчукского муниципального района комфортными условиями при получении государственных и муниципальных услуг по принципу «одного окна», равного доступа к их получению, повышение оперативности предоставления государственных и муниципальных услуг, внедрение единых стандартов обслуживания населения, переход на предоставление услуг и их исполнение в электронном виде, </a:t>
            </a:r>
          </a:p>
          <a:p>
            <a:pPr algn="ctr"/>
            <a:r>
              <a:rPr lang="ru-RU" dirty="0" smtClean="0">
                <a:latin typeface="Times New Roman" pitchFamily="18" charset="0"/>
                <a:cs typeface="Times New Roman" pitchFamily="18" charset="0"/>
              </a:rPr>
              <a:t>а также предоставление дополнительных </a:t>
            </a:r>
          </a:p>
          <a:p>
            <a:pPr algn="ctr"/>
            <a:r>
              <a:rPr lang="ru-RU" dirty="0" smtClean="0">
                <a:latin typeface="Times New Roman" pitchFamily="18" charset="0"/>
                <a:cs typeface="Times New Roman" pitchFamily="18" charset="0"/>
              </a:rPr>
              <a:t>услуг на базе МФЦ.  </a:t>
            </a:r>
            <a:endParaRPr lang="ru-RU" dirty="0">
              <a:latin typeface="Times New Roman" pitchFamily="18" charset="0"/>
              <a:cs typeface="Times New Roman" pitchFamily="18" charset="0"/>
            </a:endParaRPr>
          </a:p>
        </p:txBody>
      </p:sp>
      <p:pic>
        <p:nvPicPr>
          <p:cNvPr id="5" name="Picture 4" descr="http://severpost.ru/docs/upload/13964262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780928"/>
            <a:ext cx="2919898" cy="2630681"/>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699792" y="188640"/>
            <a:ext cx="6048672" cy="1631216"/>
          </a:xfrm>
          <a:prstGeom prst="rect">
            <a:avLst/>
          </a:prstGeom>
        </p:spPr>
        <p:txBody>
          <a:bodyPr wrap="square">
            <a:spAutoFit/>
          </a:bodyPr>
          <a:lstStyle/>
          <a:p>
            <a:pPr algn="ctr"/>
            <a:r>
              <a:rPr lang="ru-RU" sz="2000" b="1" dirty="0">
                <a:solidFill>
                  <a:schemeClr val="tx2">
                    <a:lumMod val="50000"/>
                  </a:schemeClr>
                </a:solidFill>
                <a:effectLst>
                  <a:outerShdw blurRad="38100" dist="38100" dir="2700000" algn="tl">
                    <a:srgbClr val="000000">
                      <a:alpha val="43137"/>
                    </a:srgbClr>
                  </a:outerShdw>
                </a:effectLst>
                <a:cs typeface="Times New Roman" pitchFamily="18" charset="0"/>
              </a:rPr>
              <a:t>Муниципальная программа «Развитие многофункционального центра предоставления государственных и муниципальных услуг в </a:t>
            </a:r>
            <a:r>
              <a:rPr lang="ru-RU" sz="2000" b="1" dirty="0" err="1">
                <a:solidFill>
                  <a:schemeClr val="tx2">
                    <a:lumMod val="50000"/>
                  </a:schemeClr>
                </a:solidFill>
                <a:effectLst>
                  <a:outerShdw blurRad="38100" dist="38100" dir="2700000" algn="tl">
                    <a:srgbClr val="000000">
                      <a:alpha val="43137"/>
                    </a:srgbClr>
                  </a:outerShdw>
                </a:effectLst>
                <a:cs typeface="Times New Roman" pitchFamily="18" charset="0"/>
              </a:rPr>
              <a:t>Зеленчукском</a:t>
            </a:r>
            <a:r>
              <a:rPr lang="ru-RU" sz="2000" b="1" dirty="0">
                <a:solidFill>
                  <a:schemeClr val="tx2">
                    <a:lumMod val="50000"/>
                  </a:schemeClr>
                </a:solidFill>
                <a:effectLst>
                  <a:outerShdw blurRad="38100" dist="38100" dir="2700000" algn="tl">
                    <a:srgbClr val="000000">
                      <a:alpha val="43137"/>
                    </a:srgbClr>
                  </a:outerShdw>
                </a:effectLst>
                <a:cs typeface="Times New Roman" pitchFamily="18" charset="0"/>
              </a:rPr>
              <a:t> муниципальном районе                         на 2017-2019 годы»</a:t>
            </a:r>
          </a:p>
        </p:txBody>
      </p:sp>
    </p:spTree>
    <p:extLst>
      <p:ext uri="{BB962C8B-B14F-4D97-AF65-F5344CB8AC3E}">
        <p14:creationId xmlns:p14="http://schemas.microsoft.com/office/powerpoint/2010/main" val="31332496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4623"/>
            <a:ext cx="2771800" cy="1533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Объект 4"/>
          <p:cNvGraphicFramePr>
            <a:graphicFrameLocks noGrp="1"/>
          </p:cNvGraphicFramePr>
          <p:nvPr>
            <p:ph idx="1"/>
            <p:extLst>
              <p:ext uri="{D42A27DB-BD31-4B8C-83A1-F6EECF244321}">
                <p14:modId xmlns:p14="http://schemas.microsoft.com/office/powerpoint/2010/main" val="273310034"/>
              </p:ext>
            </p:extLst>
          </p:nvPr>
        </p:nvGraphicFramePr>
        <p:xfrm>
          <a:off x="4572000" y="1268760"/>
          <a:ext cx="4392489" cy="5417481"/>
        </p:xfrm>
        <a:graphic>
          <a:graphicData uri="http://schemas.openxmlformats.org/drawingml/2006/table">
            <a:tbl>
              <a:tblPr firstRow="1" firstCol="1" lastRow="1" lastCol="1" bandRow="1" bandCol="1">
                <a:effectLst>
                  <a:innerShdw blurRad="114300">
                    <a:prstClr val="black"/>
                  </a:innerShdw>
                </a:effectLst>
                <a:tableStyleId>{5C22544A-7EE6-4342-B048-85BDC9FD1C3A}</a:tableStyleId>
              </a:tblPr>
              <a:tblGrid>
                <a:gridCol w="2432805"/>
                <a:gridCol w="630063"/>
                <a:gridCol w="699558"/>
                <a:gridCol w="630063"/>
              </a:tblGrid>
              <a:tr h="219789">
                <a:tc rowSpan="2">
                  <a:txBody>
                    <a:bodyPr/>
                    <a:lstStyle/>
                    <a:p>
                      <a:pPr algn="ctr">
                        <a:lnSpc>
                          <a:spcPct val="115000"/>
                        </a:lnSpc>
                        <a:spcAft>
                          <a:spcPts val="0"/>
                        </a:spcAft>
                      </a:pPr>
                      <a:r>
                        <a:rPr lang="ru-RU" sz="1100" dirty="0">
                          <a:solidFill>
                            <a:schemeClr val="tx2">
                              <a:lumMod val="50000"/>
                            </a:schemeClr>
                          </a:solidFill>
                          <a:effectLst/>
                        </a:rPr>
                        <a:t>Наименование</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rowSpan="2">
                  <a:txBody>
                    <a:bodyPr/>
                    <a:lstStyle/>
                    <a:p>
                      <a:pPr algn="ctr">
                        <a:lnSpc>
                          <a:spcPct val="115000"/>
                        </a:lnSpc>
                        <a:spcAft>
                          <a:spcPts val="0"/>
                        </a:spcAft>
                      </a:pPr>
                      <a:r>
                        <a:rPr lang="ru-RU" sz="1100" dirty="0">
                          <a:solidFill>
                            <a:schemeClr val="tx2">
                              <a:lumMod val="50000"/>
                            </a:schemeClr>
                          </a:solidFill>
                          <a:effectLst/>
                        </a:rPr>
                        <a:t>2016 год</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gridSpan="2">
                  <a:txBody>
                    <a:bodyPr/>
                    <a:lstStyle/>
                    <a:p>
                      <a:pPr algn="ctr">
                        <a:lnSpc>
                          <a:spcPct val="115000"/>
                        </a:lnSpc>
                        <a:spcAft>
                          <a:spcPts val="1000"/>
                        </a:spcAft>
                      </a:pPr>
                      <a:r>
                        <a:rPr lang="ru-RU" sz="1100">
                          <a:solidFill>
                            <a:schemeClr val="tx2">
                              <a:lumMod val="50000"/>
                            </a:schemeClr>
                          </a:solidFill>
                          <a:effectLst/>
                        </a:rPr>
                        <a:t>2017 год</a:t>
                      </a:r>
                      <a:endParaRPr lang="ru-RU" sz="110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hMerge="1">
                  <a:txBody>
                    <a:bodyPr/>
                    <a:lstStyle/>
                    <a:p>
                      <a:endParaRPr lang="ru-RU"/>
                    </a:p>
                  </a:txBody>
                  <a:tcPr/>
                </a:tc>
              </a:tr>
              <a:tr h="1098945">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solidFill>
                            <a:schemeClr val="tx2">
                              <a:lumMod val="50000"/>
                            </a:schemeClr>
                          </a:solidFill>
                          <a:effectLst/>
                        </a:rPr>
                        <a:t>проект</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ctr">
                        <a:lnSpc>
                          <a:spcPct val="115000"/>
                        </a:lnSpc>
                        <a:spcAft>
                          <a:spcPts val="0"/>
                        </a:spcAft>
                      </a:pPr>
                      <a:r>
                        <a:rPr lang="ru-RU" sz="1100" dirty="0" smtClean="0">
                          <a:solidFill>
                            <a:schemeClr val="tx2">
                              <a:lumMod val="50000"/>
                            </a:schemeClr>
                          </a:solidFill>
                          <a:effectLst/>
                        </a:rPr>
                        <a:t>% к </a:t>
                      </a:r>
                      <a:r>
                        <a:rPr lang="ru-RU" sz="1100" dirty="0" err="1">
                          <a:solidFill>
                            <a:schemeClr val="tx2">
                              <a:lumMod val="50000"/>
                            </a:schemeClr>
                          </a:solidFill>
                          <a:effectLst/>
                        </a:rPr>
                        <a:t>предыду</a:t>
                      </a:r>
                      <a:endParaRPr lang="ru-RU" sz="1100" dirty="0">
                        <a:solidFill>
                          <a:schemeClr val="tx2">
                            <a:lumMod val="50000"/>
                          </a:schemeClr>
                        </a:solidFill>
                        <a:effectLst/>
                      </a:endParaRPr>
                    </a:p>
                    <a:p>
                      <a:pPr algn="ctr">
                        <a:lnSpc>
                          <a:spcPct val="115000"/>
                        </a:lnSpc>
                        <a:spcAft>
                          <a:spcPts val="0"/>
                        </a:spcAft>
                      </a:pPr>
                      <a:r>
                        <a:rPr lang="ru-RU" sz="1100" dirty="0" err="1" smtClean="0">
                          <a:solidFill>
                            <a:schemeClr val="tx2">
                              <a:lumMod val="50000"/>
                            </a:schemeClr>
                          </a:solidFill>
                          <a:effectLst/>
                        </a:rPr>
                        <a:t>щему</a:t>
                      </a:r>
                      <a:r>
                        <a:rPr lang="ru-RU" sz="1100" dirty="0" smtClean="0">
                          <a:solidFill>
                            <a:schemeClr val="tx2">
                              <a:lumMod val="50000"/>
                            </a:schemeClr>
                          </a:solidFill>
                          <a:effectLst/>
                        </a:rPr>
                        <a:t> году</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r>
              <a:tr h="439578">
                <a:tc>
                  <a:txBody>
                    <a:bodyPr/>
                    <a:lstStyle/>
                    <a:p>
                      <a:pPr>
                        <a:lnSpc>
                          <a:spcPct val="115000"/>
                        </a:lnSpc>
                        <a:spcAft>
                          <a:spcPts val="0"/>
                        </a:spcAft>
                      </a:pPr>
                      <a:r>
                        <a:rPr lang="ru-RU" sz="1100" dirty="0">
                          <a:solidFill>
                            <a:schemeClr val="tx2">
                              <a:lumMod val="50000"/>
                            </a:schemeClr>
                          </a:solidFill>
                          <a:effectLst/>
                        </a:rPr>
                        <a:t>Раздел 0100 «Общегосударственные вопросы</a:t>
                      </a:r>
                      <a:r>
                        <a:rPr lang="ru-RU" sz="1100" dirty="0" smtClean="0">
                          <a:solidFill>
                            <a:schemeClr val="tx2">
                              <a:lumMod val="50000"/>
                            </a:schemeClr>
                          </a:solidFill>
                          <a:effectLst/>
                        </a:rPr>
                        <a:t>», всего</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r">
                        <a:lnSpc>
                          <a:spcPct val="115000"/>
                        </a:lnSpc>
                        <a:spcAft>
                          <a:spcPts val="0"/>
                        </a:spcAft>
                      </a:pPr>
                      <a:r>
                        <a:rPr lang="ru-RU" sz="1100">
                          <a:solidFill>
                            <a:schemeClr val="tx2">
                              <a:lumMod val="50000"/>
                            </a:schemeClr>
                          </a:solidFill>
                          <a:effectLst/>
                        </a:rPr>
                        <a:t>34284</a:t>
                      </a:r>
                      <a:endParaRPr lang="ru-RU" sz="110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r">
                        <a:lnSpc>
                          <a:spcPct val="115000"/>
                        </a:lnSpc>
                        <a:spcAft>
                          <a:spcPts val="0"/>
                        </a:spcAft>
                      </a:pPr>
                      <a:r>
                        <a:rPr lang="ru-RU" sz="1100" dirty="0">
                          <a:solidFill>
                            <a:schemeClr val="tx2">
                              <a:lumMod val="50000"/>
                            </a:schemeClr>
                          </a:solidFill>
                          <a:effectLst/>
                        </a:rPr>
                        <a:t>36508,7</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r">
                        <a:lnSpc>
                          <a:spcPct val="115000"/>
                        </a:lnSpc>
                        <a:spcAft>
                          <a:spcPts val="0"/>
                        </a:spcAft>
                      </a:pPr>
                      <a:r>
                        <a:rPr lang="ru-RU" sz="1100">
                          <a:solidFill>
                            <a:schemeClr val="tx2">
                              <a:lumMod val="50000"/>
                            </a:schemeClr>
                          </a:solidFill>
                          <a:effectLst/>
                        </a:rPr>
                        <a:t>106,5</a:t>
                      </a:r>
                      <a:endParaRPr lang="ru-RU" sz="110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r>
              <a:tr h="1098945">
                <a:tc>
                  <a:txBody>
                    <a:bodyPr/>
                    <a:lstStyle/>
                    <a:p>
                      <a:pPr>
                        <a:lnSpc>
                          <a:spcPct val="115000"/>
                        </a:lnSpc>
                        <a:spcAft>
                          <a:spcPts val="0"/>
                        </a:spcAft>
                      </a:pPr>
                      <a:r>
                        <a:rPr lang="ru-RU" sz="1100" dirty="0" smtClean="0">
                          <a:solidFill>
                            <a:schemeClr val="tx2">
                              <a:lumMod val="50000"/>
                            </a:schemeClr>
                          </a:solidFill>
                          <a:effectLst/>
                        </a:rPr>
                        <a:t>функционирование </a:t>
                      </a:r>
                      <a:r>
                        <a:rPr lang="ru-RU" sz="1100" dirty="0">
                          <a:solidFill>
                            <a:schemeClr val="tx2">
                              <a:lumMod val="50000"/>
                            </a:schemeClr>
                          </a:solidFill>
                          <a:effectLst/>
                        </a:rPr>
                        <a:t>законодательных (представительных) органов государственной власти и представительных органов муниципальных </a:t>
                      </a:r>
                      <a:r>
                        <a:rPr lang="ru-RU" sz="1100" dirty="0" smtClean="0">
                          <a:solidFill>
                            <a:schemeClr val="tx2">
                              <a:lumMod val="50000"/>
                            </a:schemeClr>
                          </a:solidFill>
                          <a:effectLst/>
                        </a:rPr>
                        <a:t>образований</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r">
                        <a:lnSpc>
                          <a:spcPct val="115000"/>
                        </a:lnSpc>
                        <a:spcAft>
                          <a:spcPts val="0"/>
                        </a:spcAft>
                      </a:pPr>
                      <a:r>
                        <a:rPr lang="ru-RU" sz="1100">
                          <a:solidFill>
                            <a:schemeClr val="tx2">
                              <a:lumMod val="50000"/>
                            </a:schemeClr>
                          </a:solidFill>
                          <a:effectLst/>
                        </a:rPr>
                        <a:t>2637,9</a:t>
                      </a:r>
                      <a:endParaRPr lang="ru-RU" sz="110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r">
                        <a:lnSpc>
                          <a:spcPct val="115000"/>
                        </a:lnSpc>
                        <a:spcAft>
                          <a:spcPts val="0"/>
                        </a:spcAft>
                      </a:pPr>
                      <a:r>
                        <a:rPr lang="ru-RU" sz="1100" dirty="0">
                          <a:solidFill>
                            <a:schemeClr val="tx2">
                              <a:lumMod val="50000"/>
                            </a:schemeClr>
                          </a:solidFill>
                          <a:effectLst/>
                        </a:rPr>
                        <a:t>2577,4</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r">
                        <a:lnSpc>
                          <a:spcPct val="115000"/>
                        </a:lnSpc>
                        <a:spcAft>
                          <a:spcPts val="0"/>
                        </a:spcAft>
                      </a:pPr>
                      <a:r>
                        <a:rPr lang="ru-RU" sz="1100">
                          <a:solidFill>
                            <a:schemeClr val="tx2">
                              <a:lumMod val="50000"/>
                            </a:schemeClr>
                          </a:solidFill>
                          <a:effectLst/>
                        </a:rPr>
                        <a:t>97,7</a:t>
                      </a:r>
                      <a:endParaRPr lang="ru-RU" sz="110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r>
              <a:tr h="879156">
                <a:tc>
                  <a:txBody>
                    <a:bodyPr/>
                    <a:lstStyle/>
                    <a:p>
                      <a:pPr>
                        <a:lnSpc>
                          <a:spcPct val="115000"/>
                        </a:lnSpc>
                        <a:spcAft>
                          <a:spcPts val="0"/>
                        </a:spcAft>
                      </a:pPr>
                      <a:r>
                        <a:rPr lang="ru-RU" sz="1100" dirty="0" smtClean="0">
                          <a:solidFill>
                            <a:schemeClr val="tx2">
                              <a:lumMod val="50000"/>
                            </a:schemeClr>
                          </a:solidFill>
                          <a:effectLst/>
                        </a:rPr>
                        <a:t>функционирование </a:t>
                      </a:r>
                      <a:r>
                        <a:rPr lang="ru-RU" sz="1100" dirty="0">
                          <a:solidFill>
                            <a:schemeClr val="tx2">
                              <a:lumMod val="50000"/>
                            </a:schemeClr>
                          </a:solidFill>
                          <a:effectLst/>
                        </a:rPr>
                        <a:t>Правительства РФ, высших исполнительных органов государственной власти субъектов РФ, местных администраций»</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r">
                        <a:lnSpc>
                          <a:spcPct val="115000"/>
                        </a:lnSpc>
                        <a:spcAft>
                          <a:spcPts val="0"/>
                        </a:spcAft>
                      </a:pPr>
                      <a:r>
                        <a:rPr lang="ru-RU" sz="1100">
                          <a:solidFill>
                            <a:schemeClr val="tx2">
                              <a:lumMod val="50000"/>
                            </a:schemeClr>
                          </a:solidFill>
                          <a:effectLst/>
                        </a:rPr>
                        <a:t>14111,8</a:t>
                      </a:r>
                      <a:endParaRPr lang="ru-RU" sz="110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r">
                        <a:lnSpc>
                          <a:spcPct val="115000"/>
                        </a:lnSpc>
                        <a:spcAft>
                          <a:spcPts val="0"/>
                        </a:spcAft>
                      </a:pPr>
                      <a:r>
                        <a:rPr lang="ru-RU" sz="1100" dirty="0">
                          <a:solidFill>
                            <a:schemeClr val="tx2">
                              <a:lumMod val="50000"/>
                            </a:schemeClr>
                          </a:solidFill>
                          <a:effectLst/>
                        </a:rPr>
                        <a:t>15205</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r">
                        <a:lnSpc>
                          <a:spcPct val="115000"/>
                        </a:lnSpc>
                        <a:spcAft>
                          <a:spcPts val="0"/>
                        </a:spcAft>
                      </a:pPr>
                      <a:r>
                        <a:rPr lang="ru-RU" sz="1100">
                          <a:solidFill>
                            <a:schemeClr val="tx2">
                              <a:lumMod val="50000"/>
                            </a:schemeClr>
                          </a:solidFill>
                          <a:effectLst/>
                        </a:rPr>
                        <a:t>107,8</a:t>
                      </a:r>
                      <a:endParaRPr lang="ru-RU" sz="110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r>
              <a:tr h="879156">
                <a:tc>
                  <a:txBody>
                    <a:bodyPr/>
                    <a:lstStyle/>
                    <a:p>
                      <a:pPr>
                        <a:lnSpc>
                          <a:spcPct val="115000"/>
                        </a:lnSpc>
                        <a:spcAft>
                          <a:spcPts val="0"/>
                        </a:spcAft>
                      </a:pPr>
                      <a:r>
                        <a:rPr lang="ru-RU" sz="1100" dirty="0" smtClean="0">
                          <a:solidFill>
                            <a:schemeClr val="tx2">
                              <a:lumMod val="50000"/>
                            </a:schemeClr>
                          </a:solidFill>
                          <a:effectLst/>
                        </a:rPr>
                        <a:t>обеспечение </a:t>
                      </a:r>
                      <a:r>
                        <a:rPr lang="ru-RU" sz="1100" dirty="0">
                          <a:solidFill>
                            <a:schemeClr val="tx2">
                              <a:lumMod val="50000"/>
                            </a:schemeClr>
                          </a:solidFill>
                          <a:effectLst/>
                        </a:rPr>
                        <a:t>деятельности финансовых, налоговых и таможенных органов и органов финансового (финансово-бюджетного) надзора»</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r">
                        <a:lnSpc>
                          <a:spcPct val="115000"/>
                        </a:lnSpc>
                        <a:spcAft>
                          <a:spcPts val="0"/>
                        </a:spcAft>
                      </a:pPr>
                      <a:r>
                        <a:rPr lang="ru-RU" sz="1100">
                          <a:solidFill>
                            <a:schemeClr val="tx2">
                              <a:lumMod val="50000"/>
                            </a:schemeClr>
                          </a:solidFill>
                          <a:effectLst/>
                        </a:rPr>
                        <a:t>7724</a:t>
                      </a:r>
                      <a:endParaRPr lang="ru-RU" sz="110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r">
                        <a:lnSpc>
                          <a:spcPct val="115000"/>
                        </a:lnSpc>
                        <a:spcAft>
                          <a:spcPts val="0"/>
                        </a:spcAft>
                      </a:pPr>
                      <a:r>
                        <a:rPr lang="ru-RU" sz="1100" dirty="0">
                          <a:solidFill>
                            <a:schemeClr val="tx2">
                              <a:lumMod val="50000"/>
                            </a:schemeClr>
                          </a:solidFill>
                          <a:effectLst/>
                        </a:rPr>
                        <a:t>8130,9</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r">
                        <a:lnSpc>
                          <a:spcPct val="115000"/>
                        </a:lnSpc>
                        <a:spcAft>
                          <a:spcPts val="0"/>
                        </a:spcAft>
                      </a:pPr>
                      <a:r>
                        <a:rPr lang="ru-RU" sz="1100" dirty="0">
                          <a:solidFill>
                            <a:schemeClr val="tx2">
                              <a:lumMod val="50000"/>
                            </a:schemeClr>
                          </a:solidFill>
                          <a:effectLst/>
                        </a:rPr>
                        <a:t>105,3</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r>
              <a:tr h="219789">
                <a:tc>
                  <a:txBody>
                    <a:bodyPr/>
                    <a:lstStyle/>
                    <a:p>
                      <a:pPr>
                        <a:lnSpc>
                          <a:spcPct val="115000"/>
                        </a:lnSpc>
                        <a:spcAft>
                          <a:spcPts val="0"/>
                        </a:spcAft>
                      </a:pPr>
                      <a:r>
                        <a:rPr lang="ru-RU" sz="1100" dirty="0" smtClean="0">
                          <a:solidFill>
                            <a:schemeClr val="tx2">
                              <a:lumMod val="50000"/>
                            </a:schemeClr>
                          </a:solidFill>
                          <a:effectLst/>
                        </a:rPr>
                        <a:t>резервные </a:t>
                      </a:r>
                      <a:r>
                        <a:rPr lang="ru-RU" sz="1100" dirty="0">
                          <a:solidFill>
                            <a:schemeClr val="tx2">
                              <a:lumMod val="50000"/>
                            </a:schemeClr>
                          </a:solidFill>
                          <a:effectLst/>
                        </a:rPr>
                        <a:t>фонды»</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r">
                        <a:lnSpc>
                          <a:spcPct val="115000"/>
                        </a:lnSpc>
                        <a:spcAft>
                          <a:spcPts val="0"/>
                        </a:spcAft>
                      </a:pPr>
                      <a:r>
                        <a:rPr lang="ru-RU" sz="1100">
                          <a:solidFill>
                            <a:schemeClr val="tx2">
                              <a:lumMod val="50000"/>
                            </a:schemeClr>
                          </a:solidFill>
                          <a:effectLst/>
                        </a:rPr>
                        <a:t>1000</a:t>
                      </a:r>
                      <a:endParaRPr lang="ru-RU" sz="110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r">
                        <a:lnSpc>
                          <a:spcPct val="115000"/>
                        </a:lnSpc>
                        <a:spcAft>
                          <a:spcPts val="0"/>
                        </a:spcAft>
                      </a:pPr>
                      <a:r>
                        <a:rPr lang="ru-RU" sz="1100">
                          <a:solidFill>
                            <a:schemeClr val="tx2">
                              <a:lumMod val="50000"/>
                            </a:schemeClr>
                          </a:solidFill>
                          <a:effectLst/>
                        </a:rPr>
                        <a:t>1000</a:t>
                      </a:r>
                      <a:endParaRPr lang="ru-RU" sz="110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r">
                        <a:lnSpc>
                          <a:spcPct val="115000"/>
                        </a:lnSpc>
                        <a:spcAft>
                          <a:spcPts val="0"/>
                        </a:spcAft>
                      </a:pPr>
                      <a:r>
                        <a:rPr lang="ru-RU" sz="1100" dirty="0">
                          <a:solidFill>
                            <a:schemeClr val="tx2">
                              <a:lumMod val="50000"/>
                            </a:schemeClr>
                          </a:solidFill>
                          <a:effectLst/>
                        </a:rPr>
                        <a:t>100</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r>
              <a:tr h="439578">
                <a:tc>
                  <a:txBody>
                    <a:bodyPr/>
                    <a:lstStyle/>
                    <a:p>
                      <a:pPr>
                        <a:lnSpc>
                          <a:spcPct val="115000"/>
                        </a:lnSpc>
                        <a:spcAft>
                          <a:spcPts val="0"/>
                        </a:spcAft>
                      </a:pPr>
                      <a:r>
                        <a:rPr lang="ru-RU" sz="1100" dirty="0" smtClean="0">
                          <a:solidFill>
                            <a:schemeClr val="tx2">
                              <a:lumMod val="50000"/>
                            </a:schemeClr>
                          </a:solidFill>
                          <a:effectLst/>
                        </a:rPr>
                        <a:t>другие </a:t>
                      </a:r>
                      <a:r>
                        <a:rPr lang="ru-RU" sz="1100" dirty="0">
                          <a:solidFill>
                            <a:schemeClr val="tx2">
                              <a:lumMod val="50000"/>
                            </a:schemeClr>
                          </a:solidFill>
                          <a:effectLst/>
                        </a:rPr>
                        <a:t>общегосударственные </a:t>
                      </a:r>
                      <a:r>
                        <a:rPr lang="ru-RU" sz="1100" dirty="0" smtClean="0">
                          <a:solidFill>
                            <a:schemeClr val="tx2">
                              <a:lumMod val="50000"/>
                            </a:schemeClr>
                          </a:solidFill>
                          <a:effectLst/>
                        </a:rPr>
                        <a:t>вопросы</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r">
                        <a:lnSpc>
                          <a:spcPct val="115000"/>
                        </a:lnSpc>
                        <a:spcAft>
                          <a:spcPts val="0"/>
                        </a:spcAft>
                      </a:pPr>
                      <a:r>
                        <a:rPr lang="ru-RU" sz="1100">
                          <a:solidFill>
                            <a:schemeClr val="tx2">
                              <a:lumMod val="50000"/>
                            </a:schemeClr>
                          </a:solidFill>
                          <a:effectLst/>
                        </a:rPr>
                        <a:t>8810,3</a:t>
                      </a:r>
                      <a:endParaRPr lang="ru-RU" sz="110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r">
                        <a:lnSpc>
                          <a:spcPct val="115000"/>
                        </a:lnSpc>
                        <a:spcAft>
                          <a:spcPts val="0"/>
                        </a:spcAft>
                      </a:pPr>
                      <a:r>
                        <a:rPr lang="ru-RU" sz="1100">
                          <a:solidFill>
                            <a:schemeClr val="tx2">
                              <a:lumMod val="50000"/>
                            </a:schemeClr>
                          </a:solidFill>
                          <a:effectLst/>
                        </a:rPr>
                        <a:t>9595,4</a:t>
                      </a:r>
                      <a:endParaRPr lang="ru-RU" sz="110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c>
                  <a:txBody>
                    <a:bodyPr/>
                    <a:lstStyle/>
                    <a:p>
                      <a:pPr algn="r">
                        <a:lnSpc>
                          <a:spcPct val="115000"/>
                        </a:lnSpc>
                        <a:spcAft>
                          <a:spcPts val="0"/>
                        </a:spcAft>
                      </a:pPr>
                      <a:r>
                        <a:rPr lang="ru-RU" sz="1100" dirty="0">
                          <a:solidFill>
                            <a:schemeClr val="tx2">
                              <a:lumMod val="50000"/>
                            </a:schemeClr>
                          </a:solidFill>
                          <a:effectLst/>
                        </a:rPr>
                        <a:t>108,9</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CCCCFF"/>
                        </a:gs>
                        <a:gs pos="17999">
                          <a:srgbClr val="99CCFF"/>
                        </a:gs>
                        <a:gs pos="36000">
                          <a:srgbClr val="9966FF"/>
                        </a:gs>
                        <a:gs pos="61000">
                          <a:srgbClr val="CC99FF"/>
                        </a:gs>
                        <a:gs pos="82001">
                          <a:srgbClr val="99CCFF"/>
                        </a:gs>
                        <a:gs pos="100000">
                          <a:srgbClr val="CCCCFF"/>
                        </a:gs>
                      </a:gsLst>
                      <a:lin ang="5400000" scaled="0"/>
                    </a:gradFill>
                  </a:tcPr>
                </a:tc>
              </a:tr>
            </a:tbl>
          </a:graphicData>
        </a:graphic>
      </p:graphicFrame>
      <p:sp>
        <p:nvSpPr>
          <p:cNvPr id="4" name="Rectangle 3"/>
          <p:cNvSpPr>
            <a:spLocks noGrp="1"/>
          </p:cNvSpPr>
          <p:nvPr>
            <p:ph type="title"/>
          </p:nvPr>
        </p:nvSpPr>
        <p:spPr>
          <a:xfrm>
            <a:off x="3239344" y="404664"/>
            <a:ext cx="5869160" cy="406681"/>
          </a:xfrm>
          <a:ln>
            <a:solidFill>
              <a:schemeClr val="bg2"/>
            </a:solidFill>
            <a:miter lim="800000"/>
            <a:headEnd/>
            <a:tailEnd/>
          </a:ln>
        </p:spPr>
        <p:txBody>
          <a:bodyPr>
            <a:noAutofit/>
          </a:bodyPr>
          <a:lstStyle/>
          <a:p>
            <a:r>
              <a:rPr lang="ru-RU" sz="3200" b="1" dirty="0" smtClean="0">
                <a:effectLst>
                  <a:outerShdw blurRad="38100" dist="38100" dir="2700000" algn="tl">
                    <a:srgbClr val="000000">
                      <a:alpha val="43137"/>
                    </a:srgbClr>
                  </a:outerShdw>
                </a:effectLst>
                <a:cs typeface="Trebuchet MS" pitchFamily="34" charset="0"/>
              </a:rPr>
              <a:t/>
            </a:r>
            <a:br>
              <a:rPr lang="ru-RU" sz="3200" b="1" dirty="0" smtClean="0">
                <a:effectLst>
                  <a:outerShdw blurRad="38100" dist="38100" dir="2700000" algn="tl">
                    <a:srgbClr val="000000">
                      <a:alpha val="43137"/>
                    </a:srgbClr>
                  </a:outerShdw>
                </a:effectLst>
                <a:cs typeface="Trebuchet MS" pitchFamily="34" charset="0"/>
              </a:rPr>
            </a:br>
            <a:r>
              <a:rPr lang="ru-RU" sz="3200" b="1" dirty="0">
                <a:effectLst>
                  <a:outerShdw blurRad="38100" dist="38100" dir="2700000" algn="tl">
                    <a:srgbClr val="000000">
                      <a:alpha val="43137"/>
                    </a:srgbClr>
                  </a:outerShdw>
                </a:effectLst>
                <a:cs typeface="Trebuchet MS" pitchFamily="34" charset="0"/>
              </a:rPr>
              <a:t>Общегосударственные вопросы </a:t>
            </a:r>
            <a:r>
              <a:rPr lang="ru-RU" sz="3200" b="1" dirty="0" smtClean="0">
                <a:effectLst>
                  <a:outerShdw blurRad="38100" dist="38100" dir="2700000" algn="tl">
                    <a:srgbClr val="000000">
                      <a:alpha val="43137"/>
                    </a:srgbClr>
                  </a:outerShdw>
                </a:effectLst>
                <a:cs typeface="Trebuchet MS" pitchFamily="34" charset="0"/>
              </a:rPr>
              <a:t/>
            </a:r>
            <a:br>
              <a:rPr lang="ru-RU" sz="3200" b="1" dirty="0" smtClean="0">
                <a:effectLst>
                  <a:outerShdw blurRad="38100" dist="38100" dir="2700000" algn="tl">
                    <a:srgbClr val="000000">
                      <a:alpha val="43137"/>
                    </a:srgbClr>
                  </a:outerShdw>
                </a:effectLst>
                <a:cs typeface="Trebuchet MS" pitchFamily="34" charset="0"/>
              </a:rPr>
            </a:br>
            <a:endParaRPr lang="ru-RU" sz="3200" b="1" dirty="0" smtClean="0">
              <a:effectLst>
                <a:outerShdw blurRad="38100" dist="38100" dir="2700000" algn="tl">
                  <a:srgbClr val="000000">
                    <a:alpha val="43137"/>
                  </a:srgbClr>
                </a:outerShdw>
              </a:effectLst>
              <a:cs typeface="Trebuchet MS" pitchFamily="34" charset="0"/>
            </a:endParaRPr>
          </a:p>
        </p:txBody>
      </p:sp>
      <p:graphicFrame>
        <p:nvGraphicFramePr>
          <p:cNvPr id="8" name="Диаграмма 39"/>
          <p:cNvGraphicFramePr>
            <a:graphicFrameLocks/>
          </p:cNvGraphicFramePr>
          <p:nvPr>
            <p:extLst>
              <p:ext uri="{D42A27DB-BD31-4B8C-83A1-F6EECF244321}">
                <p14:modId xmlns:p14="http://schemas.microsoft.com/office/powerpoint/2010/main" val="2873706810"/>
              </p:ext>
            </p:extLst>
          </p:nvPr>
        </p:nvGraphicFramePr>
        <p:xfrm>
          <a:off x="489375" y="1340768"/>
          <a:ext cx="3816424" cy="54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923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207453633"/>
              </p:ext>
            </p:extLst>
          </p:nvPr>
        </p:nvGraphicFramePr>
        <p:xfrm>
          <a:off x="179512" y="980728"/>
          <a:ext cx="5400600" cy="2088233"/>
        </p:xfrm>
        <a:graphic>
          <a:graphicData uri="http://schemas.openxmlformats.org/drawingml/2006/table">
            <a:tbl>
              <a:tblPr firstRow="1" firstCol="1" lastRow="1" lastCol="1" bandRow="1" bandCol="1">
                <a:effectLst>
                  <a:innerShdw blurRad="114300">
                    <a:prstClr val="black"/>
                  </a:innerShdw>
                </a:effectLst>
                <a:tableStyleId>{5C22544A-7EE6-4342-B048-85BDC9FD1C3A}</a:tableStyleId>
              </a:tblPr>
              <a:tblGrid>
                <a:gridCol w="2540192"/>
                <a:gridCol w="780422"/>
                <a:gridCol w="917832"/>
                <a:gridCol w="1162154"/>
              </a:tblGrid>
              <a:tr h="205133">
                <a:tc rowSpan="2">
                  <a:txBody>
                    <a:bodyPr/>
                    <a:lstStyle/>
                    <a:p>
                      <a:pPr algn="ctr">
                        <a:lnSpc>
                          <a:spcPct val="115000"/>
                        </a:lnSpc>
                        <a:spcAft>
                          <a:spcPts val="0"/>
                        </a:spcAft>
                      </a:pPr>
                      <a:r>
                        <a:rPr lang="ru-RU" sz="1100" dirty="0">
                          <a:solidFill>
                            <a:schemeClr val="tx2">
                              <a:lumMod val="50000"/>
                            </a:schemeClr>
                          </a:solidFill>
                          <a:effectLst/>
                        </a:rPr>
                        <a:t>Наименование</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rowSpan="2">
                  <a:txBody>
                    <a:bodyPr/>
                    <a:lstStyle/>
                    <a:p>
                      <a:pPr algn="ctr">
                        <a:lnSpc>
                          <a:spcPct val="115000"/>
                        </a:lnSpc>
                        <a:spcAft>
                          <a:spcPts val="0"/>
                        </a:spcAft>
                      </a:pPr>
                      <a:r>
                        <a:rPr lang="ru-RU" sz="1100" dirty="0">
                          <a:solidFill>
                            <a:schemeClr val="tx2">
                              <a:lumMod val="50000"/>
                            </a:schemeClr>
                          </a:solidFill>
                          <a:effectLst/>
                        </a:rPr>
                        <a:t>2016 год</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gridSpan="2">
                  <a:txBody>
                    <a:bodyPr/>
                    <a:lstStyle/>
                    <a:p>
                      <a:pPr algn="ctr">
                        <a:lnSpc>
                          <a:spcPct val="115000"/>
                        </a:lnSpc>
                        <a:spcAft>
                          <a:spcPts val="1000"/>
                        </a:spcAft>
                      </a:pPr>
                      <a:r>
                        <a:rPr lang="ru-RU" sz="1100" dirty="0">
                          <a:solidFill>
                            <a:schemeClr val="tx2">
                              <a:lumMod val="50000"/>
                            </a:schemeClr>
                          </a:solidFill>
                          <a:effectLst/>
                        </a:rPr>
                        <a:t>2017 год</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hMerge="1">
                  <a:txBody>
                    <a:bodyPr/>
                    <a:lstStyle/>
                    <a:p>
                      <a:endParaRPr lang="ru-RU"/>
                    </a:p>
                  </a:txBody>
                  <a:tcPr/>
                </a:tc>
              </a:tr>
              <a:tr h="447169">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solidFill>
                            <a:schemeClr val="tx2">
                              <a:lumMod val="50000"/>
                            </a:schemeClr>
                          </a:solidFill>
                          <a:effectLst/>
                        </a:rPr>
                        <a:t>проект</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ru-RU" sz="1100" dirty="0">
                          <a:solidFill>
                            <a:schemeClr val="tx2">
                              <a:lumMod val="50000"/>
                            </a:schemeClr>
                          </a:solidFill>
                          <a:effectLst/>
                        </a:rPr>
                        <a:t>%</a:t>
                      </a:r>
                    </a:p>
                    <a:p>
                      <a:pPr algn="ctr">
                        <a:lnSpc>
                          <a:spcPct val="115000"/>
                        </a:lnSpc>
                        <a:spcAft>
                          <a:spcPts val="0"/>
                        </a:spcAft>
                      </a:pPr>
                      <a:r>
                        <a:rPr lang="ru-RU" sz="1100" dirty="0">
                          <a:solidFill>
                            <a:schemeClr val="tx2">
                              <a:lumMod val="50000"/>
                            </a:schemeClr>
                          </a:solidFill>
                          <a:effectLst/>
                        </a:rPr>
                        <a:t>к </a:t>
                      </a:r>
                      <a:r>
                        <a:rPr lang="ru-RU" sz="1100" dirty="0" smtClean="0">
                          <a:solidFill>
                            <a:schemeClr val="tx2">
                              <a:lumMod val="50000"/>
                            </a:schemeClr>
                          </a:solidFill>
                          <a:effectLst/>
                        </a:rPr>
                        <a:t>предыдущему</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r>
              <a:tr h="615399">
                <a:tc>
                  <a:txBody>
                    <a:bodyPr/>
                    <a:lstStyle/>
                    <a:p>
                      <a:pPr>
                        <a:lnSpc>
                          <a:spcPct val="115000"/>
                        </a:lnSpc>
                        <a:spcAft>
                          <a:spcPts val="0"/>
                        </a:spcAft>
                      </a:pPr>
                      <a:r>
                        <a:rPr lang="ru-RU" sz="1100" dirty="0">
                          <a:solidFill>
                            <a:schemeClr val="tx2">
                              <a:lumMod val="50000"/>
                            </a:schemeClr>
                          </a:solidFill>
                          <a:effectLst/>
                        </a:rPr>
                        <a:t>Раздел 0300 «Национальная безопасность и правоохранительная деятельность</a:t>
                      </a:r>
                      <a:r>
                        <a:rPr lang="ru-RU" sz="1100" dirty="0" smtClean="0">
                          <a:solidFill>
                            <a:schemeClr val="tx2">
                              <a:lumMod val="50000"/>
                            </a:schemeClr>
                          </a:solidFill>
                          <a:effectLst/>
                        </a:rPr>
                        <a:t>», всего</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100">
                          <a:solidFill>
                            <a:schemeClr val="tx2">
                              <a:lumMod val="50000"/>
                            </a:schemeClr>
                          </a:solidFill>
                          <a:effectLst/>
                        </a:rPr>
                        <a:t> </a:t>
                      </a:r>
                    </a:p>
                    <a:p>
                      <a:pPr algn="r">
                        <a:lnSpc>
                          <a:spcPct val="115000"/>
                        </a:lnSpc>
                        <a:spcAft>
                          <a:spcPts val="0"/>
                        </a:spcAft>
                      </a:pPr>
                      <a:r>
                        <a:rPr lang="ru-RU" sz="1100">
                          <a:solidFill>
                            <a:schemeClr val="tx2">
                              <a:lumMod val="50000"/>
                            </a:schemeClr>
                          </a:solidFill>
                          <a:effectLst/>
                        </a:rPr>
                        <a:t>    1867</a:t>
                      </a:r>
                      <a:endParaRPr lang="ru-RU" sz="110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100" dirty="0">
                          <a:solidFill>
                            <a:schemeClr val="tx2">
                              <a:lumMod val="50000"/>
                            </a:schemeClr>
                          </a:solidFill>
                          <a:effectLst/>
                        </a:rPr>
                        <a:t> </a:t>
                      </a:r>
                    </a:p>
                    <a:p>
                      <a:pPr algn="r">
                        <a:lnSpc>
                          <a:spcPct val="115000"/>
                        </a:lnSpc>
                        <a:spcAft>
                          <a:spcPts val="0"/>
                        </a:spcAft>
                      </a:pPr>
                      <a:r>
                        <a:rPr lang="ru-RU" sz="1100" dirty="0">
                          <a:solidFill>
                            <a:schemeClr val="tx2">
                              <a:lumMod val="50000"/>
                            </a:schemeClr>
                          </a:solidFill>
                          <a:effectLst/>
                        </a:rPr>
                        <a:t>    2644</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100" dirty="0">
                          <a:solidFill>
                            <a:schemeClr val="tx2">
                              <a:lumMod val="50000"/>
                            </a:schemeClr>
                          </a:solidFill>
                          <a:effectLst/>
                        </a:rPr>
                        <a:t> </a:t>
                      </a:r>
                    </a:p>
                    <a:p>
                      <a:pPr algn="r">
                        <a:lnSpc>
                          <a:spcPct val="115000"/>
                        </a:lnSpc>
                        <a:spcAft>
                          <a:spcPts val="0"/>
                        </a:spcAft>
                      </a:pPr>
                      <a:r>
                        <a:rPr lang="ru-RU" sz="1100" dirty="0">
                          <a:solidFill>
                            <a:schemeClr val="tx2">
                              <a:lumMod val="50000"/>
                            </a:schemeClr>
                          </a:solidFill>
                          <a:effectLst/>
                        </a:rPr>
                        <a:t>     141,6</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r>
              <a:tr h="820532">
                <a:tc>
                  <a:txBody>
                    <a:bodyPr/>
                    <a:lstStyle/>
                    <a:p>
                      <a:pPr>
                        <a:lnSpc>
                          <a:spcPct val="115000"/>
                        </a:lnSpc>
                        <a:spcAft>
                          <a:spcPts val="0"/>
                        </a:spcAft>
                      </a:pPr>
                      <a:r>
                        <a:rPr lang="ru-RU" sz="1100" dirty="0" smtClean="0">
                          <a:solidFill>
                            <a:schemeClr val="tx2">
                              <a:lumMod val="50000"/>
                            </a:schemeClr>
                          </a:solidFill>
                          <a:effectLst/>
                        </a:rPr>
                        <a:t>защита </a:t>
                      </a:r>
                      <a:r>
                        <a:rPr lang="ru-RU" sz="1100" dirty="0">
                          <a:solidFill>
                            <a:schemeClr val="tx2">
                              <a:lumMod val="50000"/>
                            </a:schemeClr>
                          </a:solidFill>
                          <a:effectLst/>
                        </a:rPr>
                        <a:t>населения и территории от последствий чрезвычайных ситуаций природного и техногенного характера, гражданская </a:t>
                      </a:r>
                      <a:r>
                        <a:rPr lang="ru-RU" sz="1100" dirty="0" smtClean="0">
                          <a:solidFill>
                            <a:schemeClr val="tx2">
                              <a:lumMod val="50000"/>
                            </a:schemeClr>
                          </a:solidFill>
                          <a:effectLst/>
                        </a:rPr>
                        <a:t>оборона</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100" dirty="0">
                          <a:solidFill>
                            <a:schemeClr val="tx2">
                              <a:lumMod val="50000"/>
                            </a:schemeClr>
                          </a:solidFill>
                          <a:effectLst/>
                        </a:rPr>
                        <a:t> </a:t>
                      </a:r>
                    </a:p>
                    <a:p>
                      <a:pPr algn="r">
                        <a:lnSpc>
                          <a:spcPct val="115000"/>
                        </a:lnSpc>
                        <a:spcAft>
                          <a:spcPts val="0"/>
                        </a:spcAft>
                      </a:pPr>
                      <a:r>
                        <a:rPr lang="ru-RU" sz="1100" dirty="0">
                          <a:solidFill>
                            <a:schemeClr val="tx2">
                              <a:lumMod val="50000"/>
                            </a:schemeClr>
                          </a:solidFill>
                          <a:effectLst/>
                        </a:rPr>
                        <a:t>    1867</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100">
                          <a:solidFill>
                            <a:schemeClr val="tx2">
                              <a:lumMod val="50000"/>
                            </a:schemeClr>
                          </a:solidFill>
                          <a:effectLst/>
                        </a:rPr>
                        <a:t> </a:t>
                      </a:r>
                    </a:p>
                    <a:p>
                      <a:pPr algn="r">
                        <a:lnSpc>
                          <a:spcPct val="115000"/>
                        </a:lnSpc>
                        <a:spcAft>
                          <a:spcPts val="0"/>
                        </a:spcAft>
                      </a:pPr>
                      <a:r>
                        <a:rPr lang="ru-RU" sz="1100">
                          <a:solidFill>
                            <a:schemeClr val="tx2">
                              <a:lumMod val="50000"/>
                            </a:schemeClr>
                          </a:solidFill>
                          <a:effectLst/>
                        </a:rPr>
                        <a:t>    2644</a:t>
                      </a:r>
                      <a:endParaRPr lang="ru-RU" sz="110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100" dirty="0">
                          <a:solidFill>
                            <a:schemeClr val="tx2">
                              <a:lumMod val="50000"/>
                            </a:schemeClr>
                          </a:solidFill>
                          <a:effectLst/>
                        </a:rPr>
                        <a:t> </a:t>
                      </a:r>
                    </a:p>
                    <a:p>
                      <a:pPr algn="r">
                        <a:lnSpc>
                          <a:spcPct val="115000"/>
                        </a:lnSpc>
                        <a:spcAft>
                          <a:spcPts val="0"/>
                        </a:spcAft>
                      </a:pPr>
                      <a:r>
                        <a:rPr lang="ru-RU" sz="1100" dirty="0">
                          <a:solidFill>
                            <a:schemeClr val="tx2">
                              <a:lumMod val="50000"/>
                            </a:schemeClr>
                          </a:solidFill>
                          <a:effectLst/>
                        </a:rPr>
                        <a:t>     141,6</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r>
            </a:tbl>
          </a:graphicData>
        </a:graphic>
      </p:graphicFrame>
      <p:sp>
        <p:nvSpPr>
          <p:cNvPr id="5" name="Rectangle 3"/>
          <p:cNvSpPr>
            <a:spLocks noGrp="1"/>
          </p:cNvSpPr>
          <p:nvPr>
            <p:ph type="title"/>
          </p:nvPr>
        </p:nvSpPr>
        <p:spPr>
          <a:xfrm>
            <a:off x="1547664" y="188640"/>
            <a:ext cx="6624736" cy="432048"/>
          </a:xfrm>
          <a:ln>
            <a:solidFill>
              <a:schemeClr val="bg2"/>
            </a:solidFill>
            <a:miter lim="800000"/>
            <a:headEnd/>
            <a:tailEnd/>
          </a:ln>
        </p:spPr>
        <p:txBody>
          <a:bodyPr>
            <a:noAutofit/>
          </a:bodyPr>
          <a:lstStyle/>
          <a:p>
            <a:r>
              <a:rPr lang="ru-RU" sz="3200" b="1" dirty="0" smtClean="0">
                <a:effectLst>
                  <a:outerShdw blurRad="38100" dist="38100" dir="2700000" algn="tl">
                    <a:srgbClr val="000000">
                      <a:alpha val="43137"/>
                    </a:srgbClr>
                  </a:outerShdw>
                </a:effectLst>
                <a:cs typeface="Trebuchet MS" pitchFamily="34" charset="0"/>
              </a:rPr>
              <a:t/>
            </a:r>
            <a:br>
              <a:rPr lang="ru-RU" sz="3200" b="1" dirty="0" smtClean="0">
                <a:effectLst>
                  <a:outerShdw blurRad="38100" dist="38100" dir="2700000" algn="tl">
                    <a:srgbClr val="000000">
                      <a:alpha val="43137"/>
                    </a:srgbClr>
                  </a:outerShdw>
                </a:effectLst>
                <a:cs typeface="Trebuchet MS" pitchFamily="34" charset="0"/>
              </a:rPr>
            </a:br>
            <a:r>
              <a:rPr lang="ru-RU" sz="3200" b="1" dirty="0">
                <a:effectLst>
                  <a:outerShdw blurRad="38100" dist="38100" dir="2700000" algn="tl">
                    <a:srgbClr val="000000">
                      <a:alpha val="43137"/>
                    </a:srgbClr>
                  </a:outerShdw>
                </a:effectLst>
                <a:cs typeface="Trebuchet MS" pitchFamily="34" charset="0"/>
              </a:rPr>
              <a:t>Национальная безопасность </a:t>
            </a:r>
            <a:r>
              <a:rPr lang="ru-RU" sz="3200" b="1" dirty="0" smtClean="0">
                <a:effectLst>
                  <a:outerShdw blurRad="38100" dist="38100" dir="2700000" algn="tl">
                    <a:srgbClr val="000000">
                      <a:alpha val="43137"/>
                    </a:srgbClr>
                  </a:outerShdw>
                </a:effectLst>
                <a:cs typeface="Trebuchet MS" pitchFamily="34" charset="0"/>
              </a:rPr>
              <a:t/>
            </a:r>
            <a:br>
              <a:rPr lang="ru-RU" sz="3200" b="1" dirty="0" smtClean="0">
                <a:effectLst>
                  <a:outerShdw blurRad="38100" dist="38100" dir="2700000" algn="tl">
                    <a:srgbClr val="000000">
                      <a:alpha val="43137"/>
                    </a:srgbClr>
                  </a:outerShdw>
                </a:effectLst>
                <a:cs typeface="Trebuchet MS" pitchFamily="34" charset="0"/>
              </a:rPr>
            </a:br>
            <a:r>
              <a:rPr lang="ru-RU" sz="2800" b="1" dirty="0" smtClean="0">
                <a:effectLst>
                  <a:outerShdw blurRad="38100" dist="38100" dir="2700000" algn="tl">
                    <a:srgbClr val="000000">
                      <a:alpha val="43137"/>
                    </a:srgbClr>
                  </a:outerShdw>
                </a:effectLst>
                <a:cs typeface="Trebuchet MS" pitchFamily="34" charset="0"/>
              </a:rPr>
              <a:t>и </a:t>
            </a:r>
            <a:r>
              <a:rPr lang="ru-RU" sz="2800" b="1" dirty="0">
                <a:effectLst>
                  <a:outerShdw blurRad="38100" dist="38100" dir="2700000" algn="tl">
                    <a:srgbClr val="000000">
                      <a:alpha val="43137"/>
                    </a:srgbClr>
                  </a:outerShdw>
                </a:effectLst>
                <a:cs typeface="Trebuchet MS" pitchFamily="34" charset="0"/>
              </a:rPr>
              <a:t>правоохранительная деятельность</a:t>
            </a:r>
            <a:r>
              <a:rPr lang="ru-RU" sz="2800" b="1" dirty="0" smtClean="0">
                <a:effectLst>
                  <a:outerShdw blurRad="38100" dist="38100" dir="2700000" algn="tl">
                    <a:srgbClr val="000000">
                      <a:alpha val="43137"/>
                    </a:srgbClr>
                  </a:outerShdw>
                </a:effectLst>
                <a:cs typeface="Trebuchet MS" pitchFamily="34" charset="0"/>
              </a:rPr>
              <a:t/>
            </a:r>
            <a:br>
              <a:rPr lang="ru-RU" sz="2800" b="1" dirty="0" smtClean="0">
                <a:effectLst>
                  <a:outerShdw blurRad="38100" dist="38100" dir="2700000" algn="tl">
                    <a:srgbClr val="000000">
                      <a:alpha val="43137"/>
                    </a:srgbClr>
                  </a:outerShdw>
                </a:effectLst>
                <a:cs typeface="Trebuchet MS" pitchFamily="34" charset="0"/>
              </a:rPr>
            </a:br>
            <a:endParaRPr lang="ru-RU" sz="2800" b="1" dirty="0" smtClean="0">
              <a:effectLst>
                <a:outerShdw blurRad="38100" dist="38100" dir="2700000" algn="tl">
                  <a:srgbClr val="000000">
                    <a:alpha val="43137"/>
                  </a:srgbClr>
                </a:outerShdw>
              </a:effectLst>
              <a:cs typeface="Trebuchet MS" pitchFamily="34" charset="0"/>
            </a:endParaRPr>
          </a:p>
        </p:txBody>
      </p:sp>
      <p:sp>
        <p:nvSpPr>
          <p:cNvPr id="6" name="Прямоугольник 5"/>
          <p:cNvSpPr/>
          <p:nvPr/>
        </p:nvSpPr>
        <p:spPr>
          <a:xfrm>
            <a:off x="5724128" y="1124744"/>
            <a:ext cx="3240360" cy="1785104"/>
          </a:xfrm>
          <a:prstGeom prst="rect">
            <a:avLst/>
          </a:prstGeom>
          <a:solidFill>
            <a:schemeClr val="accent6">
              <a:lumMod val="20000"/>
              <a:lumOff val="80000"/>
            </a:schemeClr>
          </a:solidFill>
          <a:effectLst>
            <a:innerShdw blurRad="114300">
              <a:prstClr val="black"/>
            </a:innerShdw>
          </a:effectLst>
        </p:spPr>
        <p:txBody>
          <a:bodyPr wrap="square">
            <a:spAutoFit/>
          </a:bodyPr>
          <a:lstStyle/>
          <a:p>
            <a:pPr algn="ctr"/>
            <a:endParaRPr lang="ru-RU" sz="1100" dirty="0" smtClean="0"/>
          </a:p>
          <a:p>
            <a:pPr algn="ctr"/>
            <a:r>
              <a:rPr lang="ru-RU" sz="1100" dirty="0" smtClean="0"/>
              <a:t>В </a:t>
            </a:r>
            <a:r>
              <a:rPr lang="ru-RU" sz="1100" dirty="0"/>
              <a:t>составе расходов по данному разделу предусмотрены расходы на реализацию муниципальной программы «Аппарат администрации </a:t>
            </a:r>
            <a:r>
              <a:rPr lang="ru-RU" sz="1100" dirty="0" err="1"/>
              <a:t>Зеленчукского</a:t>
            </a:r>
            <a:r>
              <a:rPr lang="ru-RU" sz="1100" dirty="0"/>
              <a:t> муниципального района на 2017-2019 годы» (содержание отдела по делам гражданской обороны, чрезвычайных ситуациям и пожарной безопасности администрации муниципального района</a:t>
            </a:r>
            <a:r>
              <a:rPr lang="ru-RU" sz="1100" dirty="0" smtClean="0"/>
              <a:t>) </a:t>
            </a:r>
          </a:p>
          <a:p>
            <a:pPr algn="ctr"/>
            <a:endParaRPr lang="ru-RU" sz="1100" dirty="0"/>
          </a:p>
        </p:txBody>
      </p:sp>
      <p:sp>
        <p:nvSpPr>
          <p:cNvPr id="7" name="Прямоугольник 6"/>
          <p:cNvSpPr/>
          <p:nvPr/>
        </p:nvSpPr>
        <p:spPr>
          <a:xfrm>
            <a:off x="4211960" y="3276273"/>
            <a:ext cx="4860032" cy="584775"/>
          </a:xfrm>
          <a:prstGeom prst="rect">
            <a:avLst/>
          </a:prstGeom>
        </p:spPr>
        <p:txBody>
          <a:bodyPr wrap="square">
            <a:spAutoFit/>
          </a:bodyPr>
          <a:lstStyle/>
          <a:p>
            <a:pPr algn="ctr"/>
            <a:r>
              <a:rPr lang="ru-RU" sz="3200" b="1" dirty="0">
                <a:effectLst>
                  <a:outerShdw blurRad="38100" dist="38100" dir="2700000" algn="tl">
                    <a:srgbClr val="000000">
                      <a:alpha val="43137"/>
                    </a:srgbClr>
                  </a:outerShdw>
                </a:effectLst>
                <a:latin typeface="+mj-lt"/>
              </a:rPr>
              <a:t>Национальная экономика </a:t>
            </a:r>
          </a:p>
        </p:txBody>
      </p:sp>
      <p:graphicFrame>
        <p:nvGraphicFramePr>
          <p:cNvPr id="8" name="Таблица 7"/>
          <p:cNvGraphicFramePr>
            <a:graphicFrameLocks noGrp="1"/>
          </p:cNvGraphicFramePr>
          <p:nvPr>
            <p:extLst>
              <p:ext uri="{D42A27DB-BD31-4B8C-83A1-F6EECF244321}">
                <p14:modId xmlns:p14="http://schemas.microsoft.com/office/powerpoint/2010/main" val="1211607988"/>
              </p:ext>
            </p:extLst>
          </p:nvPr>
        </p:nvGraphicFramePr>
        <p:xfrm>
          <a:off x="4211960" y="4040074"/>
          <a:ext cx="4824536" cy="2485270"/>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2443596"/>
                <a:gridCol w="814532"/>
                <a:gridCol w="814532"/>
                <a:gridCol w="751876"/>
              </a:tblGrid>
              <a:tr h="276994">
                <a:tc rowSpan="2">
                  <a:txBody>
                    <a:bodyPr/>
                    <a:lstStyle/>
                    <a:p>
                      <a:pPr algn="ctr">
                        <a:lnSpc>
                          <a:spcPct val="115000"/>
                        </a:lnSpc>
                        <a:spcAft>
                          <a:spcPts val="0"/>
                        </a:spcAft>
                      </a:pPr>
                      <a:r>
                        <a:rPr lang="ru-RU" sz="1050" dirty="0">
                          <a:solidFill>
                            <a:schemeClr val="tx2">
                              <a:lumMod val="50000"/>
                            </a:schemeClr>
                          </a:solidFill>
                          <a:effectLst/>
                        </a:rPr>
                        <a:t>       </a:t>
                      </a:r>
                    </a:p>
                    <a:p>
                      <a:pPr algn="ctr">
                        <a:lnSpc>
                          <a:spcPct val="115000"/>
                        </a:lnSpc>
                        <a:spcAft>
                          <a:spcPts val="0"/>
                        </a:spcAft>
                      </a:pPr>
                      <a:r>
                        <a:rPr lang="ru-RU" sz="1050" dirty="0" smtClean="0">
                          <a:solidFill>
                            <a:schemeClr val="tx2">
                              <a:lumMod val="50000"/>
                            </a:schemeClr>
                          </a:solidFill>
                          <a:effectLst/>
                        </a:rPr>
                        <a:t>Наименование</a:t>
                      </a:r>
                      <a:endParaRPr lang="ru-RU" sz="1050" dirty="0">
                        <a:solidFill>
                          <a:schemeClr val="tx2">
                            <a:lumMod val="50000"/>
                          </a:schemeClr>
                        </a:solidFill>
                        <a:effectLst/>
                      </a:endParaRPr>
                    </a:p>
                    <a:p>
                      <a:pPr algn="ctr">
                        <a:lnSpc>
                          <a:spcPct val="115000"/>
                        </a:lnSpc>
                        <a:spcAft>
                          <a:spcPts val="0"/>
                        </a:spcAft>
                      </a:pPr>
                      <a:r>
                        <a:rPr lang="ru-RU" sz="1050" dirty="0">
                          <a:solidFill>
                            <a:schemeClr val="tx2">
                              <a:lumMod val="50000"/>
                            </a:schemeClr>
                          </a:solidFill>
                          <a:effectLst/>
                        </a:rPr>
                        <a:t> </a:t>
                      </a:r>
                      <a:endParaRPr lang="ru-RU" sz="105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rowSpan="2">
                  <a:txBody>
                    <a:bodyPr/>
                    <a:lstStyle/>
                    <a:p>
                      <a:pPr algn="ctr">
                        <a:lnSpc>
                          <a:spcPct val="115000"/>
                        </a:lnSpc>
                        <a:spcAft>
                          <a:spcPts val="0"/>
                        </a:spcAft>
                      </a:pPr>
                      <a:r>
                        <a:rPr lang="ru-RU" sz="1050" dirty="0">
                          <a:solidFill>
                            <a:schemeClr val="tx2">
                              <a:lumMod val="50000"/>
                            </a:schemeClr>
                          </a:solidFill>
                          <a:effectLst/>
                        </a:rPr>
                        <a:t>Бюджет</a:t>
                      </a:r>
                    </a:p>
                    <a:p>
                      <a:pPr algn="ctr">
                        <a:lnSpc>
                          <a:spcPct val="115000"/>
                        </a:lnSpc>
                        <a:spcAft>
                          <a:spcPts val="0"/>
                        </a:spcAft>
                      </a:pPr>
                      <a:r>
                        <a:rPr lang="ru-RU" sz="1050" dirty="0">
                          <a:solidFill>
                            <a:schemeClr val="tx2">
                              <a:lumMod val="50000"/>
                            </a:schemeClr>
                          </a:solidFill>
                          <a:effectLst/>
                        </a:rPr>
                        <a:t>2016 г.</a:t>
                      </a:r>
                    </a:p>
                    <a:p>
                      <a:pPr algn="ctr">
                        <a:lnSpc>
                          <a:spcPct val="115000"/>
                        </a:lnSpc>
                        <a:spcAft>
                          <a:spcPts val="0"/>
                        </a:spcAft>
                      </a:pPr>
                      <a:r>
                        <a:rPr lang="ru-RU" sz="1050" dirty="0">
                          <a:solidFill>
                            <a:schemeClr val="tx2">
                              <a:lumMod val="50000"/>
                            </a:schemeClr>
                          </a:solidFill>
                          <a:effectLst/>
                        </a:rPr>
                        <a:t>(принятый)</a:t>
                      </a:r>
                      <a:endParaRPr lang="ru-RU" sz="105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gridSpan="2">
                  <a:txBody>
                    <a:bodyPr/>
                    <a:lstStyle/>
                    <a:p>
                      <a:pPr algn="ctr">
                        <a:lnSpc>
                          <a:spcPct val="115000"/>
                        </a:lnSpc>
                        <a:spcAft>
                          <a:spcPts val="1000"/>
                        </a:spcAft>
                      </a:pPr>
                      <a:r>
                        <a:rPr lang="ru-RU" sz="1100" dirty="0">
                          <a:solidFill>
                            <a:schemeClr val="tx2">
                              <a:lumMod val="50000"/>
                            </a:schemeClr>
                          </a:solidFill>
                          <a:effectLst/>
                        </a:rPr>
                        <a:t>2017 год</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hMerge="1">
                  <a:txBody>
                    <a:bodyPr/>
                    <a:lstStyle/>
                    <a:p>
                      <a:endParaRPr lang="ru-RU"/>
                    </a:p>
                  </a:txBody>
                  <a:tcPr/>
                </a:tc>
              </a:tr>
              <a:tr h="522298">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50" dirty="0">
                          <a:solidFill>
                            <a:schemeClr val="tx2">
                              <a:lumMod val="50000"/>
                            </a:schemeClr>
                          </a:solidFill>
                          <a:effectLst/>
                        </a:rPr>
                        <a:t>проект</a:t>
                      </a:r>
                      <a:endParaRPr lang="ru-RU" sz="105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ru-RU" sz="1050" dirty="0">
                          <a:solidFill>
                            <a:schemeClr val="tx2">
                              <a:lumMod val="50000"/>
                            </a:schemeClr>
                          </a:solidFill>
                          <a:effectLst/>
                        </a:rPr>
                        <a:t>в  % к </a:t>
                      </a:r>
                      <a:r>
                        <a:rPr lang="ru-RU" sz="1050" dirty="0" err="1" smtClean="0">
                          <a:solidFill>
                            <a:schemeClr val="tx2">
                              <a:lumMod val="50000"/>
                            </a:schemeClr>
                          </a:solidFill>
                          <a:effectLst/>
                        </a:rPr>
                        <a:t>предыду</a:t>
                      </a:r>
                      <a:endParaRPr lang="ru-RU" sz="1050" dirty="0" smtClean="0">
                        <a:solidFill>
                          <a:schemeClr val="tx2">
                            <a:lumMod val="50000"/>
                          </a:schemeClr>
                        </a:solidFill>
                        <a:effectLst/>
                      </a:endParaRPr>
                    </a:p>
                    <a:p>
                      <a:pPr algn="ctr">
                        <a:lnSpc>
                          <a:spcPct val="115000"/>
                        </a:lnSpc>
                        <a:spcAft>
                          <a:spcPts val="0"/>
                        </a:spcAft>
                      </a:pPr>
                      <a:r>
                        <a:rPr lang="ru-RU" sz="1050" dirty="0" err="1" smtClean="0">
                          <a:solidFill>
                            <a:schemeClr val="tx2">
                              <a:lumMod val="50000"/>
                            </a:schemeClr>
                          </a:solidFill>
                          <a:effectLst/>
                        </a:rPr>
                        <a:t>щему</a:t>
                      </a:r>
                      <a:endParaRPr lang="ru-RU" sz="105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r>
              <a:tr h="250538">
                <a:tc>
                  <a:txBody>
                    <a:bodyPr/>
                    <a:lstStyle/>
                    <a:p>
                      <a:pPr>
                        <a:lnSpc>
                          <a:spcPct val="115000"/>
                        </a:lnSpc>
                        <a:spcAft>
                          <a:spcPts val="0"/>
                        </a:spcAft>
                      </a:pPr>
                      <a:r>
                        <a:rPr lang="ru-RU" sz="1050" dirty="0">
                          <a:solidFill>
                            <a:schemeClr val="tx2">
                              <a:lumMod val="50000"/>
                            </a:schemeClr>
                          </a:solidFill>
                          <a:effectLst/>
                        </a:rPr>
                        <a:t>Раздел «Национальная экономика» - всего</a:t>
                      </a:r>
                      <a:endParaRPr lang="ru-RU" sz="105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50" dirty="0" smtClean="0">
                          <a:solidFill>
                            <a:schemeClr val="tx2">
                              <a:lumMod val="50000"/>
                            </a:schemeClr>
                          </a:solidFill>
                          <a:effectLst/>
                        </a:rPr>
                        <a:t>19471,1</a:t>
                      </a:r>
                      <a:endParaRPr lang="ru-RU" sz="105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50" dirty="0" smtClean="0">
                          <a:solidFill>
                            <a:schemeClr val="tx2">
                              <a:lumMod val="50000"/>
                            </a:schemeClr>
                          </a:solidFill>
                          <a:effectLst/>
                        </a:rPr>
                        <a:t>5204,5</a:t>
                      </a:r>
                    </a:p>
                    <a:p>
                      <a:pPr algn="r">
                        <a:lnSpc>
                          <a:spcPct val="115000"/>
                        </a:lnSpc>
                        <a:spcAft>
                          <a:spcPts val="0"/>
                        </a:spcAft>
                      </a:pPr>
                      <a:r>
                        <a:rPr lang="ru-RU" sz="900" dirty="0" smtClean="0">
                          <a:solidFill>
                            <a:schemeClr val="tx2">
                              <a:lumMod val="50000"/>
                            </a:schemeClr>
                          </a:solidFill>
                          <a:effectLst/>
                          <a:latin typeface="Times New Roman"/>
                          <a:ea typeface="Times New Roman"/>
                          <a:cs typeface="Times New Roman"/>
                        </a:rPr>
                        <a:t>(без</a:t>
                      </a:r>
                      <a:r>
                        <a:rPr lang="ru-RU" sz="900" baseline="0" dirty="0" smtClean="0">
                          <a:solidFill>
                            <a:schemeClr val="tx2">
                              <a:lumMod val="50000"/>
                            </a:schemeClr>
                          </a:solidFill>
                          <a:effectLst/>
                          <a:latin typeface="Times New Roman"/>
                          <a:ea typeface="Times New Roman"/>
                          <a:cs typeface="Times New Roman"/>
                        </a:rPr>
                        <a:t> акцизов)</a:t>
                      </a:r>
                      <a:endParaRPr lang="ru-RU" sz="90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50" dirty="0" smtClean="0">
                          <a:solidFill>
                            <a:schemeClr val="tx2">
                              <a:lumMod val="50000"/>
                            </a:schemeClr>
                          </a:solidFill>
                          <a:effectLst/>
                        </a:rPr>
                        <a:t>27,2</a:t>
                      </a:r>
                      <a:endParaRPr lang="ru-RU" sz="1050" dirty="0">
                        <a:solidFill>
                          <a:schemeClr val="tx2">
                            <a:lumMod val="50000"/>
                          </a:schemeClr>
                        </a:solidFill>
                        <a:effectLst/>
                      </a:endParaRPr>
                    </a:p>
                    <a:p>
                      <a:pPr algn="r">
                        <a:lnSpc>
                          <a:spcPct val="115000"/>
                        </a:lnSpc>
                        <a:spcAft>
                          <a:spcPts val="0"/>
                        </a:spcAft>
                      </a:pPr>
                      <a:endParaRPr lang="ru-RU" sz="1050" dirty="0">
                        <a:solidFill>
                          <a:schemeClr val="tx2">
                            <a:lumMod val="50000"/>
                          </a:schemeClr>
                        </a:solidFill>
                        <a:effectLst/>
                        <a:latin typeface="Times New Roman"/>
                        <a:ea typeface="Times New Roman"/>
                        <a:cs typeface="Times New Roman"/>
                      </a:endParaRPr>
                    </a:p>
                  </a:txBody>
                  <a:tcPr marL="68580" marR="68580" marT="0" marB="0" anchor="ctr">
                    <a:gradFill>
                      <a:gsLst>
                        <a:gs pos="0">
                          <a:srgbClr val="5E9EFF"/>
                        </a:gs>
                        <a:gs pos="39999">
                          <a:srgbClr val="85C2FF"/>
                        </a:gs>
                        <a:gs pos="70000">
                          <a:srgbClr val="C4D6EB"/>
                        </a:gs>
                        <a:gs pos="100000">
                          <a:srgbClr val="FFEBFA"/>
                        </a:gs>
                      </a:gsLst>
                      <a:lin ang="5400000" scaled="0"/>
                    </a:gradFill>
                  </a:tcPr>
                </a:tc>
              </a:tr>
              <a:tr h="170926">
                <a:tc>
                  <a:txBody>
                    <a:bodyPr/>
                    <a:lstStyle/>
                    <a:p>
                      <a:pPr>
                        <a:lnSpc>
                          <a:spcPct val="115000"/>
                        </a:lnSpc>
                        <a:spcAft>
                          <a:spcPts val="0"/>
                        </a:spcAft>
                      </a:pPr>
                      <a:r>
                        <a:rPr lang="ru-RU" sz="1050" dirty="0" smtClean="0">
                          <a:solidFill>
                            <a:schemeClr val="tx2">
                              <a:lumMod val="50000"/>
                            </a:schemeClr>
                          </a:solidFill>
                          <a:effectLst/>
                        </a:rPr>
                        <a:t>Общеэкономические вопросы</a:t>
                      </a:r>
                      <a:endParaRPr lang="ru-RU" sz="105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50">
                          <a:solidFill>
                            <a:schemeClr val="tx2">
                              <a:lumMod val="50000"/>
                            </a:schemeClr>
                          </a:solidFill>
                          <a:effectLst/>
                        </a:rPr>
                        <a:t>               80</a:t>
                      </a:r>
                      <a:endParaRPr lang="ru-RU" sz="105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50" dirty="0">
                          <a:solidFill>
                            <a:schemeClr val="tx2">
                              <a:lumMod val="50000"/>
                            </a:schemeClr>
                          </a:solidFill>
                          <a:effectLst/>
                        </a:rPr>
                        <a:t>110</a:t>
                      </a:r>
                      <a:endParaRPr lang="ru-RU" sz="105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50" dirty="0">
                          <a:solidFill>
                            <a:schemeClr val="tx2">
                              <a:lumMod val="50000"/>
                            </a:schemeClr>
                          </a:solidFill>
                          <a:effectLst/>
                        </a:rPr>
                        <a:t>137,5</a:t>
                      </a:r>
                      <a:endParaRPr lang="ru-RU" sz="105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r>
              <a:tr h="170926">
                <a:tc>
                  <a:txBody>
                    <a:bodyPr/>
                    <a:lstStyle/>
                    <a:p>
                      <a:pPr>
                        <a:lnSpc>
                          <a:spcPct val="115000"/>
                        </a:lnSpc>
                        <a:spcAft>
                          <a:spcPts val="0"/>
                        </a:spcAft>
                      </a:pPr>
                      <a:r>
                        <a:rPr lang="ru-RU" sz="1050" dirty="0" smtClean="0">
                          <a:solidFill>
                            <a:schemeClr val="tx2">
                              <a:lumMod val="50000"/>
                            </a:schemeClr>
                          </a:solidFill>
                          <a:effectLst/>
                        </a:rPr>
                        <a:t>Сельское </a:t>
                      </a:r>
                      <a:r>
                        <a:rPr lang="ru-RU" sz="1050" dirty="0">
                          <a:solidFill>
                            <a:schemeClr val="tx2">
                              <a:lumMod val="50000"/>
                            </a:schemeClr>
                          </a:solidFill>
                          <a:effectLst/>
                        </a:rPr>
                        <a:t>хозяйство и </a:t>
                      </a:r>
                      <a:r>
                        <a:rPr lang="ru-RU" sz="1050" dirty="0" smtClean="0">
                          <a:solidFill>
                            <a:schemeClr val="tx2">
                              <a:lumMod val="50000"/>
                            </a:schemeClr>
                          </a:solidFill>
                          <a:effectLst/>
                        </a:rPr>
                        <a:t>рыболовство </a:t>
                      </a:r>
                      <a:endParaRPr lang="ru-RU" sz="105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50" dirty="0" smtClean="0">
                          <a:solidFill>
                            <a:schemeClr val="tx2">
                              <a:lumMod val="50000"/>
                            </a:schemeClr>
                          </a:solidFill>
                          <a:effectLst/>
                        </a:rPr>
                        <a:t>2559,8</a:t>
                      </a:r>
                      <a:endParaRPr lang="ru-RU" sz="105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50" dirty="0" smtClean="0">
                          <a:solidFill>
                            <a:schemeClr val="tx2">
                              <a:lumMod val="50000"/>
                            </a:schemeClr>
                          </a:solidFill>
                          <a:effectLst/>
                        </a:rPr>
                        <a:t>2914,2</a:t>
                      </a:r>
                      <a:endParaRPr lang="ru-RU" sz="105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50" dirty="0" smtClean="0">
                          <a:solidFill>
                            <a:schemeClr val="tx2">
                              <a:lumMod val="50000"/>
                            </a:schemeClr>
                          </a:solidFill>
                          <a:effectLst/>
                        </a:rPr>
                        <a:t>117,4</a:t>
                      </a:r>
                      <a:endParaRPr lang="ru-RU" sz="105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r>
              <a:tr h="170926">
                <a:tc>
                  <a:txBody>
                    <a:bodyPr/>
                    <a:lstStyle/>
                    <a:p>
                      <a:pPr>
                        <a:lnSpc>
                          <a:spcPct val="115000"/>
                        </a:lnSpc>
                        <a:spcAft>
                          <a:spcPts val="0"/>
                        </a:spcAft>
                      </a:pPr>
                      <a:r>
                        <a:rPr lang="ru-RU" sz="1050" dirty="0" smtClean="0">
                          <a:solidFill>
                            <a:schemeClr val="tx2">
                              <a:lumMod val="50000"/>
                            </a:schemeClr>
                          </a:solidFill>
                          <a:effectLst/>
                        </a:rPr>
                        <a:t>Транспорт</a:t>
                      </a:r>
                      <a:endParaRPr lang="ru-RU" sz="105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50">
                          <a:solidFill>
                            <a:schemeClr val="tx2">
                              <a:lumMod val="50000"/>
                            </a:schemeClr>
                          </a:solidFill>
                          <a:effectLst/>
                        </a:rPr>
                        <a:t>1820</a:t>
                      </a:r>
                      <a:endParaRPr lang="ru-RU" sz="105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50" dirty="0">
                          <a:solidFill>
                            <a:schemeClr val="tx2">
                              <a:lumMod val="50000"/>
                            </a:schemeClr>
                          </a:solidFill>
                          <a:effectLst/>
                        </a:rPr>
                        <a:t>2160</a:t>
                      </a:r>
                      <a:endParaRPr lang="ru-RU" sz="105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50" dirty="0">
                          <a:solidFill>
                            <a:schemeClr val="tx2">
                              <a:lumMod val="50000"/>
                            </a:schemeClr>
                          </a:solidFill>
                          <a:effectLst/>
                        </a:rPr>
                        <a:t>118,7</a:t>
                      </a:r>
                      <a:endParaRPr lang="ru-RU" sz="105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r>
              <a:tr h="344450">
                <a:tc>
                  <a:txBody>
                    <a:bodyPr/>
                    <a:lstStyle/>
                    <a:p>
                      <a:pPr>
                        <a:lnSpc>
                          <a:spcPct val="115000"/>
                        </a:lnSpc>
                        <a:spcAft>
                          <a:spcPts val="0"/>
                        </a:spcAft>
                      </a:pPr>
                      <a:r>
                        <a:rPr lang="ru-RU" sz="1050" dirty="0" smtClean="0">
                          <a:solidFill>
                            <a:schemeClr val="tx2">
                              <a:lumMod val="50000"/>
                            </a:schemeClr>
                          </a:solidFill>
                          <a:effectLst/>
                        </a:rPr>
                        <a:t>Дорожное </a:t>
                      </a:r>
                      <a:r>
                        <a:rPr lang="ru-RU" sz="1050" dirty="0">
                          <a:solidFill>
                            <a:schemeClr val="tx2">
                              <a:lumMod val="50000"/>
                            </a:schemeClr>
                          </a:solidFill>
                          <a:effectLst/>
                        </a:rPr>
                        <a:t>хозяйство (дорожные фонды</a:t>
                      </a:r>
                      <a:r>
                        <a:rPr lang="ru-RU" sz="1050" dirty="0" smtClean="0">
                          <a:solidFill>
                            <a:schemeClr val="tx2">
                              <a:lumMod val="50000"/>
                            </a:schemeClr>
                          </a:solidFill>
                          <a:effectLst/>
                        </a:rPr>
                        <a:t>)</a:t>
                      </a:r>
                      <a:endParaRPr lang="ru-RU" sz="105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50">
                          <a:solidFill>
                            <a:schemeClr val="tx2">
                              <a:lumMod val="50000"/>
                            </a:schemeClr>
                          </a:solidFill>
                          <a:effectLst/>
                        </a:rPr>
                        <a:t>14991</a:t>
                      </a:r>
                      <a:endParaRPr lang="ru-RU" sz="105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50" dirty="0">
                          <a:solidFill>
                            <a:schemeClr val="tx2">
                              <a:lumMod val="50000"/>
                            </a:schemeClr>
                          </a:solidFill>
                          <a:effectLst/>
                        </a:rPr>
                        <a:t>0</a:t>
                      </a:r>
                      <a:endParaRPr lang="ru-RU" sz="105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50" dirty="0">
                          <a:solidFill>
                            <a:schemeClr val="tx2">
                              <a:lumMod val="50000"/>
                            </a:schemeClr>
                          </a:solidFill>
                          <a:effectLst/>
                        </a:rPr>
                        <a:t> </a:t>
                      </a:r>
                      <a:endParaRPr lang="ru-RU" sz="105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r>
              <a:tr h="344450">
                <a:tc>
                  <a:txBody>
                    <a:bodyPr/>
                    <a:lstStyle/>
                    <a:p>
                      <a:pPr>
                        <a:lnSpc>
                          <a:spcPct val="115000"/>
                        </a:lnSpc>
                        <a:spcAft>
                          <a:spcPts val="0"/>
                        </a:spcAft>
                      </a:pPr>
                      <a:r>
                        <a:rPr lang="ru-RU" sz="1050" dirty="0" smtClean="0">
                          <a:solidFill>
                            <a:schemeClr val="tx2">
                              <a:lumMod val="50000"/>
                            </a:schemeClr>
                          </a:solidFill>
                          <a:effectLst/>
                        </a:rPr>
                        <a:t>Другие </a:t>
                      </a:r>
                      <a:r>
                        <a:rPr lang="ru-RU" sz="1050" dirty="0">
                          <a:solidFill>
                            <a:schemeClr val="tx2">
                              <a:lumMod val="50000"/>
                            </a:schemeClr>
                          </a:solidFill>
                          <a:effectLst/>
                        </a:rPr>
                        <a:t>вопросы в области национальной экономики»</a:t>
                      </a:r>
                      <a:endParaRPr lang="ru-RU" sz="105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50">
                          <a:solidFill>
                            <a:schemeClr val="tx2">
                              <a:lumMod val="50000"/>
                            </a:schemeClr>
                          </a:solidFill>
                          <a:effectLst/>
                        </a:rPr>
                        <a:t> </a:t>
                      </a:r>
                    </a:p>
                    <a:p>
                      <a:pPr algn="r">
                        <a:lnSpc>
                          <a:spcPct val="115000"/>
                        </a:lnSpc>
                        <a:spcAft>
                          <a:spcPts val="0"/>
                        </a:spcAft>
                      </a:pPr>
                      <a:r>
                        <a:rPr lang="ru-RU" sz="1050">
                          <a:solidFill>
                            <a:schemeClr val="tx2">
                              <a:lumMod val="50000"/>
                            </a:schemeClr>
                          </a:solidFill>
                          <a:effectLst/>
                        </a:rPr>
                        <a:t>20,3</a:t>
                      </a:r>
                      <a:endParaRPr lang="ru-RU" sz="105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50" dirty="0">
                          <a:solidFill>
                            <a:schemeClr val="tx2">
                              <a:lumMod val="50000"/>
                            </a:schemeClr>
                          </a:solidFill>
                          <a:effectLst/>
                        </a:rPr>
                        <a:t> </a:t>
                      </a:r>
                    </a:p>
                    <a:p>
                      <a:pPr algn="r">
                        <a:lnSpc>
                          <a:spcPct val="115000"/>
                        </a:lnSpc>
                        <a:spcAft>
                          <a:spcPts val="0"/>
                        </a:spcAft>
                      </a:pPr>
                      <a:r>
                        <a:rPr lang="ru-RU" sz="1050" dirty="0">
                          <a:solidFill>
                            <a:schemeClr val="tx2">
                              <a:lumMod val="50000"/>
                            </a:schemeClr>
                          </a:solidFill>
                          <a:effectLst/>
                        </a:rPr>
                        <a:t>20,3</a:t>
                      </a:r>
                      <a:endParaRPr lang="ru-RU" sz="105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50" dirty="0">
                          <a:solidFill>
                            <a:schemeClr val="tx2">
                              <a:lumMod val="50000"/>
                            </a:schemeClr>
                          </a:solidFill>
                          <a:effectLst/>
                        </a:rPr>
                        <a:t> </a:t>
                      </a:r>
                    </a:p>
                    <a:p>
                      <a:pPr algn="r">
                        <a:lnSpc>
                          <a:spcPct val="115000"/>
                        </a:lnSpc>
                        <a:spcAft>
                          <a:spcPts val="0"/>
                        </a:spcAft>
                      </a:pPr>
                      <a:r>
                        <a:rPr lang="ru-RU" sz="1050" dirty="0">
                          <a:solidFill>
                            <a:schemeClr val="tx2">
                              <a:lumMod val="50000"/>
                            </a:schemeClr>
                          </a:solidFill>
                          <a:effectLst/>
                        </a:rPr>
                        <a:t>100</a:t>
                      </a:r>
                      <a:endParaRPr lang="ru-RU" sz="105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r>
            </a:tbl>
          </a:graphicData>
        </a:graphic>
      </p:graphicFrame>
      <p:sp>
        <p:nvSpPr>
          <p:cNvPr id="9" name="Прямоугольник 8"/>
          <p:cNvSpPr/>
          <p:nvPr/>
        </p:nvSpPr>
        <p:spPr>
          <a:xfrm>
            <a:off x="0" y="3602047"/>
            <a:ext cx="4211960" cy="3139321"/>
          </a:xfrm>
          <a:prstGeom prst="rect">
            <a:avLst/>
          </a:prstGeom>
          <a:solidFill>
            <a:schemeClr val="accent6">
              <a:lumMod val="20000"/>
              <a:lumOff val="80000"/>
            </a:schemeClr>
          </a:solidFill>
          <a:ln>
            <a:solidFill>
              <a:schemeClr val="bg2">
                <a:lumMod val="75000"/>
              </a:schemeClr>
            </a:solidFill>
          </a:ln>
          <a:effectLst>
            <a:innerShdw blurRad="114300">
              <a:prstClr val="black"/>
            </a:innerShdw>
          </a:effectLst>
        </p:spPr>
        <p:txBody>
          <a:bodyPr wrap="square">
            <a:spAutoFit/>
          </a:bodyPr>
          <a:lstStyle/>
          <a:p>
            <a:pPr algn="ctr"/>
            <a:r>
              <a:rPr lang="ru-RU" sz="900" dirty="0" smtClean="0"/>
              <a:t>В </a:t>
            </a:r>
            <a:r>
              <a:rPr lang="ru-RU" sz="900" dirty="0"/>
              <a:t>состав расходов по </a:t>
            </a:r>
            <a:r>
              <a:rPr lang="ru-RU" sz="900" dirty="0" smtClean="0"/>
              <a:t> </a:t>
            </a:r>
            <a:r>
              <a:rPr lang="ru-RU" sz="900" dirty="0"/>
              <a:t>разд. Раздел «Национальная экономика» </a:t>
            </a:r>
            <a:r>
              <a:rPr lang="ru-RU" sz="900" dirty="0" smtClean="0"/>
              <a:t> </a:t>
            </a:r>
            <a:r>
              <a:rPr lang="ru-RU" sz="900" dirty="0"/>
              <a:t>предусмотрены расходы в сумме 5204,5 тыс. руб. </a:t>
            </a:r>
            <a:r>
              <a:rPr lang="ru-RU" sz="900" dirty="0" smtClean="0"/>
              <a:t> на </a:t>
            </a:r>
            <a:r>
              <a:rPr lang="ru-RU" sz="900" dirty="0"/>
              <a:t>следующие расходы бюджета:</a:t>
            </a:r>
          </a:p>
          <a:p>
            <a:pPr algn="ctr"/>
            <a:r>
              <a:rPr lang="ru-RU" sz="900" dirty="0"/>
              <a:t>           в подразд.0401 «Общеэкономические вопросы» расходы в сумме 110,0 тыс. руб. на реализацию МР «Содействие занятости несовершеннолетних граждан </a:t>
            </a:r>
            <a:r>
              <a:rPr lang="ru-RU" sz="900" dirty="0" err="1"/>
              <a:t>Зеленчукского</a:t>
            </a:r>
            <a:r>
              <a:rPr lang="ru-RU" sz="900" dirty="0"/>
              <a:t> муниципального района на 2017-2019 годы» - 110 тыс. руб.</a:t>
            </a:r>
          </a:p>
          <a:p>
            <a:pPr algn="ctr"/>
            <a:r>
              <a:rPr lang="ru-RU" sz="900" dirty="0"/>
              <a:t>           в подразд.0405 «Сельское хозяйство и рыболовство» расходы </a:t>
            </a:r>
            <a:endParaRPr lang="ru-RU" sz="900" dirty="0" smtClean="0"/>
          </a:p>
          <a:p>
            <a:pPr algn="ctr"/>
            <a:r>
              <a:rPr lang="ru-RU" sz="900" dirty="0" smtClean="0"/>
              <a:t>в </a:t>
            </a:r>
            <a:r>
              <a:rPr lang="ru-RU" sz="900" dirty="0"/>
              <a:t>сумме 2914,2 тыс. руб.  – содержание отдела сельского хозяйства, охраны окружающей среды и </a:t>
            </a:r>
            <a:r>
              <a:rPr lang="ru-RU" sz="900" dirty="0" err="1"/>
              <a:t>зем.отношений</a:t>
            </a:r>
            <a:r>
              <a:rPr lang="ru-RU" sz="900" dirty="0"/>
              <a:t> АЗМР -2377,2 тыс. руб. и МП «Устойчивое развитие сельских территорий </a:t>
            </a:r>
            <a:r>
              <a:rPr lang="ru-RU" sz="900" dirty="0" err="1"/>
              <a:t>Зеленчукского</a:t>
            </a:r>
            <a:r>
              <a:rPr lang="ru-RU" sz="900" dirty="0"/>
              <a:t> муниципального района на 2014-2017 годы и на период до 2020 года» </a:t>
            </a:r>
            <a:r>
              <a:rPr lang="ru-RU" sz="900" dirty="0" smtClean="0"/>
              <a:t>в </a:t>
            </a:r>
            <a:r>
              <a:rPr lang="ru-RU" sz="900" dirty="0"/>
              <a:t>сумме 537 тыс. руб.</a:t>
            </a:r>
          </a:p>
          <a:p>
            <a:pPr algn="ctr"/>
            <a:r>
              <a:rPr lang="ru-RU" sz="900" dirty="0"/>
              <a:t>           в подразд.0408 «Транспорт» расходы в сумме 2160,0 тыс. руб. (субсидия </a:t>
            </a:r>
            <a:r>
              <a:rPr lang="ru-RU" sz="900" dirty="0" err="1"/>
              <a:t>юр.лицам</a:t>
            </a:r>
            <a:r>
              <a:rPr lang="ru-RU" sz="900" dirty="0"/>
              <a:t>, осуществляющим перевозки пассажиров автотранспортом  на пригородных маршрутах-1800,0 тыс. руб. и на реализацию муниципальной  программы «Доступная среда </a:t>
            </a:r>
            <a:r>
              <a:rPr lang="ru-RU" sz="900" dirty="0" err="1"/>
              <a:t>Зеленчукского</a:t>
            </a:r>
            <a:r>
              <a:rPr lang="ru-RU" sz="900" dirty="0"/>
              <a:t> муниципального района на 2016-2018 годы» предусмотрено 360 тыс. руб.	</a:t>
            </a:r>
          </a:p>
          <a:p>
            <a:pPr algn="ctr"/>
            <a:r>
              <a:rPr lang="ru-RU" sz="900" dirty="0"/>
              <a:t>         в </a:t>
            </a:r>
            <a:r>
              <a:rPr lang="ru-RU" sz="900" dirty="0" err="1"/>
              <a:t>подразд</a:t>
            </a:r>
            <a:r>
              <a:rPr lang="ru-RU" sz="900" dirty="0"/>
              <a:t>. 0409 «Дорожное хозяйство (дорожные фонды)» на формирование муниципального дорожного фонда в объеме поступления акцизов по подакцизным товарам (продукции) производимым на территории Российской Федерации – будет </a:t>
            </a:r>
            <a:r>
              <a:rPr lang="ru-RU" sz="900" dirty="0" smtClean="0"/>
              <a:t>уточнено  ко </a:t>
            </a:r>
            <a:r>
              <a:rPr lang="ru-RU" sz="900" dirty="0"/>
              <a:t>второму чтению проекта бюджета.</a:t>
            </a:r>
          </a:p>
          <a:p>
            <a:pPr algn="ctr"/>
            <a:r>
              <a:rPr lang="ru-RU" sz="900" dirty="0"/>
              <a:t>в подразд.0412 «Другие вопросы в области национальной экономики» расходы – 20,3 </a:t>
            </a:r>
            <a:r>
              <a:rPr lang="ru-RU" sz="900" dirty="0" err="1"/>
              <a:t>тыс.руб</a:t>
            </a:r>
            <a:r>
              <a:rPr lang="ru-RU" sz="900" dirty="0"/>
              <a:t>. на реализацию госпрограммы «Управление </a:t>
            </a:r>
            <a:r>
              <a:rPr lang="ru-RU" sz="900" dirty="0" smtClean="0"/>
              <a:t>гос. </a:t>
            </a:r>
            <a:r>
              <a:rPr lang="ru-RU" sz="900" dirty="0"/>
              <a:t>финансами и </a:t>
            </a:r>
            <a:r>
              <a:rPr lang="ru-RU" sz="900" dirty="0" err="1" smtClean="0"/>
              <a:t>гос.имуществом</a:t>
            </a:r>
            <a:r>
              <a:rPr lang="ru-RU" sz="900" dirty="0" smtClean="0"/>
              <a:t> </a:t>
            </a:r>
            <a:r>
              <a:rPr lang="ru-RU" sz="900" dirty="0"/>
              <a:t>Карачаево-Черкесской Республики на 2014-2017 годы» </a:t>
            </a:r>
          </a:p>
        </p:txBody>
      </p:sp>
    </p:spTree>
    <p:extLst>
      <p:ext uri="{BB962C8B-B14F-4D97-AF65-F5344CB8AC3E}">
        <p14:creationId xmlns:p14="http://schemas.microsoft.com/office/powerpoint/2010/main" val="4122529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МИНИСТЕРСТВО ОБРАЗОВАНИЯ И НАУКИ КЧР">
            <a:hlinkClick r:id="rId2" tgtFrame="_self" tooltip="&quot;МОиН КЧР&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7544" y="44624"/>
            <a:ext cx="2808312" cy="1878978"/>
          </a:xfrm>
          <a:prstGeom prst="rect">
            <a:avLst/>
          </a:prstGeom>
          <a:noFill/>
          <a:ln>
            <a:noFill/>
          </a:ln>
        </p:spPr>
      </p:pic>
      <p:sp>
        <p:nvSpPr>
          <p:cNvPr id="5" name="Rectangle 3"/>
          <p:cNvSpPr>
            <a:spLocks noGrp="1"/>
          </p:cNvSpPr>
          <p:nvPr>
            <p:ph type="title"/>
          </p:nvPr>
        </p:nvSpPr>
        <p:spPr>
          <a:xfrm>
            <a:off x="3131840" y="260648"/>
            <a:ext cx="5472608" cy="468052"/>
          </a:xfrm>
          <a:ln>
            <a:solidFill>
              <a:schemeClr val="bg2"/>
            </a:solidFill>
            <a:miter lim="800000"/>
            <a:headEnd/>
            <a:tailEnd/>
          </a:ln>
        </p:spPr>
        <p:txBody>
          <a:bodyPr>
            <a:noAutofit/>
          </a:bodyPr>
          <a:lstStyle/>
          <a:p>
            <a:pPr algn="ctr" eaLnBrk="1" hangingPunct="1"/>
            <a:r>
              <a:rPr lang="ru-RU" sz="3200" b="1" dirty="0" smtClean="0">
                <a:effectLst>
                  <a:outerShdw blurRad="38100" dist="38100" dir="2700000" algn="tl">
                    <a:srgbClr val="000000">
                      <a:alpha val="43137"/>
                    </a:srgbClr>
                  </a:outerShdw>
                </a:effectLst>
                <a:cs typeface="Trebuchet MS" pitchFamily="34" charset="0"/>
              </a:rPr>
              <a:t/>
            </a:r>
            <a:br>
              <a:rPr lang="ru-RU" sz="3200" b="1" dirty="0" smtClean="0">
                <a:effectLst>
                  <a:outerShdw blurRad="38100" dist="38100" dir="2700000" algn="tl">
                    <a:srgbClr val="000000">
                      <a:alpha val="43137"/>
                    </a:srgbClr>
                  </a:outerShdw>
                </a:effectLst>
                <a:cs typeface="Trebuchet MS" pitchFamily="34" charset="0"/>
              </a:rPr>
            </a:br>
            <a:r>
              <a:rPr lang="ru-RU" sz="3200" b="1" dirty="0" smtClean="0">
                <a:effectLst>
                  <a:outerShdw blurRad="38100" dist="38100" dir="2700000" algn="tl">
                    <a:srgbClr val="000000">
                      <a:alpha val="43137"/>
                    </a:srgbClr>
                  </a:outerShdw>
                </a:effectLst>
                <a:cs typeface="Trebuchet MS" pitchFamily="34" charset="0"/>
              </a:rPr>
              <a:t>Расходы на образование</a:t>
            </a:r>
            <a:br>
              <a:rPr lang="ru-RU" sz="3200" b="1" dirty="0" smtClean="0">
                <a:effectLst>
                  <a:outerShdw blurRad="38100" dist="38100" dir="2700000" algn="tl">
                    <a:srgbClr val="000000">
                      <a:alpha val="43137"/>
                    </a:srgbClr>
                  </a:outerShdw>
                </a:effectLst>
                <a:cs typeface="Trebuchet MS" pitchFamily="34" charset="0"/>
              </a:rPr>
            </a:br>
            <a:endParaRPr lang="ru-RU" sz="3200" b="1" dirty="0" smtClean="0">
              <a:effectLst>
                <a:outerShdw blurRad="38100" dist="38100" dir="2700000" algn="tl">
                  <a:srgbClr val="000000">
                    <a:alpha val="43137"/>
                  </a:srgbClr>
                </a:outerShdw>
              </a:effectLst>
              <a:cs typeface="Trebuchet MS" pitchFamily="34" charset="0"/>
            </a:endParaRPr>
          </a:p>
        </p:txBody>
      </p:sp>
      <p:graphicFrame>
        <p:nvGraphicFramePr>
          <p:cNvPr id="6" name="Диаграмма 39"/>
          <p:cNvGraphicFramePr>
            <a:graphicFrameLocks noGrp="1"/>
          </p:cNvGraphicFramePr>
          <p:nvPr>
            <p:ph idx="1"/>
            <p:extLst>
              <p:ext uri="{D42A27DB-BD31-4B8C-83A1-F6EECF244321}">
                <p14:modId xmlns:p14="http://schemas.microsoft.com/office/powerpoint/2010/main" val="3013899733"/>
              </p:ext>
            </p:extLst>
          </p:nvPr>
        </p:nvGraphicFramePr>
        <p:xfrm>
          <a:off x="149950" y="1941495"/>
          <a:ext cx="3700827" cy="47294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val="820579343"/>
              </p:ext>
            </p:extLst>
          </p:nvPr>
        </p:nvGraphicFramePr>
        <p:xfrm>
          <a:off x="3995936" y="1774093"/>
          <a:ext cx="4896544" cy="2230971"/>
        </p:xfrm>
        <a:graphic>
          <a:graphicData uri="http://schemas.openxmlformats.org/drawingml/2006/table">
            <a:tbl>
              <a:tblPr firstRow="1" firstCol="1" lastRow="1" lastCol="1" bandRow="1" bandCol="1">
                <a:effectLst>
                  <a:innerShdw blurRad="114300">
                    <a:prstClr val="black"/>
                  </a:innerShdw>
                </a:effectLst>
                <a:tableStyleId>{5C22544A-7EE6-4342-B048-85BDC9FD1C3A}</a:tableStyleId>
              </a:tblPr>
              <a:tblGrid>
                <a:gridCol w="2861395"/>
                <a:gridCol w="631562"/>
                <a:gridCol w="842255"/>
                <a:gridCol w="561332"/>
              </a:tblGrid>
              <a:tr h="166010">
                <a:tc rowSpan="2">
                  <a:txBody>
                    <a:bodyPr/>
                    <a:lstStyle/>
                    <a:p>
                      <a:pPr algn="ctr">
                        <a:lnSpc>
                          <a:spcPct val="115000"/>
                        </a:lnSpc>
                        <a:spcAft>
                          <a:spcPts val="0"/>
                        </a:spcAft>
                      </a:pPr>
                      <a:r>
                        <a:rPr lang="ru-RU" sz="1000" b="1" dirty="0">
                          <a:solidFill>
                            <a:schemeClr val="tx2">
                              <a:lumMod val="50000"/>
                            </a:schemeClr>
                          </a:solidFill>
                          <a:effectLst/>
                        </a:rPr>
                        <a:t> </a:t>
                      </a:r>
                    </a:p>
                    <a:p>
                      <a:pPr algn="ctr">
                        <a:lnSpc>
                          <a:spcPct val="115000"/>
                        </a:lnSpc>
                        <a:spcAft>
                          <a:spcPts val="0"/>
                        </a:spcAft>
                      </a:pPr>
                      <a:r>
                        <a:rPr lang="ru-RU" sz="1000" b="1" dirty="0">
                          <a:solidFill>
                            <a:schemeClr val="tx2">
                              <a:lumMod val="50000"/>
                            </a:schemeClr>
                          </a:solidFill>
                          <a:effectLst/>
                        </a:rPr>
                        <a:t>Наименование раздела, подраздела</a:t>
                      </a:r>
                      <a:endParaRPr lang="ru-RU" sz="10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rowSpan="2">
                  <a:txBody>
                    <a:bodyPr/>
                    <a:lstStyle/>
                    <a:p>
                      <a:pPr algn="ctr">
                        <a:lnSpc>
                          <a:spcPct val="115000"/>
                        </a:lnSpc>
                        <a:spcAft>
                          <a:spcPts val="0"/>
                        </a:spcAft>
                      </a:pPr>
                      <a:r>
                        <a:rPr lang="ru-RU" sz="1000" b="1" dirty="0">
                          <a:solidFill>
                            <a:schemeClr val="tx2">
                              <a:lumMod val="50000"/>
                            </a:schemeClr>
                          </a:solidFill>
                          <a:effectLst/>
                        </a:rPr>
                        <a:t> </a:t>
                      </a:r>
                    </a:p>
                    <a:p>
                      <a:pPr algn="ctr">
                        <a:lnSpc>
                          <a:spcPct val="115000"/>
                        </a:lnSpc>
                        <a:spcAft>
                          <a:spcPts val="0"/>
                        </a:spcAft>
                      </a:pPr>
                      <a:r>
                        <a:rPr lang="ru-RU" sz="1000" b="1" dirty="0">
                          <a:solidFill>
                            <a:schemeClr val="tx2">
                              <a:lumMod val="50000"/>
                            </a:schemeClr>
                          </a:solidFill>
                          <a:effectLst/>
                        </a:rPr>
                        <a:t>2016 год</a:t>
                      </a:r>
                      <a:endParaRPr lang="ru-RU" sz="10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gridSpan="2">
                  <a:txBody>
                    <a:bodyPr/>
                    <a:lstStyle/>
                    <a:p>
                      <a:pPr algn="ctr">
                        <a:lnSpc>
                          <a:spcPct val="115000"/>
                        </a:lnSpc>
                        <a:spcAft>
                          <a:spcPts val="0"/>
                        </a:spcAft>
                      </a:pPr>
                      <a:r>
                        <a:rPr lang="ru-RU" sz="1100" dirty="0">
                          <a:solidFill>
                            <a:schemeClr val="tx2">
                              <a:lumMod val="50000"/>
                            </a:schemeClr>
                          </a:solidFill>
                          <a:effectLst/>
                        </a:rPr>
                        <a:t>2017 год</a:t>
                      </a:r>
                      <a:endParaRPr lang="ru-RU" sz="1200"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hMerge="1">
                  <a:txBody>
                    <a:bodyPr/>
                    <a:lstStyle/>
                    <a:p>
                      <a:endParaRPr lang="ru-RU"/>
                    </a:p>
                  </a:txBody>
                  <a:tcPr/>
                </a:tc>
              </a:tr>
              <a:tr h="603672">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b="1" dirty="0">
                          <a:solidFill>
                            <a:schemeClr val="tx2">
                              <a:lumMod val="50000"/>
                            </a:schemeClr>
                          </a:solidFill>
                          <a:effectLst/>
                        </a:rPr>
                        <a:t>проект</a:t>
                      </a:r>
                      <a:endParaRPr lang="ru-RU" sz="10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ru-RU" sz="1000" b="1" dirty="0">
                          <a:solidFill>
                            <a:schemeClr val="tx2">
                              <a:lumMod val="50000"/>
                            </a:schemeClr>
                          </a:solidFill>
                          <a:effectLst/>
                        </a:rPr>
                        <a:t>% к предыдущему году</a:t>
                      </a:r>
                      <a:endParaRPr lang="ru-RU" sz="10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r>
              <a:tr h="301836">
                <a:tc>
                  <a:txBody>
                    <a:bodyPr/>
                    <a:lstStyle/>
                    <a:p>
                      <a:pPr>
                        <a:lnSpc>
                          <a:spcPct val="115000"/>
                        </a:lnSpc>
                        <a:spcAft>
                          <a:spcPts val="0"/>
                        </a:spcAft>
                      </a:pPr>
                      <a:r>
                        <a:rPr lang="ru-RU" sz="1000" b="1" dirty="0">
                          <a:solidFill>
                            <a:schemeClr val="tx2">
                              <a:lumMod val="50000"/>
                            </a:schemeClr>
                          </a:solidFill>
                          <a:effectLst/>
                        </a:rPr>
                        <a:t>Раздел  0700  «Образование» - всего </a:t>
                      </a:r>
                    </a:p>
                    <a:p>
                      <a:pPr>
                        <a:lnSpc>
                          <a:spcPct val="115000"/>
                        </a:lnSpc>
                        <a:spcAft>
                          <a:spcPts val="0"/>
                        </a:spcAft>
                      </a:pPr>
                      <a:r>
                        <a:rPr lang="ru-RU" sz="1000" b="1" dirty="0">
                          <a:solidFill>
                            <a:schemeClr val="tx2">
                              <a:lumMod val="50000"/>
                            </a:schemeClr>
                          </a:solidFill>
                          <a:effectLst/>
                        </a:rPr>
                        <a:t>в том числе:</a:t>
                      </a:r>
                      <a:endParaRPr lang="ru-RU" sz="10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00" b="1">
                          <a:solidFill>
                            <a:schemeClr val="tx2">
                              <a:lumMod val="50000"/>
                            </a:schemeClr>
                          </a:solidFill>
                          <a:effectLst/>
                        </a:rPr>
                        <a:t>404968,5</a:t>
                      </a:r>
                      <a:endParaRPr lang="ru-RU" sz="1000" b="1">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00" b="1" dirty="0">
                          <a:solidFill>
                            <a:schemeClr val="tx2">
                              <a:lumMod val="50000"/>
                            </a:schemeClr>
                          </a:solidFill>
                          <a:effectLst/>
                        </a:rPr>
                        <a:t>422253,7</a:t>
                      </a:r>
                      <a:endParaRPr lang="ru-RU" sz="10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00" b="1" dirty="0">
                          <a:solidFill>
                            <a:schemeClr val="tx2">
                              <a:lumMod val="50000"/>
                            </a:schemeClr>
                          </a:solidFill>
                          <a:effectLst/>
                        </a:rPr>
                        <a:t>104,3</a:t>
                      </a:r>
                      <a:endParaRPr lang="ru-RU" sz="10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r>
              <a:tr h="270455">
                <a:tc>
                  <a:txBody>
                    <a:bodyPr/>
                    <a:lstStyle/>
                    <a:p>
                      <a:pPr>
                        <a:lnSpc>
                          <a:spcPct val="115000"/>
                        </a:lnSpc>
                        <a:spcAft>
                          <a:spcPts val="0"/>
                        </a:spcAft>
                      </a:pPr>
                      <a:r>
                        <a:rPr lang="ru-RU" sz="1000" b="1" dirty="0" smtClean="0">
                          <a:solidFill>
                            <a:schemeClr val="tx2">
                              <a:lumMod val="50000"/>
                            </a:schemeClr>
                          </a:solidFill>
                          <a:effectLst/>
                        </a:rPr>
                        <a:t>Дошкольное образование </a:t>
                      </a:r>
                      <a:endParaRPr lang="ru-RU" sz="10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00" b="1" dirty="0">
                          <a:solidFill>
                            <a:schemeClr val="tx2">
                              <a:lumMod val="50000"/>
                            </a:schemeClr>
                          </a:solidFill>
                          <a:effectLst/>
                        </a:rPr>
                        <a:t>95849,5</a:t>
                      </a:r>
                      <a:endParaRPr lang="ru-RU" sz="10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00" b="1" dirty="0">
                          <a:solidFill>
                            <a:schemeClr val="tx2">
                              <a:lumMod val="50000"/>
                            </a:schemeClr>
                          </a:solidFill>
                          <a:effectLst/>
                        </a:rPr>
                        <a:t>98881,9</a:t>
                      </a:r>
                      <a:endParaRPr lang="ru-RU" sz="10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00" b="1" dirty="0">
                          <a:solidFill>
                            <a:schemeClr val="tx2">
                              <a:lumMod val="50000"/>
                            </a:schemeClr>
                          </a:solidFill>
                          <a:effectLst/>
                        </a:rPr>
                        <a:t>103,2</a:t>
                      </a:r>
                      <a:endParaRPr lang="ru-RU" sz="10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r>
              <a:tr h="270455">
                <a:tc>
                  <a:txBody>
                    <a:bodyPr/>
                    <a:lstStyle/>
                    <a:p>
                      <a:pPr>
                        <a:lnSpc>
                          <a:spcPct val="115000"/>
                        </a:lnSpc>
                        <a:spcAft>
                          <a:spcPts val="0"/>
                        </a:spcAft>
                      </a:pPr>
                      <a:r>
                        <a:rPr lang="ru-RU" sz="1000" b="1" dirty="0" smtClean="0">
                          <a:solidFill>
                            <a:schemeClr val="tx2">
                              <a:lumMod val="50000"/>
                            </a:schemeClr>
                          </a:solidFill>
                          <a:effectLst/>
                        </a:rPr>
                        <a:t>Общее образование</a:t>
                      </a:r>
                      <a:endParaRPr lang="ru-RU" sz="10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00" b="1" dirty="0" smtClean="0">
                          <a:solidFill>
                            <a:schemeClr val="tx2">
                              <a:lumMod val="50000"/>
                            </a:schemeClr>
                          </a:solidFill>
                          <a:effectLst/>
                        </a:rPr>
                        <a:t>251623,4</a:t>
                      </a:r>
                      <a:endParaRPr lang="ru-RU" sz="10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00" b="1" dirty="0">
                          <a:solidFill>
                            <a:schemeClr val="tx2">
                              <a:lumMod val="50000"/>
                            </a:schemeClr>
                          </a:solidFill>
                          <a:effectLst/>
                        </a:rPr>
                        <a:t>263749,1</a:t>
                      </a:r>
                      <a:endParaRPr lang="ru-RU" sz="10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00" b="1" dirty="0">
                          <a:solidFill>
                            <a:schemeClr val="tx2">
                              <a:lumMod val="50000"/>
                            </a:schemeClr>
                          </a:solidFill>
                          <a:effectLst/>
                        </a:rPr>
                        <a:t>104,7</a:t>
                      </a:r>
                      <a:endParaRPr lang="ru-RU" sz="10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r>
              <a:tr h="150918">
                <a:tc>
                  <a:txBody>
                    <a:bodyPr/>
                    <a:lstStyle/>
                    <a:p>
                      <a:pPr>
                        <a:lnSpc>
                          <a:spcPct val="115000"/>
                        </a:lnSpc>
                        <a:spcAft>
                          <a:spcPts val="0"/>
                        </a:spcAft>
                      </a:pPr>
                      <a:r>
                        <a:rPr lang="ru-RU" sz="1000" b="1" dirty="0" smtClean="0">
                          <a:solidFill>
                            <a:schemeClr val="tx2">
                              <a:lumMod val="50000"/>
                            </a:schemeClr>
                          </a:solidFill>
                          <a:effectLst/>
                        </a:rPr>
                        <a:t>Молодежная политика</a:t>
                      </a:r>
                      <a:endParaRPr lang="ru-RU" sz="10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00" b="1">
                          <a:solidFill>
                            <a:schemeClr val="tx2">
                              <a:lumMod val="50000"/>
                            </a:schemeClr>
                          </a:solidFill>
                          <a:effectLst/>
                        </a:rPr>
                        <a:t>1062,5</a:t>
                      </a:r>
                      <a:endParaRPr lang="ru-RU" sz="1000" b="1">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00" b="1" dirty="0">
                          <a:solidFill>
                            <a:schemeClr val="tx2">
                              <a:lumMod val="50000"/>
                            </a:schemeClr>
                          </a:solidFill>
                          <a:effectLst/>
                        </a:rPr>
                        <a:t>1112,5</a:t>
                      </a:r>
                      <a:endParaRPr lang="ru-RU" sz="10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00" b="1" dirty="0">
                          <a:solidFill>
                            <a:schemeClr val="tx2">
                              <a:lumMod val="50000"/>
                            </a:schemeClr>
                          </a:solidFill>
                          <a:effectLst/>
                        </a:rPr>
                        <a:t>104,7</a:t>
                      </a:r>
                      <a:endParaRPr lang="ru-RU" sz="10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r>
              <a:tr h="270455">
                <a:tc>
                  <a:txBody>
                    <a:bodyPr/>
                    <a:lstStyle/>
                    <a:p>
                      <a:pPr>
                        <a:lnSpc>
                          <a:spcPct val="115000"/>
                        </a:lnSpc>
                        <a:spcAft>
                          <a:spcPts val="0"/>
                        </a:spcAft>
                      </a:pPr>
                      <a:r>
                        <a:rPr lang="ru-RU" sz="1000" b="1" dirty="0" smtClean="0">
                          <a:solidFill>
                            <a:schemeClr val="tx2">
                              <a:lumMod val="50000"/>
                            </a:schemeClr>
                          </a:solidFill>
                          <a:effectLst/>
                        </a:rPr>
                        <a:t>Другие </a:t>
                      </a:r>
                      <a:r>
                        <a:rPr lang="ru-RU" sz="1000" b="1" dirty="0">
                          <a:solidFill>
                            <a:schemeClr val="tx2">
                              <a:lumMod val="50000"/>
                            </a:schemeClr>
                          </a:solidFill>
                          <a:effectLst/>
                        </a:rPr>
                        <a:t>вопросы в области </a:t>
                      </a:r>
                      <a:r>
                        <a:rPr lang="ru-RU" sz="1000" b="1" dirty="0" smtClean="0">
                          <a:solidFill>
                            <a:schemeClr val="tx2">
                              <a:lumMod val="50000"/>
                            </a:schemeClr>
                          </a:solidFill>
                          <a:effectLst/>
                        </a:rPr>
                        <a:t>образования</a:t>
                      </a:r>
                      <a:endParaRPr lang="ru-RU" sz="10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00" b="1">
                          <a:solidFill>
                            <a:schemeClr val="tx2">
                              <a:lumMod val="50000"/>
                            </a:schemeClr>
                          </a:solidFill>
                          <a:effectLst/>
                        </a:rPr>
                        <a:t>8646,8</a:t>
                      </a:r>
                      <a:endParaRPr lang="ru-RU" sz="1000" b="1">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00" b="1">
                          <a:solidFill>
                            <a:schemeClr val="tx2">
                              <a:lumMod val="50000"/>
                            </a:schemeClr>
                          </a:solidFill>
                          <a:effectLst/>
                        </a:rPr>
                        <a:t>8682,5</a:t>
                      </a:r>
                      <a:endParaRPr lang="ru-RU" sz="1000" b="1">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000" b="1" dirty="0">
                          <a:solidFill>
                            <a:schemeClr val="tx2">
                              <a:lumMod val="50000"/>
                            </a:schemeClr>
                          </a:solidFill>
                          <a:effectLst/>
                        </a:rPr>
                        <a:t>100,4</a:t>
                      </a:r>
                      <a:endParaRPr lang="ru-RU" sz="10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r>
            </a:tbl>
          </a:graphicData>
        </a:graphic>
      </p:graphicFrame>
      <p:sp>
        <p:nvSpPr>
          <p:cNvPr id="7" name="Прямоугольник 6"/>
          <p:cNvSpPr/>
          <p:nvPr/>
        </p:nvSpPr>
        <p:spPr>
          <a:xfrm>
            <a:off x="3851920" y="4077072"/>
            <a:ext cx="4896544" cy="2492990"/>
          </a:xfrm>
          <a:prstGeom prst="rect">
            <a:avLst/>
          </a:prstGeom>
        </p:spPr>
        <p:txBody>
          <a:bodyPr wrap="square">
            <a:spAutoFit/>
          </a:bodyPr>
          <a:lstStyle/>
          <a:p>
            <a:pPr algn="just"/>
            <a:r>
              <a:rPr lang="ru-RU" sz="1300" dirty="0" smtClean="0"/>
              <a:t>       В проект бюджета муниципального района на 2017 год включены расходы на новую сеть дошкольного </a:t>
            </a:r>
            <a:r>
              <a:rPr lang="ru-RU" sz="1300" dirty="0"/>
              <a:t>учреждения в </a:t>
            </a:r>
            <a:r>
              <a:rPr lang="ru-RU" sz="1300" dirty="0" smtClean="0"/>
              <a:t>     ст</a:t>
            </a:r>
            <a:r>
              <a:rPr lang="ru-RU" sz="1300" dirty="0"/>
              <a:t>. </a:t>
            </a:r>
            <a:r>
              <a:rPr lang="ru-RU" sz="1300" dirty="0" smtClean="0"/>
              <a:t>Сторожевой - </a:t>
            </a:r>
            <a:r>
              <a:rPr lang="ru-RU" sz="1300" dirty="0"/>
              <a:t>МБДОУ «Детский сад «Радуга» на 150 мест. </a:t>
            </a:r>
            <a:endParaRPr lang="ru-RU" sz="1300" dirty="0" smtClean="0"/>
          </a:p>
          <a:p>
            <a:pPr algn="just"/>
            <a:r>
              <a:rPr lang="ru-RU" sz="1300" dirty="0"/>
              <a:t> </a:t>
            </a:r>
            <a:r>
              <a:rPr lang="ru-RU" sz="1300" dirty="0" smtClean="0"/>
              <a:t>      Расходы </a:t>
            </a:r>
            <a:r>
              <a:rPr lang="ru-RU" sz="1300" dirty="0"/>
              <a:t>на </a:t>
            </a:r>
            <a:r>
              <a:rPr lang="ru-RU" sz="1300" dirty="0" smtClean="0"/>
              <a:t>питание, в соответствии с нормами в ДОУ составили в </a:t>
            </a:r>
            <a:r>
              <a:rPr lang="ru-RU" sz="1300" dirty="0"/>
              <a:t>сумме 28979,7 тыс</a:t>
            </a:r>
            <a:r>
              <a:rPr lang="ru-RU" sz="1300" dirty="0" smtClean="0"/>
              <a:t>. руб</a:t>
            </a:r>
            <a:r>
              <a:rPr lang="ru-RU" sz="1300" dirty="0"/>
              <a:t>., </a:t>
            </a:r>
            <a:r>
              <a:rPr lang="ru-RU" sz="1300" dirty="0" smtClean="0"/>
              <a:t>из расчета:  с </a:t>
            </a:r>
            <a:r>
              <a:rPr lang="ru-RU" sz="1300" dirty="0"/>
              <a:t>10,5 часовым режимом </a:t>
            </a:r>
            <a:r>
              <a:rPr lang="ru-RU" sz="1300" dirty="0" smtClean="0"/>
              <a:t>- </a:t>
            </a:r>
            <a:r>
              <a:rPr lang="ru-RU" sz="1300" dirty="0"/>
              <a:t>95 руб.,  с 12 часовым режимом </a:t>
            </a:r>
            <a:r>
              <a:rPr lang="ru-RU" sz="1300" dirty="0" smtClean="0"/>
              <a:t> - 126 руб. Расходы </a:t>
            </a:r>
            <a:r>
              <a:rPr lang="ru-RU" sz="1300" dirty="0"/>
              <a:t>из местного бюджета </a:t>
            </a:r>
            <a:r>
              <a:rPr lang="ru-RU" sz="1300" dirty="0" smtClean="0"/>
              <a:t>на питание включены в проект бюджета 60 % или в сумме 17387,9 </a:t>
            </a:r>
            <a:r>
              <a:rPr lang="ru-RU" sz="1300" dirty="0"/>
              <a:t>тыс. руб. </a:t>
            </a:r>
            <a:r>
              <a:rPr lang="ru-RU" sz="1300" dirty="0" smtClean="0"/>
              <a:t>(часть </a:t>
            </a:r>
            <a:r>
              <a:rPr lang="ru-RU" sz="1300" dirty="0"/>
              <a:t>средств от родительской платы </a:t>
            </a:r>
            <a:r>
              <a:rPr lang="ru-RU" sz="1300" dirty="0" smtClean="0"/>
              <a:t>в ДОУ идет </a:t>
            </a:r>
            <a:r>
              <a:rPr lang="ru-RU" sz="1300" dirty="0"/>
              <a:t>на питание</a:t>
            </a:r>
            <a:r>
              <a:rPr lang="ru-RU" sz="1300" dirty="0" smtClean="0"/>
              <a:t>).</a:t>
            </a:r>
          </a:p>
          <a:p>
            <a:pPr algn="just"/>
            <a:r>
              <a:rPr lang="ru-RU" sz="1300" dirty="0" smtClean="0"/>
              <a:t>       На остальные мероприятия в области образования в пределах 2016 года и расходы предусмотренные муниципальными программами.  </a:t>
            </a:r>
            <a:endParaRPr lang="ru-RU" sz="1300" dirty="0"/>
          </a:p>
        </p:txBody>
      </p:sp>
      <p:sp>
        <p:nvSpPr>
          <p:cNvPr id="8" name="Прямоугольник 7"/>
          <p:cNvSpPr/>
          <p:nvPr/>
        </p:nvSpPr>
        <p:spPr>
          <a:xfrm>
            <a:off x="3203848" y="890717"/>
            <a:ext cx="5616624" cy="738664"/>
          </a:xfrm>
          <a:prstGeom prst="rect">
            <a:avLst/>
          </a:prstGeom>
        </p:spPr>
        <p:txBody>
          <a:bodyPr wrap="square">
            <a:spAutoFit/>
          </a:bodyPr>
          <a:lstStyle/>
          <a:p>
            <a:pPr algn="ctr"/>
            <a:r>
              <a:rPr lang="ru-RU" sz="1400" dirty="0"/>
              <a:t> </a:t>
            </a:r>
            <a:r>
              <a:rPr lang="ru-RU" sz="1400" dirty="0">
                <a:solidFill>
                  <a:schemeClr val="tx1">
                    <a:lumMod val="95000"/>
                    <a:lumOff val="5000"/>
                  </a:schemeClr>
                </a:solidFill>
              </a:rPr>
              <a:t>В проект бюджета муниципального района на 2017 год включены расходы на </a:t>
            </a:r>
            <a:r>
              <a:rPr lang="ru-RU" sz="1400" dirty="0" smtClean="0">
                <a:solidFill>
                  <a:schemeClr val="tx1">
                    <a:lumMod val="95000"/>
                    <a:lumOff val="5000"/>
                  </a:schemeClr>
                </a:solidFill>
              </a:rPr>
              <a:t>содержание учреждений  </a:t>
            </a:r>
            <a:r>
              <a:rPr lang="ru-RU" sz="1400" dirty="0">
                <a:solidFill>
                  <a:schemeClr val="tx1">
                    <a:lumMod val="95000"/>
                    <a:lumOff val="5000"/>
                  </a:schemeClr>
                </a:solidFill>
              </a:rPr>
              <a:t>в </a:t>
            </a:r>
            <a:r>
              <a:rPr lang="ru-RU" sz="1400" dirty="0" smtClean="0">
                <a:solidFill>
                  <a:schemeClr val="tx1">
                    <a:lumMod val="95000"/>
                    <a:lumOff val="5000"/>
                  </a:schemeClr>
                </a:solidFill>
              </a:rPr>
              <a:t>сумме </a:t>
            </a:r>
            <a:r>
              <a:rPr lang="ru-RU" sz="1400" b="1" dirty="0" smtClean="0">
                <a:solidFill>
                  <a:schemeClr val="tx1">
                    <a:lumMod val="95000"/>
                    <a:lumOff val="5000"/>
                  </a:schemeClr>
                </a:solidFill>
              </a:rPr>
              <a:t>422253,7</a:t>
            </a:r>
            <a:r>
              <a:rPr lang="ru-RU" sz="1400" dirty="0" smtClean="0">
                <a:solidFill>
                  <a:schemeClr val="tx1">
                    <a:lumMod val="95000"/>
                    <a:lumOff val="5000"/>
                  </a:schemeClr>
                </a:solidFill>
              </a:rPr>
              <a:t>  </a:t>
            </a:r>
            <a:r>
              <a:rPr lang="ru-RU" sz="1400" dirty="0">
                <a:solidFill>
                  <a:schemeClr val="tx1">
                    <a:lumMod val="95000"/>
                    <a:lumOff val="5000"/>
                  </a:schemeClr>
                </a:solidFill>
              </a:rPr>
              <a:t>тыс. руб., </a:t>
            </a:r>
            <a:endParaRPr lang="ru-RU" sz="1400" dirty="0" smtClean="0">
              <a:solidFill>
                <a:schemeClr val="tx1">
                  <a:lumMod val="95000"/>
                  <a:lumOff val="5000"/>
                </a:schemeClr>
              </a:solidFill>
            </a:endParaRPr>
          </a:p>
          <a:p>
            <a:pPr algn="ctr"/>
            <a:r>
              <a:rPr lang="ru-RU" sz="1400" dirty="0" smtClean="0">
                <a:solidFill>
                  <a:schemeClr val="tx1">
                    <a:lumMod val="95000"/>
                    <a:lumOff val="5000"/>
                  </a:schemeClr>
                </a:solidFill>
              </a:rPr>
              <a:t>( их у нас – </a:t>
            </a:r>
            <a:r>
              <a:rPr lang="ru-RU" sz="1400" b="1" dirty="0" smtClean="0">
                <a:solidFill>
                  <a:schemeClr val="tx1">
                    <a:lumMod val="95000"/>
                    <a:lumOff val="5000"/>
                  </a:schemeClr>
                </a:solidFill>
              </a:rPr>
              <a:t>46</a:t>
            </a:r>
            <a:r>
              <a:rPr lang="ru-RU" sz="1400" dirty="0" smtClean="0">
                <a:solidFill>
                  <a:schemeClr val="tx1">
                    <a:lumMod val="95000"/>
                    <a:lumOff val="5000"/>
                  </a:schemeClr>
                </a:solidFill>
              </a:rPr>
              <a:t>) и мероприятий в сфере образования. </a:t>
            </a:r>
            <a:endParaRPr lang="ru-RU" sz="1400" dirty="0">
              <a:solidFill>
                <a:schemeClr val="tx1">
                  <a:lumMod val="95000"/>
                  <a:lumOff val="5000"/>
                </a:schemeClr>
              </a:solidFill>
            </a:endParaRPr>
          </a:p>
        </p:txBody>
      </p:sp>
    </p:spTree>
    <p:extLst>
      <p:ext uri="{BB962C8B-B14F-4D97-AF65-F5344CB8AC3E}">
        <p14:creationId xmlns:p14="http://schemas.microsoft.com/office/powerpoint/2010/main" val="32753586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p:cNvSpPr>
          <p:nvPr>
            <p:ph type="title"/>
          </p:nvPr>
        </p:nvSpPr>
        <p:spPr>
          <a:xfrm>
            <a:off x="3635896" y="476672"/>
            <a:ext cx="4968552" cy="468052"/>
          </a:xfrm>
          <a:ln>
            <a:solidFill>
              <a:schemeClr val="bg2"/>
            </a:solidFill>
            <a:miter lim="800000"/>
            <a:headEnd/>
            <a:tailEnd/>
          </a:ln>
        </p:spPr>
        <p:txBody>
          <a:bodyPr>
            <a:noAutofit/>
          </a:bodyPr>
          <a:lstStyle/>
          <a:p>
            <a:pPr algn="ctr" eaLnBrk="1" hangingPunct="1"/>
            <a:r>
              <a:rPr lang="ru-RU" sz="3200" b="1" dirty="0" smtClean="0">
                <a:effectLst>
                  <a:outerShdw blurRad="38100" dist="38100" dir="2700000" algn="tl">
                    <a:srgbClr val="000000">
                      <a:alpha val="43137"/>
                    </a:srgbClr>
                  </a:outerShdw>
                </a:effectLst>
                <a:cs typeface="Trebuchet MS" pitchFamily="34" charset="0"/>
              </a:rPr>
              <a:t/>
            </a:r>
            <a:br>
              <a:rPr lang="ru-RU" sz="3200" b="1" dirty="0" smtClean="0">
                <a:effectLst>
                  <a:outerShdw blurRad="38100" dist="38100" dir="2700000" algn="tl">
                    <a:srgbClr val="000000">
                      <a:alpha val="43137"/>
                    </a:srgbClr>
                  </a:outerShdw>
                </a:effectLst>
                <a:cs typeface="Trebuchet MS" pitchFamily="34" charset="0"/>
              </a:rPr>
            </a:br>
            <a:r>
              <a:rPr lang="ru-RU" sz="3200" b="1" dirty="0" smtClean="0">
                <a:effectLst>
                  <a:outerShdw blurRad="38100" dist="38100" dir="2700000" algn="tl">
                    <a:srgbClr val="000000">
                      <a:alpha val="43137"/>
                    </a:srgbClr>
                  </a:outerShdw>
                </a:effectLst>
                <a:cs typeface="Trebuchet MS" pitchFamily="34" charset="0"/>
              </a:rPr>
              <a:t>Расходы на культуру</a:t>
            </a:r>
            <a:br>
              <a:rPr lang="ru-RU" sz="3200" b="1" dirty="0" smtClean="0">
                <a:effectLst>
                  <a:outerShdw blurRad="38100" dist="38100" dir="2700000" algn="tl">
                    <a:srgbClr val="000000">
                      <a:alpha val="43137"/>
                    </a:srgbClr>
                  </a:outerShdw>
                </a:effectLst>
                <a:cs typeface="Trebuchet MS" pitchFamily="34" charset="0"/>
              </a:rPr>
            </a:br>
            <a:endParaRPr lang="ru-RU" sz="3200" b="1" dirty="0" smtClean="0">
              <a:effectLst>
                <a:outerShdw blurRad="38100" dist="38100" dir="2700000" algn="tl">
                  <a:srgbClr val="000000">
                    <a:alpha val="43137"/>
                  </a:srgbClr>
                </a:outerShdw>
              </a:effectLst>
              <a:cs typeface="Trebuchet MS" pitchFamily="34" charset="0"/>
            </a:endParaRPr>
          </a:p>
        </p:txBody>
      </p:sp>
      <p:graphicFrame>
        <p:nvGraphicFramePr>
          <p:cNvPr id="6" name="Диаграмма 39"/>
          <p:cNvGraphicFramePr>
            <a:graphicFrameLocks noGrp="1"/>
          </p:cNvGraphicFramePr>
          <p:nvPr>
            <p:ph idx="1"/>
            <p:extLst>
              <p:ext uri="{D42A27DB-BD31-4B8C-83A1-F6EECF244321}">
                <p14:modId xmlns:p14="http://schemas.microsoft.com/office/powerpoint/2010/main" val="3230550153"/>
              </p:ext>
            </p:extLst>
          </p:nvPr>
        </p:nvGraphicFramePr>
        <p:xfrm>
          <a:off x="4932040" y="2310353"/>
          <a:ext cx="3888432" cy="43924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1079693804"/>
              </p:ext>
            </p:extLst>
          </p:nvPr>
        </p:nvGraphicFramePr>
        <p:xfrm>
          <a:off x="251520" y="3573017"/>
          <a:ext cx="4464496" cy="2448271"/>
        </p:xfrm>
        <a:graphic>
          <a:graphicData uri="http://schemas.openxmlformats.org/drawingml/2006/table">
            <a:tbl>
              <a:tblPr firstRow="1" firstCol="1" lastRow="1" lastCol="1" bandRow="1" bandCol="1">
                <a:effectLst>
                  <a:innerShdw blurRad="114300">
                    <a:prstClr val="black"/>
                  </a:innerShdw>
                </a:effectLst>
                <a:tableStyleId>{5C22544A-7EE6-4342-B048-85BDC9FD1C3A}</a:tableStyleId>
              </a:tblPr>
              <a:tblGrid>
                <a:gridCol w="2138123"/>
                <a:gridCol w="838208"/>
                <a:gridCol w="762758"/>
                <a:gridCol w="725407"/>
              </a:tblGrid>
              <a:tr h="207161">
                <a:tc rowSpan="2">
                  <a:txBody>
                    <a:bodyPr/>
                    <a:lstStyle/>
                    <a:p>
                      <a:pPr indent="90170" algn="ctr">
                        <a:lnSpc>
                          <a:spcPct val="115000"/>
                        </a:lnSpc>
                        <a:spcAft>
                          <a:spcPts val="0"/>
                        </a:spcAft>
                      </a:pPr>
                      <a:r>
                        <a:rPr lang="ru-RU" sz="1100" dirty="0">
                          <a:solidFill>
                            <a:schemeClr val="tx2">
                              <a:lumMod val="50000"/>
                            </a:schemeClr>
                          </a:solidFill>
                          <a:effectLst/>
                        </a:rPr>
                        <a:t>Наименование</a:t>
                      </a:r>
                      <a:endParaRPr lang="ru-RU" sz="1200"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rowSpan="2">
                  <a:txBody>
                    <a:bodyPr/>
                    <a:lstStyle/>
                    <a:p>
                      <a:pPr algn="ctr">
                        <a:lnSpc>
                          <a:spcPct val="115000"/>
                        </a:lnSpc>
                        <a:spcAft>
                          <a:spcPts val="0"/>
                        </a:spcAft>
                      </a:pPr>
                      <a:r>
                        <a:rPr lang="ru-RU" sz="1100" dirty="0">
                          <a:solidFill>
                            <a:schemeClr val="tx2">
                              <a:lumMod val="50000"/>
                            </a:schemeClr>
                          </a:solidFill>
                          <a:effectLst/>
                        </a:rPr>
                        <a:t>2016 год</a:t>
                      </a:r>
                      <a:endParaRPr lang="ru-RU" sz="1200"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gridSpan="2">
                  <a:txBody>
                    <a:bodyPr/>
                    <a:lstStyle/>
                    <a:p>
                      <a:pPr algn="ctr">
                        <a:lnSpc>
                          <a:spcPct val="115000"/>
                        </a:lnSpc>
                        <a:spcAft>
                          <a:spcPts val="1000"/>
                        </a:spcAft>
                      </a:pPr>
                      <a:r>
                        <a:rPr lang="ru-RU" sz="1100" dirty="0">
                          <a:solidFill>
                            <a:schemeClr val="tx2">
                              <a:lumMod val="50000"/>
                            </a:schemeClr>
                          </a:solidFill>
                          <a:effectLst/>
                        </a:rPr>
                        <a:t>2017 год</a:t>
                      </a:r>
                      <a:endParaRPr lang="ru-RU" sz="1200"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hMerge="1">
                  <a:txBody>
                    <a:bodyPr/>
                    <a:lstStyle/>
                    <a:p>
                      <a:endParaRPr lang="ru-RU"/>
                    </a:p>
                  </a:txBody>
                  <a:tcPr/>
                </a:tc>
              </a:tr>
              <a:tr h="621484">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solidFill>
                            <a:schemeClr val="tx2">
                              <a:lumMod val="50000"/>
                            </a:schemeClr>
                          </a:solidFill>
                          <a:effectLst/>
                        </a:rPr>
                        <a:t>проект</a:t>
                      </a:r>
                      <a:endParaRPr lang="ru-RU" sz="1200"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ru-RU" sz="1100">
                          <a:solidFill>
                            <a:schemeClr val="tx2">
                              <a:lumMod val="50000"/>
                            </a:schemeClr>
                          </a:solidFill>
                          <a:effectLst/>
                        </a:rPr>
                        <a:t>в  % к предыду</a:t>
                      </a:r>
                      <a:endParaRPr lang="ru-RU" sz="1200">
                        <a:solidFill>
                          <a:schemeClr val="tx2">
                            <a:lumMod val="50000"/>
                          </a:schemeClr>
                        </a:solidFill>
                        <a:effectLst/>
                      </a:endParaRPr>
                    </a:p>
                    <a:p>
                      <a:pPr algn="ctr">
                        <a:lnSpc>
                          <a:spcPct val="115000"/>
                        </a:lnSpc>
                        <a:spcAft>
                          <a:spcPts val="0"/>
                        </a:spcAft>
                      </a:pPr>
                      <a:r>
                        <a:rPr lang="ru-RU" sz="1100">
                          <a:solidFill>
                            <a:schemeClr val="tx2">
                              <a:lumMod val="50000"/>
                            </a:schemeClr>
                          </a:solidFill>
                          <a:effectLst/>
                        </a:rPr>
                        <a:t>щему</a:t>
                      </a:r>
                      <a:endParaRPr lang="ru-RU" sz="120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r>
              <a:tr h="715649">
                <a:tc>
                  <a:txBody>
                    <a:bodyPr/>
                    <a:lstStyle/>
                    <a:p>
                      <a:pPr algn="just">
                        <a:lnSpc>
                          <a:spcPct val="115000"/>
                        </a:lnSpc>
                        <a:spcAft>
                          <a:spcPts val="0"/>
                        </a:spcAft>
                      </a:pPr>
                      <a:r>
                        <a:rPr lang="ru-RU" sz="1300" dirty="0">
                          <a:solidFill>
                            <a:schemeClr val="tx2">
                              <a:lumMod val="50000"/>
                            </a:schemeClr>
                          </a:solidFill>
                          <a:effectLst/>
                        </a:rPr>
                        <a:t>Раздел 0800 «Культура и искусство» - всего</a:t>
                      </a:r>
                      <a:endParaRPr lang="ru-RU" sz="1200" dirty="0">
                        <a:solidFill>
                          <a:schemeClr val="tx2">
                            <a:lumMod val="50000"/>
                          </a:schemeClr>
                        </a:solidFill>
                        <a:effectLst/>
                      </a:endParaRPr>
                    </a:p>
                    <a:p>
                      <a:pPr algn="just">
                        <a:lnSpc>
                          <a:spcPct val="115000"/>
                        </a:lnSpc>
                        <a:spcAft>
                          <a:spcPts val="0"/>
                        </a:spcAft>
                      </a:pPr>
                      <a:r>
                        <a:rPr lang="ru-RU" sz="1200" dirty="0">
                          <a:solidFill>
                            <a:schemeClr val="tx2">
                              <a:lumMod val="50000"/>
                            </a:schemeClr>
                          </a:solidFill>
                          <a:effectLst/>
                        </a:rPr>
                        <a:t>в том числе:</a:t>
                      </a:r>
                      <a:endParaRPr lang="ru-RU" sz="1200"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300" dirty="0">
                          <a:solidFill>
                            <a:schemeClr val="tx2">
                              <a:lumMod val="50000"/>
                            </a:schemeClr>
                          </a:solidFill>
                          <a:effectLst/>
                        </a:rPr>
                        <a:t>28293,7</a:t>
                      </a:r>
                      <a:endParaRPr lang="ru-RU" sz="1200"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300" dirty="0">
                          <a:solidFill>
                            <a:schemeClr val="tx2">
                              <a:lumMod val="50000"/>
                            </a:schemeClr>
                          </a:solidFill>
                          <a:effectLst/>
                        </a:rPr>
                        <a:t>26221,7</a:t>
                      </a:r>
                      <a:endParaRPr lang="ru-RU" sz="1200"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300" dirty="0">
                          <a:solidFill>
                            <a:schemeClr val="tx2">
                              <a:lumMod val="50000"/>
                            </a:schemeClr>
                          </a:solidFill>
                          <a:effectLst/>
                        </a:rPr>
                        <a:t>92,7</a:t>
                      </a:r>
                      <a:endParaRPr lang="ru-RU" sz="1200"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r>
              <a:tr h="225994">
                <a:tc>
                  <a:txBody>
                    <a:bodyPr/>
                    <a:lstStyle/>
                    <a:p>
                      <a:pPr algn="just">
                        <a:lnSpc>
                          <a:spcPct val="115000"/>
                        </a:lnSpc>
                        <a:spcAft>
                          <a:spcPts val="0"/>
                        </a:spcAft>
                      </a:pPr>
                      <a:r>
                        <a:rPr lang="ru-RU" sz="1200" dirty="0" smtClean="0">
                          <a:solidFill>
                            <a:schemeClr val="tx2">
                              <a:lumMod val="50000"/>
                            </a:schemeClr>
                          </a:solidFill>
                          <a:effectLst/>
                        </a:rPr>
                        <a:t>Культура </a:t>
                      </a:r>
                      <a:endParaRPr lang="ru-RU" sz="1200"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200">
                          <a:solidFill>
                            <a:schemeClr val="tx2">
                              <a:lumMod val="50000"/>
                            </a:schemeClr>
                          </a:solidFill>
                          <a:effectLst/>
                        </a:rPr>
                        <a:t>24855,9</a:t>
                      </a:r>
                      <a:endParaRPr lang="ru-RU" sz="120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200" dirty="0">
                          <a:solidFill>
                            <a:schemeClr val="tx2">
                              <a:lumMod val="50000"/>
                            </a:schemeClr>
                          </a:solidFill>
                          <a:effectLst/>
                        </a:rPr>
                        <a:t>22640,7</a:t>
                      </a:r>
                      <a:endParaRPr lang="ru-RU" sz="1200"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200" dirty="0">
                          <a:solidFill>
                            <a:schemeClr val="tx2">
                              <a:lumMod val="50000"/>
                            </a:schemeClr>
                          </a:solidFill>
                          <a:effectLst/>
                        </a:rPr>
                        <a:t>91,1</a:t>
                      </a:r>
                      <a:endParaRPr lang="ru-RU" sz="1200"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r>
              <a:tr h="225994">
                <a:tc>
                  <a:txBody>
                    <a:bodyPr/>
                    <a:lstStyle/>
                    <a:p>
                      <a:pPr algn="just">
                        <a:lnSpc>
                          <a:spcPct val="115000"/>
                        </a:lnSpc>
                        <a:spcAft>
                          <a:spcPts val="0"/>
                        </a:spcAft>
                      </a:pPr>
                      <a:r>
                        <a:rPr lang="ru-RU" sz="1200" dirty="0" smtClean="0">
                          <a:solidFill>
                            <a:schemeClr val="tx2">
                              <a:lumMod val="50000"/>
                            </a:schemeClr>
                          </a:solidFill>
                          <a:effectLst/>
                        </a:rPr>
                        <a:t>Кинематография</a:t>
                      </a:r>
                      <a:endParaRPr lang="ru-RU" sz="1200"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200">
                          <a:solidFill>
                            <a:schemeClr val="tx2">
                              <a:lumMod val="50000"/>
                            </a:schemeClr>
                          </a:solidFill>
                          <a:effectLst/>
                        </a:rPr>
                        <a:t>1196,8</a:t>
                      </a:r>
                      <a:endParaRPr lang="ru-RU" sz="120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200">
                          <a:solidFill>
                            <a:schemeClr val="tx2">
                              <a:lumMod val="50000"/>
                            </a:schemeClr>
                          </a:solidFill>
                          <a:effectLst/>
                        </a:rPr>
                        <a:t>1349,7</a:t>
                      </a:r>
                      <a:endParaRPr lang="ru-RU" sz="120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200" dirty="0">
                          <a:solidFill>
                            <a:schemeClr val="tx2">
                              <a:lumMod val="50000"/>
                            </a:schemeClr>
                          </a:solidFill>
                          <a:effectLst/>
                        </a:rPr>
                        <a:t>112,8</a:t>
                      </a:r>
                      <a:endParaRPr lang="ru-RU" sz="1200"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r>
              <a:tr h="451989">
                <a:tc>
                  <a:txBody>
                    <a:bodyPr/>
                    <a:lstStyle/>
                    <a:p>
                      <a:pPr algn="just">
                        <a:lnSpc>
                          <a:spcPct val="115000"/>
                        </a:lnSpc>
                        <a:spcAft>
                          <a:spcPts val="0"/>
                        </a:spcAft>
                      </a:pPr>
                      <a:r>
                        <a:rPr lang="ru-RU" sz="1200" dirty="0" smtClean="0">
                          <a:solidFill>
                            <a:schemeClr val="tx2">
                              <a:lumMod val="50000"/>
                            </a:schemeClr>
                          </a:solidFill>
                          <a:effectLst/>
                        </a:rPr>
                        <a:t>Другие </a:t>
                      </a:r>
                      <a:r>
                        <a:rPr lang="ru-RU" sz="1200" dirty="0">
                          <a:solidFill>
                            <a:schemeClr val="tx2">
                              <a:lumMod val="50000"/>
                            </a:schemeClr>
                          </a:solidFill>
                          <a:effectLst/>
                        </a:rPr>
                        <a:t>вопросы в области </a:t>
                      </a:r>
                      <a:r>
                        <a:rPr lang="ru-RU" sz="1200" dirty="0" smtClean="0">
                          <a:solidFill>
                            <a:schemeClr val="tx2">
                              <a:lumMod val="50000"/>
                            </a:schemeClr>
                          </a:solidFill>
                          <a:effectLst/>
                        </a:rPr>
                        <a:t>культуры</a:t>
                      </a:r>
                      <a:endParaRPr lang="ru-RU" sz="1200"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200">
                          <a:solidFill>
                            <a:schemeClr val="tx2">
                              <a:lumMod val="50000"/>
                            </a:schemeClr>
                          </a:solidFill>
                          <a:effectLst/>
                        </a:rPr>
                        <a:t>2241</a:t>
                      </a:r>
                      <a:endParaRPr lang="ru-RU" sz="120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200">
                          <a:solidFill>
                            <a:schemeClr val="tx2">
                              <a:lumMod val="50000"/>
                            </a:schemeClr>
                          </a:solidFill>
                          <a:effectLst/>
                        </a:rPr>
                        <a:t>2231,3</a:t>
                      </a:r>
                      <a:endParaRPr lang="ru-RU" sz="120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200" dirty="0">
                          <a:solidFill>
                            <a:schemeClr val="tx2">
                              <a:lumMod val="50000"/>
                            </a:schemeClr>
                          </a:solidFill>
                          <a:effectLst/>
                        </a:rPr>
                        <a:t>99,6</a:t>
                      </a:r>
                      <a:endParaRPr lang="ru-RU" sz="1200"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r>
            </a:tbl>
          </a:graphicData>
        </a:graphic>
      </p:graphicFrame>
      <p:sp>
        <p:nvSpPr>
          <p:cNvPr id="9" name="Прямоугольник 8"/>
          <p:cNvSpPr/>
          <p:nvPr/>
        </p:nvSpPr>
        <p:spPr>
          <a:xfrm>
            <a:off x="3491880" y="1124744"/>
            <a:ext cx="5184575" cy="1015663"/>
          </a:xfrm>
          <a:prstGeom prst="rect">
            <a:avLst/>
          </a:prstGeom>
        </p:spPr>
        <p:txBody>
          <a:bodyPr wrap="square">
            <a:spAutoFit/>
          </a:bodyPr>
          <a:lstStyle/>
          <a:p>
            <a:pPr algn="ctr"/>
            <a:r>
              <a:rPr lang="ru-RU" sz="1500" dirty="0"/>
              <a:t> В проект бюджета муниципального района на 2017 год включены расходы </a:t>
            </a:r>
            <a:r>
              <a:rPr lang="ru-RU" sz="1500" dirty="0" smtClean="0"/>
              <a:t> в сумме </a:t>
            </a:r>
            <a:r>
              <a:rPr lang="ru-RU" sz="1500" b="1" dirty="0" smtClean="0"/>
              <a:t>26221,7</a:t>
            </a:r>
            <a:r>
              <a:rPr lang="ru-RU" sz="1500" dirty="0" smtClean="0"/>
              <a:t> тыс. руб. на содержание учреждений , их у нас – </a:t>
            </a:r>
            <a:r>
              <a:rPr lang="ru-RU" sz="1500" b="1" dirty="0" smtClean="0"/>
              <a:t>3 </a:t>
            </a:r>
            <a:r>
              <a:rPr lang="ru-RU" sz="1200" dirty="0" smtClean="0"/>
              <a:t>(Районный Дворец культуры, библиотека , музей),</a:t>
            </a:r>
            <a:r>
              <a:rPr lang="ru-RU" sz="1500" dirty="0" smtClean="0"/>
              <a:t> проведение мероприятий в сфере культуры. </a:t>
            </a:r>
            <a:endParaRPr lang="ru-RU" sz="1500" dirty="0"/>
          </a:p>
        </p:txBody>
      </p:sp>
      <p:pic>
        <p:nvPicPr>
          <p:cNvPr id="7" name="Рисунок 6" descr="https://im1-tub-ru.yandex.net/i?id=b3dd5e9a9e87c4d28f72095ace42e43d&amp;n=33&amp;h=190&amp;w=254">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79512" y="404664"/>
            <a:ext cx="3240360" cy="2160240"/>
          </a:xfrm>
          <a:prstGeom prst="rect">
            <a:avLst/>
          </a:prstGeom>
          <a:noFill/>
          <a:ln>
            <a:noFill/>
          </a:ln>
        </p:spPr>
      </p:pic>
      <p:sp>
        <p:nvSpPr>
          <p:cNvPr id="3" name="Прямоугольник 2"/>
          <p:cNvSpPr/>
          <p:nvPr/>
        </p:nvSpPr>
        <p:spPr>
          <a:xfrm>
            <a:off x="5958650" y="2370366"/>
            <a:ext cx="1997726" cy="338554"/>
          </a:xfrm>
          <a:prstGeom prst="rect">
            <a:avLst/>
          </a:prstGeom>
        </p:spPr>
        <p:txBody>
          <a:bodyPr wrap="none">
            <a:spAutoFit/>
          </a:bodyPr>
          <a:lstStyle/>
          <a:p>
            <a:pPr algn="ctr"/>
            <a:r>
              <a:rPr lang="ru-RU" sz="1600" b="1" dirty="0" smtClean="0"/>
              <a:t>Структура расходов:</a:t>
            </a:r>
            <a:endParaRPr lang="ru-RU" sz="1600" b="1" dirty="0"/>
          </a:p>
        </p:txBody>
      </p:sp>
    </p:spTree>
    <p:extLst>
      <p:ext uri="{BB962C8B-B14F-4D97-AF65-F5344CB8AC3E}">
        <p14:creationId xmlns:p14="http://schemas.microsoft.com/office/powerpoint/2010/main" val="2991171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3419872" y="476672"/>
            <a:ext cx="5328592" cy="648072"/>
          </a:xfrm>
          <a:ln>
            <a:solidFill>
              <a:schemeClr val="bg2"/>
            </a:solidFill>
            <a:miter lim="800000"/>
            <a:headEnd/>
            <a:tailEnd/>
          </a:ln>
        </p:spPr>
        <p:txBody>
          <a:bodyPr>
            <a:noAutofit/>
          </a:bodyPr>
          <a:lstStyle/>
          <a:p>
            <a:pPr algn="ctr" eaLnBrk="1" hangingPunct="1"/>
            <a:r>
              <a:rPr lang="ru-RU" sz="3200" b="1" dirty="0" smtClean="0">
                <a:effectLst>
                  <a:outerShdw blurRad="38100" dist="38100" dir="2700000" algn="tl">
                    <a:srgbClr val="000000">
                      <a:alpha val="43137"/>
                    </a:srgbClr>
                  </a:outerShdw>
                </a:effectLst>
                <a:cs typeface="Trebuchet MS" pitchFamily="34" charset="0"/>
              </a:rPr>
              <a:t>Расходы на физическую </a:t>
            </a:r>
            <a:br>
              <a:rPr lang="ru-RU" sz="3200" b="1" dirty="0" smtClean="0">
                <a:effectLst>
                  <a:outerShdw blurRad="38100" dist="38100" dir="2700000" algn="tl">
                    <a:srgbClr val="000000">
                      <a:alpha val="43137"/>
                    </a:srgbClr>
                  </a:outerShdw>
                </a:effectLst>
                <a:cs typeface="Trebuchet MS" pitchFamily="34" charset="0"/>
              </a:rPr>
            </a:br>
            <a:r>
              <a:rPr lang="ru-RU" sz="3200" b="1" dirty="0" smtClean="0">
                <a:effectLst>
                  <a:outerShdw blurRad="38100" dist="38100" dir="2700000" algn="tl">
                    <a:srgbClr val="000000">
                      <a:alpha val="43137"/>
                    </a:srgbClr>
                  </a:outerShdw>
                </a:effectLst>
                <a:cs typeface="Trebuchet MS" pitchFamily="34" charset="0"/>
              </a:rPr>
              <a:t>культуру и спорт</a:t>
            </a:r>
          </a:p>
        </p:txBody>
      </p:sp>
      <p:pic>
        <p:nvPicPr>
          <p:cNvPr id="5" name="Рисунок 4" descr="https://im0-tub-ru.yandex.net/i?id=93ddc284189867018ad203604a01a4d4&amp;n=33&amp;h=190&amp;w=338">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3456384" cy="1944216"/>
          </a:xfrm>
          <a:prstGeom prst="rect">
            <a:avLst/>
          </a:prstGeom>
          <a:noFill/>
          <a:ln>
            <a:noFill/>
          </a:ln>
        </p:spPr>
      </p:pic>
      <p:graphicFrame>
        <p:nvGraphicFramePr>
          <p:cNvPr id="6" name="Диаграмма 39"/>
          <p:cNvGraphicFramePr>
            <a:graphicFrameLocks noGrp="1"/>
          </p:cNvGraphicFramePr>
          <p:nvPr>
            <p:ph idx="1"/>
            <p:extLst>
              <p:ext uri="{D42A27DB-BD31-4B8C-83A1-F6EECF244321}">
                <p14:modId xmlns:p14="http://schemas.microsoft.com/office/powerpoint/2010/main" val="161122602"/>
              </p:ext>
            </p:extLst>
          </p:nvPr>
        </p:nvGraphicFramePr>
        <p:xfrm>
          <a:off x="4932040" y="1358273"/>
          <a:ext cx="3826768" cy="30963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904036021"/>
              </p:ext>
            </p:extLst>
          </p:nvPr>
        </p:nvGraphicFramePr>
        <p:xfrm>
          <a:off x="4716016" y="4365104"/>
          <a:ext cx="4237948" cy="2232248"/>
        </p:xfrm>
        <a:graphic>
          <a:graphicData uri="http://schemas.openxmlformats.org/drawingml/2006/table">
            <a:tbl>
              <a:tblPr firstRow="1" firstCol="1" lastRow="1" lastCol="1" bandRow="1" bandCol="1">
                <a:effectLst>
                  <a:innerShdw blurRad="114300">
                    <a:prstClr val="black"/>
                  </a:innerShdw>
                </a:effectLst>
                <a:tableStyleId>{5C22544A-7EE6-4342-B048-85BDC9FD1C3A}</a:tableStyleId>
              </a:tblPr>
              <a:tblGrid>
                <a:gridCol w="2230385"/>
                <a:gridCol w="684596"/>
                <a:gridCol w="572991"/>
                <a:gridCol w="749976"/>
              </a:tblGrid>
              <a:tr h="212291">
                <a:tc rowSpan="2">
                  <a:txBody>
                    <a:bodyPr/>
                    <a:lstStyle/>
                    <a:p>
                      <a:pPr algn="ctr">
                        <a:lnSpc>
                          <a:spcPct val="115000"/>
                        </a:lnSpc>
                        <a:spcAft>
                          <a:spcPts val="0"/>
                        </a:spcAft>
                      </a:pPr>
                      <a:r>
                        <a:rPr lang="ru-RU" sz="1100" b="1" dirty="0">
                          <a:solidFill>
                            <a:schemeClr val="tx2">
                              <a:lumMod val="50000"/>
                            </a:schemeClr>
                          </a:solidFill>
                          <a:effectLst/>
                        </a:rPr>
                        <a:t>Наименование</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rowSpan="2">
                  <a:txBody>
                    <a:bodyPr/>
                    <a:lstStyle/>
                    <a:p>
                      <a:pPr algn="ctr">
                        <a:lnSpc>
                          <a:spcPct val="115000"/>
                        </a:lnSpc>
                        <a:spcAft>
                          <a:spcPts val="0"/>
                        </a:spcAft>
                      </a:pPr>
                      <a:r>
                        <a:rPr lang="ru-RU" sz="1100" b="1" dirty="0">
                          <a:solidFill>
                            <a:schemeClr val="tx2">
                              <a:lumMod val="50000"/>
                            </a:schemeClr>
                          </a:solidFill>
                          <a:effectLst/>
                        </a:rPr>
                        <a:t>2016 год</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gridSpan="2">
                  <a:txBody>
                    <a:bodyPr/>
                    <a:lstStyle/>
                    <a:p>
                      <a:pPr algn="ctr">
                        <a:lnSpc>
                          <a:spcPct val="115000"/>
                        </a:lnSpc>
                        <a:spcAft>
                          <a:spcPts val="1000"/>
                        </a:spcAft>
                      </a:pPr>
                      <a:r>
                        <a:rPr lang="ru-RU" sz="1100" b="1" dirty="0">
                          <a:solidFill>
                            <a:schemeClr val="tx2">
                              <a:lumMod val="50000"/>
                            </a:schemeClr>
                          </a:solidFill>
                          <a:effectLst/>
                        </a:rPr>
                        <a:t>2017 год</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hMerge="1">
                  <a:txBody>
                    <a:bodyPr/>
                    <a:lstStyle/>
                    <a:p>
                      <a:endParaRPr lang="ru-RU"/>
                    </a:p>
                  </a:txBody>
                  <a:tcPr/>
                </a:tc>
              </a:tr>
              <a:tr h="636873">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1">
                          <a:solidFill>
                            <a:schemeClr val="tx2">
                              <a:lumMod val="50000"/>
                            </a:schemeClr>
                          </a:solidFill>
                          <a:effectLst/>
                        </a:rPr>
                        <a:t>проект</a:t>
                      </a:r>
                      <a:endParaRPr lang="ru-RU" sz="1100" b="1">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ru-RU" sz="1100" b="1">
                          <a:solidFill>
                            <a:schemeClr val="tx2">
                              <a:lumMod val="50000"/>
                            </a:schemeClr>
                          </a:solidFill>
                          <a:effectLst/>
                        </a:rPr>
                        <a:t>% к предыдущему</a:t>
                      </a:r>
                      <a:endParaRPr lang="ru-RU" sz="1100" b="1">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r>
              <a:tr h="636873">
                <a:tc>
                  <a:txBody>
                    <a:bodyPr/>
                    <a:lstStyle/>
                    <a:p>
                      <a:pPr>
                        <a:lnSpc>
                          <a:spcPct val="115000"/>
                        </a:lnSpc>
                        <a:spcAft>
                          <a:spcPts val="0"/>
                        </a:spcAft>
                      </a:pPr>
                      <a:r>
                        <a:rPr lang="ru-RU" sz="1100" b="1" dirty="0">
                          <a:solidFill>
                            <a:schemeClr val="tx2">
                              <a:lumMod val="50000"/>
                            </a:schemeClr>
                          </a:solidFill>
                          <a:effectLst/>
                        </a:rPr>
                        <a:t>Раздел 1100 «Физическая культура и спорт</a:t>
                      </a:r>
                      <a:r>
                        <a:rPr lang="ru-RU" sz="1100" b="1" dirty="0" smtClean="0">
                          <a:solidFill>
                            <a:schemeClr val="tx2">
                              <a:lumMod val="50000"/>
                            </a:schemeClr>
                          </a:solidFill>
                          <a:effectLst/>
                        </a:rPr>
                        <a:t>», всего</a:t>
                      </a:r>
                    </a:p>
                    <a:p>
                      <a:pPr>
                        <a:lnSpc>
                          <a:spcPct val="115000"/>
                        </a:lnSpc>
                        <a:spcAft>
                          <a:spcPts val="0"/>
                        </a:spcAft>
                      </a:pPr>
                      <a:r>
                        <a:rPr lang="ru-RU" sz="1100" b="1" dirty="0" smtClean="0">
                          <a:solidFill>
                            <a:schemeClr val="tx2">
                              <a:lumMod val="50000"/>
                            </a:schemeClr>
                          </a:solidFill>
                          <a:effectLst/>
                          <a:latin typeface="Times New Roman"/>
                          <a:ea typeface="Times New Roman"/>
                          <a:cs typeface="Times New Roman"/>
                        </a:rPr>
                        <a:t>В том числе:</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100" b="1" dirty="0">
                          <a:solidFill>
                            <a:schemeClr val="tx2">
                              <a:lumMod val="50000"/>
                            </a:schemeClr>
                          </a:solidFill>
                          <a:effectLst/>
                        </a:rPr>
                        <a:t>1755</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100" b="1" dirty="0">
                          <a:solidFill>
                            <a:schemeClr val="tx2">
                              <a:lumMod val="50000"/>
                            </a:schemeClr>
                          </a:solidFill>
                          <a:effectLst/>
                        </a:rPr>
                        <a:t>1952,4</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100" b="1" dirty="0">
                          <a:solidFill>
                            <a:schemeClr val="tx2">
                              <a:lumMod val="50000"/>
                            </a:schemeClr>
                          </a:solidFill>
                          <a:effectLst/>
                        </a:rPr>
                        <a:t>111,3</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r>
              <a:tr h="298484">
                <a:tc>
                  <a:txBody>
                    <a:bodyPr/>
                    <a:lstStyle/>
                    <a:p>
                      <a:pPr>
                        <a:lnSpc>
                          <a:spcPct val="115000"/>
                        </a:lnSpc>
                        <a:spcAft>
                          <a:spcPts val="0"/>
                        </a:spcAft>
                      </a:pPr>
                      <a:r>
                        <a:rPr lang="ru-RU" sz="1100" b="1" dirty="0" smtClean="0">
                          <a:solidFill>
                            <a:schemeClr val="tx2">
                              <a:lumMod val="50000"/>
                            </a:schemeClr>
                          </a:solidFill>
                          <a:effectLst/>
                        </a:rPr>
                        <a:t>Физическая культура</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100" b="1" dirty="0">
                          <a:solidFill>
                            <a:schemeClr val="tx2">
                              <a:lumMod val="50000"/>
                            </a:schemeClr>
                          </a:solidFill>
                          <a:effectLst/>
                        </a:rPr>
                        <a:t>300</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100" b="1" dirty="0">
                          <a:solidFill>
                            <a:schemeClr val="tx2">
                              <a:lumMod val="50000"/>
                            </a:schemeClr>
                          </a:solidFill>
                          <a:effectLst/>
                        </a:rPr>
                        <a:t>350</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100" b="1">
                          <a:solidFill>
                            <a:schemeClr val="tx2">
                              <a:lumMod val="50000"/>
                            </a:schemeClr>
                          </a:solidFill>
                          <a:effectLst/>
                        </a:rPr>
                        <a:t>116,7</a:t>
                      </a:r>
                      <a:endParaRPr lang="ru-RU" sz="1100" b="1">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r>
              <a:tr h="447727">
                <a:tc>
                  <a:txBody>
                    <a:bodyPr/>
                    <a:lstStyle/>
                    <a:p>
                      <a:pPr>
                        <a:lnSpc>
                          <a:spcPct val="115000"/>
                        </a:lnSpc>
                        <a:spcAft>
                          <a:spcPts val="0"/>
                        </a:spcAft>
                      </a:pPr>
                      <a:r>
                        <a:rPr lang="ru-RU" sz="1100" b="1" dirty="0" smtClean="0">
                          <a:solidFill>
                            <a:schemeClr val="tx2">
                              <a:lumMod val="50000"/>
                            </a:schemeClr>
                          </a:solidFill>
                          <a:effectLst/>
                        </a:rPr>
                        <a:t>Другие </a:t>
                      </a:r>
                      <a:r>
                        <a:rPr lang="ru-RU" sz="1100" b="1" dirty="0">
                          <a:solidFill>
                            <a:schemeClr val="tx2">
                              <a:lumMod val="50000"/>
                            </a:schemeClr>
                          </a:solidFill>
                          <a:effectLst/>
                        </a:rPr>
                        <a:t>вопросы в области физической культуры и </a:t>
                      </a:r>
                      <a:r>
                        <a:rPr lang="ru-RU" sz="1100" b="1" dirty="0" smtClean="0">
                          <a:solidFill>
                            <a:schemeClr val="tx2">
                              <a:lumMod val="50000"/>
                            </a:schemeClr>
                          </a:solidFill>
                          <a:effectLst/>
                        </a:rPr>
                        <a:t>спорта</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100" b="1" dirty="0">
                          <a:solidFill>
                            <a:schemeClr val="tx2">
                              <a:lumMod val="50000"/>
                            </a:schemeClr>
                          </a:solidFill>
                          <a:effectLst/>
                        </a:rPr>
                        <a:t>1455</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100" b="1" dirty="0">
                          <a:solidFill>
                            <a:schemeClr val="tx2">
                              <a:lumMod val="50000"/>
                            </a:schemeClr>
                          </a:solidFill>
                          <a:effectLst/>
                        </a:rPr>
                        <a:t>1602,4</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c>
                  <a:txBody>
                    <a:bodyPr/>
                    <a:lstStyle/>
                    <a:p>
                      <a:pPr algn="r">
                        <a:lnSpc>
                          <a:spcPct val="115000"/>
                        </a:lnSpc>
                        <a:spcAft>
                          <a:spcPts val="0"/>
                        </a:spcAft>
                      </a:pPr>
                      <a:r>
                        <a:rPr lang="ru-RU" sz="1100" b="1" dirty="0">
                          <a:solidFill>
                            <a:schemeClr val="tx2">
                              <a:lumMod val="50000"/>
                            </a:schemeClr>
                          </a:solidFill>
                          <a:effectLst/>
                        </a:rPr>
                        <a:t>110,1</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5E9EFF"/>
                        </a:gs>
                        <a:gs pos="39999">
                          <a:srgbClr val="85C2FF"/>
                        </a:gs>
                        <a:gs pos="70000">
                          <a:srgbClr val="C4D6EB"/>
                        </a:gs>
                        <a:gs pos="100000">
                          <a:srgbClr val="FFEBFA"/>
                        </a:gs>
                      </a:gsLst>
                      <a:lin ang="5400000" scaled="0"/>
                    </a:gradFill>
                  </a:tcPr>
                </a:tc>
              </a:tr>
            </a:tbl>
          </a:graphicData>
        </a:graphic>
      </p:graphicFrame>
      <p:sp>
        <p:nvSpPr>
          <p:cNvPr id="10" name="Прямоугольник 9"/>
          <p:cNvSpPr/>
          <p:nvPr/>
        </p:nvSpPr>
        <p:spPr>
          <a:xfrm>
            <a:off x="179512" y="2219230"/>
            <a:ext cx="4320480" cy="4308872"/>
          </a:xfrm>
          <a:prstGeom prst="rect">
            <a:avLst/>
          </a:prstGeom>
        </p:spPr>
        <p:txBody>
          <a:bodyPr wrap="square">
            <a:spAutoFit/>
          </a:bodyPr>
          <a:lstStyle/>
          <a:p>
            <a:pPr algn="ctr"/>
            <a:r>
              <a:rPr lang="ru-RU" sz="1300" dirty="0"/>
              <a:t>В проект бюджета муниципального района на 2017 год включены </a:t>
            </a:r>
            <a:r>
              <a:rPr lang="ru-RU" sz="1300" dirty="0" smtClean="0"/>
              <a:t>расходы:</a:t>
            </a:r>
          </a:p>
          <a:p>
            <a:pPr algn="ctr"/>
            <a:r>
              <a:rPr lang="ru-RU" sz="1300" dirty="0" smtClean="0"/>
              <a:t>         а) Физическая культура:  350 тыс. руб. на </a:t>
            </a:r>
            <a:r>
              <a:rPr lang="ru-RU" sz="1300" dirty="0"/>
              <a:t>реализацию муниципальной программы (МП) «Развитие физической культуры и спорта в </a:t>
            </a:r>
            <a:r>
              <a:rPr lang="ru-RU" sz="1300" dirty="0" err="1"/>
              <a:t>Зеленчукском</a:t>
            </a:r>
            <a:r>
              <a:rPr lang="ru-RU" sz="1300" dirty="0"/>
              <a:t> муниципальном районе на 2017-2019 годы» </a:t>
            </a:r>
            <a:r>
              <a:rPr lang="ru-RU" sz="1300" dirty="0" smtClean="0"/>
              <a:t> (проведение спортивных мероприятий); </a:t>
            </a:r>
            <a:endParaRPr lang="ru-RU" sz="1300" dirty="0"/>
          </a:p>
          <a:p>
            <a:pPr algn="ctr"/>
            <a:r>
              <a:rPr lang="ru-RU" sz="1300" dirty="0" smtClean="0"/>
              <a:t>      б) Другие </a:t>
            </a:r>
            <a:r>
              <a:rPr lang="ru-RU" sz="1300" dirty="0"/>
              <a:t>вопросы в области физической культуры и </a:t>
            </a:r>
            <a:r>
              <a:rPr lang="ru-RU" sz="1300" dirty="0" smtClean="0"/>
              <a:t>спорта:  </a:t>
            </a:r>
            <a:r>
              <a:rPr lang="ru-RU" sz="1300" dirty="0"/>
              <a:t>1602,4 тыс. руб. на реализацию муниципальных программ</a:t>
            </a:r>
            <a:r>
              <a:rPr lang="ru-RU" sz="1300" dirty="0" smtClean="0"/>
              <a:t>:   1012,4 тыс. руб</a:t>
            </a:r>
            <a:r>
              <a:rPr lang="ru-RU" sz="1300" dirty="0"/>
              <a:t>. - по МП «Аппарат администрации </a:t>
            </a:r>
            <a:r>
              <a:rPr lang="ru-RU" sz="1300" dirty="0" err="1"/>
              <a:t>Зеленчукского</a:t>
            </a:r>
            <a:r>
              <a:rPr lang="ru-RU" sz="1300" dirty="0"/>
              <a:t> </a:t>
            </a:r>
            <a:r>
              <a:rPr lang="ru-RU" sz="1300" dirty="0" smtClean="0"/>
              <a:t>муниципального </a:t>
            </a:r>
            <a:r>
              <a:rPr lang="ru-RU" sz="1300" dirty="0"/>
              <a:t>района на 2017-2019 годы» (содержание отдела по ФК и спорта, туризму и молодежной политике администрации муниципального района</a:t>
            </a:r>
            <a:r>
              <a:rPr lang="ru-RU" sz="1300" dirty="0" smtClean="0"/>
              <a:t>);   140,0 </a:t>
            </a:r>
            <a:r>
              <a:rPr lang="ru-RU" sz="1300" dirty="0"/>
              <a:t>тыс. руб. – по МП «Профилактика терроризма и экстремизма в </a:t>
            </a:r>
            <a:r>
              <a:rPr lang="ru-RU" sz="1300" dirty="0" err="1"/>
              <a:t>Зеленчукском</a:t>
            </a:r>
            <a:r>
              <a:rPr lang="ru-RU" sz="1300" dirty="0"/>
              <a:t> муниципальном районе на 2017-2019 годы</a:t>
            </a:r>
            <a:r>
              <a:rPr lang="ru-RU" sz="1300" dirty="0" smtClean="0"/>
              <a:t>»;    50,0 </a:t>
            </a:r>
            <a:r>
              <a:rPr lang="ru-RU" sz="1300" dirty="0"/>
              <a:t>тыс. руб. – по МП «Противодействие коррупции в </a:t>
            </a:r>
            <a:r>
              <a:rPr lang="ru-RU" sz="1300" dirty="0" err="1"/>
              <a:t>Зеленчукском</a:t>
            </a:r>
            <a:r>
              <a:rPr lang="ru-RU" sz="1300" dirty="0"/>
              <a:t> муниципальном районе на 2017-2019 годы</a:t>
            </a:r>
            <a:r>
              <a:rPr lang="ru-RU" sz="1300" dirty="0" smtClean="0"/>
              <a:t>»;  400,0 </a:t>
            </a:r>
            <a:r>
              <a:rPr lang="ru-RU" sz="1300" dirty="0"/>
              <a:t>тыс. руб. – по МП «Профилактика преступлений и иных </a:t>
            </a:r>
            <a:r>
              <a:rPr lang="ru-RU" sz="1300" dirty="0" smtClean="0"/>
              <a:t>правонарушений </a:t>
            </a:r>
            <a:r>
              <a:rPr lang="ru-RU" sz="1300" dirty="0"/>
              <a:t>на территории </a:t>
            </a:r>
            <a:r>
              <a:rPr lang="ru-RU" sz="1300" dirty="0" err="1"/>
              <a:t>Зеленчукского</a:t>
            </a:r>
            <a:r>
              <a:rPr lang="ru-RU" sz="1300" dirty="0"/>
              <a:t> муниципального района на 2017-2019 </a:t>
            </a:r>
            <a:r>
              <a:rPr lang="ru-RU" sz="1300" dirty="0" err="1" smtClean="0"/>
              <a:t>гг</a:t>
            </a:r>
            <a:r>
              <a:rPr lang="ru-RU" sz="1300" dirty="0" smtClean="0"/>
              <a:t>»</a:t>
            </a:r>
            <a:r>
              <a:rPr lang="ru-RU" sz="1400" dirty="0" smtClean="0"/>
              <a:t>. </a:t>
            </a:r>
            <a:endParaRPr lang="ru-RU" sz="1400" dirty="0"/>
          </a:p>
        </p:txBody>
      </p:sp>
      <p:sp>
        <p:nvSpPr>
          <p:cNvPr id="11" name="Прямоугольник 10"/>
          <p:cNvSpPr/>
          <p:nvPr/>
        </p:nvSpPr>
        <p:spPr>
          <a:xfrm>
            <a:off x="5868144" y="1358273"/>
            <a:ext cx="2215735" cy="369332"/>
          </a:xfrm>
          <a:prstGeom prst="rect">
            <a:avLst/>
          </a:prstGeom>
        </p:spPr>
        <p:txBody>
          <a:bodyPr wrap="none">
            <a:spAutoFit/>
          </a:bodyPr>
          <a:lstStyle/>
          <a:p>
            <a:r>
              <a:rPr lang="ru-RU" b="1" dirty="0" smtClean="0"/>
              <a:t>Структура расходов:</a:t>
            </a:r>
            <a:endParaRPr lang="ru-RU" b="1" dirty="0"/>
          </a:p>
        </p:txBody>
      </p:sp>
    </p:spTree>
    <p:extLst>
      <p:ext uri="{BB962C8B-B14F-4D97-AF65-F5344CB8AC3E}">
        <p14:creationId xmlns:p14="http://schemas.microsoft.com/office/powerpoint/2010/main" val="25379434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2987824" y="418654"/>
            <a:ext cx="5832648" cy="490066"/>
          </a:xfrm>
          <a:ln>
            <a:solidFill>
              <a:schemeClr val="bg2"/>
            </a:solidFill>
            <a:miter lim="800000"/>
            <a:headEnd/>
            <a:tailEnd/>
          </a:ln>
        </p:spPr>
        <p:txBody>
          <a:bodyPr>
            <a:noAutofit/>
          </a:bodyPr>
          <a:lstStyle/>
          <a:p>
            <a:pPr algn="ctr" eaLnBrk="1" hangingPunct="1"/>
            <a:r>
              <a:rPr lang="ru-RU" sz="3200" b="1" dirty="0" smtClean="0">
                <a:solidFill>
                  <a:schemeClr val="tx2">
                    <a:lumMod val="50000"/>
                  </a:schemeClr>
                </a:solidFill>
                <a:effectLst>
                  <a:outerShdw blurRad="38100" dist="38100" dir="2700000" algn="tl">
                    <a:srgbClr val="000000">
                      <a:alpha val="43137"/>
                    </a:srgbClr>
                  </a:outerShdw>
                </a:effectLst>
                <a:cs typeface="Trebuchet MS" pitchFamily="34" charset="0"/>
              </a:rPr>
              <a:t>Расходы</a:t>
            </a:r>
            <a:r>
              <a:rPr lang="ru-RU" sz="3200" b="1" dirty="0" smtClean="0">
                <a:effectLst>
                  <a:outerShdw blurRad="38100" dist="38100" dir="2700000" algn="tl">
                    <a:srgbClr val="000000">
                      <a:alpha val="43137"/>
                    </a:srgbClr>
                  </a:outerShdw>
                </a:effectLst>
                <a:cs typeface="Trebuchet MS" pitchFamily="34" charset="0"/>
              </a:rPr>
              <a:t> на здравоохранение</a:t>
            </a:r>
          </a:p>
        </p:txBody>
      </p:sp>
      <p:graphicFrame>
        <p:nvGraphicFramePr>
          <p:cNvPr id="6" name="Диаграмма 39"/>
          <p:cNvGraphicFramePr>
            <a:graphicFrameLocks/>
          </p:cNvGraphicFramePr>
          <p:nvPr>
            <p:extLst>
              <p:ext uri="{D42A27DB-BD31-4B8C-83A1-F6EECF244321}">
                <p14:modId xmlns:p14="http://schemas.microsoft.com/office/powerpoint/2010/main" val="3251356966"/>
              </p:ext>
            </p:extLst>
          </p:nvPr>
        </p:nvGraphicFramePr>
        <p:xfrm>
          <a:off x="5220072" y="1412776"/>
          <a:ext cx="3600400"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72008" y="1988110"/>
            <a:ext cx="5148064" cy="2208297"/>
          </a:xfrm>
          <a:prstGeom prst="rect">
            <a:avLst/>
          </a:prstGeom>
        </p:spPr>
        <p:txBody>
          <a:bodyPr wrap="square">
            <a:spAutoFit/>
          </a:bodyPr>
          <a:lstStyle/>
          <a:p>
            <a:pPr algn="ctr"/>
            <a:r>
              <a:rPr lang="ru-RU" sz="1250" dirty="0"/>
              <a:t> </a:t>
            </a:r>
            <a:r>
              <a:rPr lang="ru-RU" sz="1250" dirty="0" smtClean="0"/>
              <a:t>Расходы в сфере здравоохранения  производятся Фондом ОМС, часть расходов, отнесенных к государственным и местным полномочиям, включаются в бюджет республики и муниципального района. </a:t>
            </a:r>
          </a:p>
          <a:p>
            <a:pPr algn="ctr"/>
            <a:r>
              <a:rPr lang="ru-RU" sz="1250" dirty="0" smtClean="0"/>
              <a:t>В проект бюджета </a:t>
            </a:r>
            <a:r>
              <a:rPr lang="ru-RU" sz="1250" dirty="0"/>
              <a:t>на 2017 год </a:t>
            </a:r>
            <a:r>
              <a:rPr lang="ru-RU" sz="1250" dirty="0" smtClean="0"/>
              <a:t>предварительно </a:t>
            </a:r>
            <a:r>
              <a:rPr lang="ru-RU" sz="1250" dirty="0"/>
              <a:t>(ко второму чтению,  в районный бюджет будут внесены корректировки</a:t>
            </a:r>
            <a:r>
              <a:rPr lang="ru-RU" sz="1250" dirty="0" smtClean="0"/>
              <a:t>) включены </a:t>
            </a:r>
            <a:r>
              <a:rPr lang="ru-RU" sz="1250" dirty="0"/>
              <a:t>расходы </a:t>
            </a:r>
            <a:r>
              <a:rPr lang="ru-RU" sz="1250" dirty="0" smtClean="0"/>
              <a:t>в </a:t>
            </a:r>
            <a:r>
              <a:rPr lang="ru-RU" sz="1250" dirty="0"/>
              <a:t>сумме 11565,3 </a:t>
            </a:r>
            <a:r>
              <a:rPr lang="ru-RU" sz="1250" dirty="0" smtClean="0"/>
              <a:t>тыс. руб., на </a:t>
            </a:r>
            <a:r>
              <a:rPr lang="ru-RU" sz="1250" dirty="0"/>
              <a:t>выполнение собственных полномочий  -  3208,1  тыс. руб</a:t>
            </a:r>
            <a:r>
              <a:rPr lang="ru-RU" sz="1250" dirty="0" smtClean="0"/>
              <a:t>. (на </a:t>
            </a:r>
            <a:r>
              <a:rPr lang="ru-RU" sz="1250" dirty="0"/>
              <a:t>выплату льготных коммунальных услуг медицинским работникам в сумме 1756,1 тыс. руб., оплата налога на имущество </a:t>
            </a:r>
            <a:r>
              <a:rPr lang="ru-RU" sz="1250" dirty="0" smtClean="0"/>
              <a:t>пред - 882 </a:t>
            </a:r>
            <a:r>
              <a:rPr lang="ru-RU" sz="1250" dirty="0"/>
              <a:t>тыс</a:t>
            </a:r>
            <a:r>
              <a:rPr lang="ru-RU" sz="1250" dirty="0" smtClean="0"/>
              <a:t>. руб</a:t>
            </a:r>
            <a:r>
              <a:rPr lang="ru-RU" sz="1250" dirty="0"/>
              <a:t>., транспортный налог </a:t>
            </a:r>
            <a:r>
              <a:rPr lang="ru-RU" sz="1250" dirty="0" smtClean="0"/>
              <a:t>- 70,0  тыс. руб</a:t>
            </a:r>
            <a:r>
              <a:rPr lang="ru-RU" sz="1250" dirty="0"/>
              <a:t>., </a:t>
            </a:r>
            <a:r>
              <a:rPr lang="ru-RU" sz="1250" dirty="0" smtClean="0"/>
              <a:t>для реализации </a:t>
            </a:r>
            <a:r>
              <a:rPr lang="ru-RU" sz="1250" dirty="0"/>
              <a:t>муниципальной  </a:t>
            </a:r>
            <a:r>
              <a:rPr lang="ru-RU" sz="1250" dirty="0" smtClean="0"/>
              <a:t>программы  -  500 </a:t>
            </a:r>
            <a:r>
              <a:rPr lang="ru-RU" sz="1250" dirty="0"/>
              <a:t>тыс</a:t>
            </a:r>
            <a:r>
              <a:rPr lang="ru-RU" sz="1250" dirty="0" smtClean="0"/>
              <a:t>. руб.), </a:t>
            </a:r>
            <a:r>
              <a:rPr lang="ru-RU" sz="1250" dirty="0"/>
              <a:t>на </a:t>
            </a:r>
            <a:r>
              <a:rPr lang="ru-RU" sz="1250" dirty="0" err="1" smtClean="0"/>
              <a:t>выполне-ние</a:t>
            </a:r>
            <a:r>
              <a:rPr lang="ru-RU" sz="1250" dirty="0" smtClean="0"/>
              <a:t> </a:t>
            </a:r>
            <a:r>
              <a:rPr lang="ru-RU" sz="1250" dirty="0"/>
              <a:t>переданных </a:t>
            </a:r>
            <a:r>
              <a:rPr lang="ru-RU" sz="1250" dirty="0" err="1" smtClean="0"/>
              <a:t>гос.полномочий</a:t>
            </a:r>
            <a:r>
              <a:rPr lang="ru-RU" sz="1250" dirty="0" smtClean="0"/>
              <a:t>  </a:t>
            </a:r>
            <a:r>
              <a:rPr lang="ru-RU" sz="1250" dirty="0"/>
              <a:t>- 8357,2 </a:t>
            </a:r>
            <a:r>
              <a:rPr lang="ru-RU" sz="1250" dirty="0" smtClean="0"/>
              <a:t>тыс. руб</a:t>
            </a:r>
            <a:r>
              <a:rPr lang="ru-RU" sz="1250" dirty="0"/>
              <a:t>. </a:t>
            </a:r>
            <a:r>
              <a:rPr lang="ru-RU" sz="1250" dirty="0" smtClean="0"/>
              <a:t>(уровень </a:t>
            </a:r>
            <a:r>
              <a:rPr lang="ru-RU" sz="1250" dirty="0"/>
              <a:t>2016 </a:t>
            </a:r>
            <a:r>
              <a:rPr lang="ru-RU" sz="1250" dirty="0" smtClean="0"/>
              <a:t>года).  </a:t>
            </a:r>
            <a:endParaRPr lang="ru-RU" sz="1250" dirty="0"/>
          </a:p>
        </p:txBody>
      </p:sp>
      <p:pic>
        <p:nvPicPr>
          <p:cNvPr id="9" name="Рисунок 8" descr="https://im0-tub-ru.yandex.net/i?id=532a27d74466acdade08cd6dc6340754&amp;n=33&amp;h=190&amp;w=19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95536" y="77693"/>
            <a:ext cx="2448272" cy="1911147"/>
          </a:xfrm>
          <a:prstGeom prst="rect">
            <a:avLst/>
          </a:prstGeom>
          <a:noFill/>
          <a:ln>
            <a:noFill/>
          </a:ln>
        </p:spPr>
      </p:pic>
      <p:graphicFrame>
        <p:nvGraphicFramePr>
          <p:cNvPr id="2" name="Таблица 1"/>
          <p:cNvGraphicFramePr>
            <a:graphicFrameLocks noGrp="1"/>
          </p:cNvGraphicFramePr>
          <p:nvPr>
            <p:extLst>
              <p:ext uri="{D42A27DB-BD31-4B8C-83A1-F6EECF244321}">
                <p14:modId xmlns:p14="http://schemas.microsoft.com/office/powerpoint/2010/main" val="10698402"/>
              </p:ext>
            </p:extLst>
          </p:nvPr>
        </p:nvGraphicFramePr>
        <p:xfrm>
          <a:off x="251520" y="4293096"/>
          <a:ext cx="4763052" cy="1975271"/>
        </p:xfrm>
        <a:graphic>
          <a:graphicData uri="http://schemas.openxmlformats.org/drawingml/2006/table">
            <a:tbl>
              <a:tblPr firstRow="1" firstCol="1" lastRow="1" lastCol="1" bandRow="1" bandCol="1">
                <a:tableStyleId>{5C22544A-7EE6-4342-B048-85BDC9FD1C3A}</a:tableStyleId>
              </a:tblPr>
              <a:tblGrid>
                <a:gridCol w="2651817"/>
                <a:gridCol w="784173"/>
                <a:gridCol w="624334"/>
                <a:gridCol w="702728"/>
              </a:tblGrid>
              <a:tr h="312045">
                <a:tc rowSpan="2">
                  <a:txBody>
                    <a:bodyPr/>
                    <a:lstStyle/>
                    <a:p>
                      <a:pPr algn="ctr">
                        <a:lnSpc>
                          <a:spcPct val="115000"/>
                        </a:lnSpc>
                        <a:spcAft>
                          <a:spcPts val="0"/>
                        </a:spcAft>
                      </a:pPr>
                      <a:r>
                        <a:rPr lang="ru-RU" sz="1050" dirty="0">
                          <a:solidFill>
                            <a:schemeClr val="tx2">
                              <a:lumMod val="50000"/>
                            </a:schemeClr>
                          </a:solidFill>
                          <a:effectLst/>
                        </a:rPr>
                        <a:t>Наименование раздела, подраздела</a:t>
                      </a:r>
                    </a:p>
                    <a:p>
                      <a:pPr algn="ctr">
                        <a:lnSpc>
                          <a:spcPct val="115000"/>
                        </a:lnSpc>
                        <a:spcAft>
                          <a:spcPts val="0"/>
                        </a:spcAft>
                      </a:pPr>
                      <a:r>
                        <a:rPr lang="ru-RU" sz="1050" dirty="0">
                          <a:solidFill>
                            <a:schemeClr val="tx2">
                              <a:lumMod val="50000"/>
                            </a:schemeClr>
                          </a:solidFill>
                          <a:effectLst/>
                        </a:rPr>
                        <a:t> </a:t>
                      </a:r>
                      <a:endParaRPr lang="ru-RU" sz="1050" dirty="0">
                        <a:solidFill>
                          <a:schemeClr val="tx2">
                            <a:lumMod val="50000"/>
                          </a:schemeClr>
                        </a:solidFill>
                        <a:effectLst/>
                        <a:latin typeface="Times New Roman"/>
                        <a:ea typeface="Times New Roman"/>
                        <a:cs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gn="ctr">
                        <a:lnSpc>
                          <a:spcPct val="115000"/>
                        </a:lnSpc>
                        <a:spcAft>
                          <a:spcPts val="0"/>
                        </a:spcAft>
                      </a:pPr>
                      <a:r>
                        <a:rPr lang="ru-RU" sz="1050" dirty="0">
                          <a:solidFill>
                            <a:schemeClr val="tx2">
                              <a:lumMod val="50000"/>
                            </a:schemeClr>
                          </a:solidFill>
                          <a:effectLst/>
                        </a:rPr>
                        <a:t>2016 год</a:t>
                      </a:r>
                      <a:endParaRPr lang="ru-RU" sz="1050" dirty="0">
                        <a:solidFill>
                          <a:schemeClr val="tx2">
                            <a:lumMod val="50000"/>
                          </a:schemeClr>
                        </a:solidFill>
                        <a:effectLst/>
                        <a:latin typeface="Times New Roman"/>
                        <a:ea typeface="Times New Roman"/>
                        <a:cs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2">
                  <a:txBody>
                    <a:bodyPr/>
                    <a:lstStyle/>
                    <a:p>
                      <a:pPr algn="ctr">
                        <a:lnSpc>
                          <a:spcPct val="115000"/>
                        </a:lnSpc>
                        <a:spcAft>
                          <a:spcPts val="1000"/>
                        </a:spcAft>
                      </a:pPr>
                      <a:r>
                        <a:rPr lang="ru-RU" sz="1050" dirty="0">
                          <a:solidFill>
                            <a:schemeClr val="tx2">
                              <a:lumMod val="50000"/>
                            </a:schemeClr>
                          </a:solidFill>
                          <a:effectLst/>
                        </a:rPr>
                        <a:t>2017 год</a:t>
                      </a:r>
                      <a:endParaRPr lang="ru-RU" sz="1050" dirty="0">
                        <a:solidFill>
                          <a:schemeClr val="tx2">
                            <a:lumMod val="50000"/>
                          </a:schemeClr>
                        </a:solidFill>
                        <a:effectLst/>
                        <a:latin typeface="Times New Roman"/>
                        <a:ea typeface="Times New Roman"/>
                        <a:cs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582952">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50" dirty="0">
                          <a:solidFill>
                            <a:schemeClr val="tx2">
                              <a:lumMod val="50000"/>
                            </a:schemeClr>
                          </a:solidFill>
                          <a:effectLst/>
                        </a:rPr>
                        <a:t>проект</a:t>
                      </a:r>
                      <a:endParaRPr lang="ru-RU" sz="1050" dirty="0">
                        <a:solidFill>
                          <a:schemeClr val="tx2">
                            <a:lumMod val="50000"/>
                          </a:schemeClr>
                        </a:solidFill>
                        <a:effectLst/>
                        <a:latin typeface="Times New Roman"/>
                        <a:ea typeface="Times New Roman"/>
                        <a:cs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050" dirty="0">
                          <a:solidFill>
                            <a:schemeClr val="tx2">
                              <a:lumMod val="50000"/>
                            </a:schemeClr>
                          </a:solidFill>
                          <a:effectLst/>
                        </a:rPr>
                        <a:t>% к</a:t>
                      </a:r>
                    </a:p>
                    <a:p>
                      <a:pPr algn="ctr">
                        <a:lnSpc>
                          <a:spcPct val="115000"/>
                        </a:lnSpc>
                        <a:spcAft>
                          <a:spcPts val="0"/>
                        </a:spcAft>
                      </a:pPr>
                      <a:r>
                        <a:rPr lang="ru-RU" sz="1050" dirty="0">
                          <a:solidFill>
                            <a:schemeClr val="tx2">
                              <a:lumMod val="50000"/>
                            </a:schemeClr>
                          </a:solidFill>
                          <a:effectLst/>
                        </a:rPr>
                        <a:t>предыдущему</a:t>
                      </a:r>
                      <a:endParaRPr lang="ru-RU" sz="1050" dirty="0">
                        <a:solidFill>
                          <a:schemeClr val="tx2">
                            <a:lumMod val="50000"/>
                          </a:schemeClr>
                        </a:solidFill>
                        <a:effectLst/>
                        <a:latin typeface="Times New Roman"/>
                        <a:ea typeface="Times New Roman"/>
                        <a:cs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38765">
                <a:tc>
                  <a:txBody>
                    <a:bodyPr/>
                    <a:lstStyle/>
                    <a:p>
                      <a:pPr>
                        <a:lnSpc>
                          <a:spcPct val="115000"/>
                        </a:lnSpc>
                        <a:spcAft>
                          <a:spcPts val="0"/>
                        </a:spcAft>
                      </a:pPr>
                      <a:r>
                        <a:rPr lang="ru-RU" sz="1100" dirty="0">
                          <a:solidFill>
                            <a:schemeClr val="tx2">
                              <a:lumMod val="50000"/>
                            </a:schemeClr>
                          </a:solidFill>
                          <a:effectLst/>
                        </a:rPr>
                        <a:t>(0900) Здравоохранение</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ru-RU" sz="1100" dirty="0">
                          <a:solidFill>
                            <a:schemeClr val="tx2">
                              <a:lumMod val="50000"/>
                            </a:schemeClr>
                          </a:solidFill>
                          <a:effectLst/>
                        </a:rPr>
                        <a:t>11755,3</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ru-RU" sz="1100" dirty="0">
                          <a:solidFill>
                            <a:schemeClr val="tx2">
                              <a:lumMod val="50000"/>
                            </a:schemeClr>
                          </a:solidFill>
                          <a:effectLst/>
                        </a:rPr>
                        <a:t>11565,3</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ru-RU" sz="1100" dirty="0">
                          <a:solidFill>
                            <a:schemeClr val="tx2">
                              <a:lumMod val="50000"/>
                            </a:schemeClr>
                          </a:solidFill>
                          <a:effectLst/>
                        </a:rPr>
                        <a:t>98,4</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38765">
                <a:tc>
                  <a:txBody>
                    <a:bodyPr/>
                    <a:lstStyle/>
                    <a:p>
                      <a:pPr>
                        <a:lnSpc>
                          <a:spcPct val="115000"/>
                        </a:lnSpc>
                        <a:spcAft>
                          <a:spcPts val="0"/>
                        </a:spcAft>
                      </a:pPr>
                      <a:r>
                        <a:rPr lang="ru-RU" sz="1100" dirty="0" smtClean="0">
                          <a:solidFill>
                            <a:schemeClr val="tx2">
                              <a:lumMod val="50000"/>
                            </a:schemeClr>
                          </a:solidFill>
                          <a:effectLst/>
                        </a:rPr>
                        <a:t>Стационарная </a:t>
                      </a:r>
                      <a:r>
                        <a:rPr lang="ru-RU" sz="1100" dirty="0">
                          <a:solidFill>
                            <a:schemeClr val="tx2">
                              <a:lumMod val="50000"/>
                            </a:schemeClr>
                          </a:solidFill>
                          <a:effectLst/>
                        </a:rPr>
                        <a:t>медицинская помощь</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ru-RU" sz="1100" dirty="0" smtClean="0">
                          <a:solidFill>
                            <a:schemeClr val="tx2">
                              <a:lumMod val="50000"/>
                            </a:schemeClr>
                          </a:solidFill>
                          <a:effectLst/>
                        </a:rPr>
                        <a:t>11610,6</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ru-RU" sz="1100" dirty="0">
                          <a:solidFill>
                            <a:schemeClr val="tx2">
                              <a:lumMod val="50000"/>
                            </a:schemeClr>
                          </a:solidFill>
                          <a:effectLst/>
                        </a:rPr>
                        <a:t>11461,6</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ru-RU" sz="1100" dirty="0">
                          <a:solidFill>
                            <a:schemeClr val="tx2">
                              <a:lumMod val="50000"/>
                            </a:schemeClr>
                          </a:solidFill>
                          <a:effectLst/>
                        </a:rPr>
                        <a:t>97,5</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02744">
                <a:tc>
                  <a:txBody>
                    <a:bodyPr/>
                    <a:lstStyle/>
                    <a:p>
                      <a:pPr>
                        <a:lnSpc>
                          <a:spcPct val="115000"/>
                        </a:lnSpc>
                        <a:spcAft>
                          <a:spcPts val="0"/>
                        </a:spcAft>
                      </a:pPr>
                      <a:r>
                        <a:rPr lang="ru-RU" sz="1100" dirty="0" smtClean="0">
                          <a:solidFill>
                            <a:schemeClr val="tx2">
                              <a:lumMod val="50000"/>
                            </a:schemeClr>
                          </a:solidFill>
                          <a:effectLst/>
                        </a:rPr>
                        <a:t>Другие </a:t>
                      </a:r>
                      <a:r>
                        <a:rPr lang="ru-RU" sz="1100" dirty="0">
                          <a:solidFill>
                            <a:schemeClr val="tx2">
                              <a:lumMod val="50000"/>
                            </a:schemeClr>
                          </a:solidFill>
                          <a:effectLst/>
                        </a:rPr>
                        <a:t>вопросы в области здравоохранения</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ru-RU" sz="1100" dirty="0">
                          <a:solidFill>
                            <a:schemeClr val="tx2">
                              <a:lumMod val="50000"/>
                            </a:schemeClr>
                          </a:solidFill>
                          <a:effectLst/>
                        </a:rPr>
                        <a:t> </a:t>
                      </a:r>
                      <a:r>
                        <a:rPr lang="ru-RU" sz="1100" dirty="0" smtClean="0">
                          <a:solidFill>
                            <a:schemeClr val="tx2">
                              <a:lumMod val="50000"/>
                            </a:schemeClr>
                          </a:solidFill>
                          <a:effectLst/>
                        </a:rPr>
                        <a:t>144,7</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ru-RU" sz="1100" dirty="0">
                          <a:solidFill>
                            <a:schemeClr val="tx2">
                              <a:lumMod val="50000"/>
                            </a:schemeClr>
                          </a:solidFill>
                          <a:effectLst/>
                        </a:rPr>
                        <a:t>103,7</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lnSpc>
                          <a:spcPct val="115000"/>
                        </a:lnSpc>
                        <a:spcAft>
                          <a:spcPts val="0"/>
                        </a:spcAft>
                      </a:pPr>
                      <a:r>
                        <a:rPr lang="ru-RU" sz="1100" dirty="0" smtClean="0">
                          <a:solidFill>
                            <a:schemeClr val="tx2">
                              <a:lumMod val="50000"/>
                            </a:schemeClr>
                          </a:solidFill>
                          <a:effectLst/>
                        </a:rPr>
                        <a:t>72,0</a:t>
                      </a:r>
                      <a:endParaRPr lang="ru-RU" sz="1100" dirty="0">
                        <a:solidFill>
                          <a:schemeClr val="tx2">
                            <a:lumMod val="50000"/>
                          </a:schemeClr>
                        </a:solidFill>
                        <a:effectLst/>
                        <a:latin typeface="Times New Roman"/>
                        <a:ea typeface="Times New Roman"/>
                        <a:cs typeface="Times New Roman"/>
                      </a:endParaRPr>
                    </a:p>
                  </a:txBody>
                  <a:tcPr marL="68580" marR="6858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extLst>
      <p:ext uri="{BB962C8B-B14F-4D97-AF65-F5344CB8AC3E}">
        <p14:creationId xmlns:p14="http://schemas.microsoft.com/office/powerpoint/2010/main" val="5341600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2843808" y="346646"/>
            <a:ext cx="6264696" cy="490066"/>
          </a:xfrm>
          <a:ln>
            <a:solidFill>
              <a:schemeClr val="bg2"/>
            </a:solidFill>
            <a:miter lim="800000"/>
            <a:headEnd/>
            <a:tailEnd/>
          </a:ln>
        </p:spPr>
        <p:txBody>
          <a:bodyPr>
            <a:noAutofit/>
          </a:bodyPr>
          <a:lstStyle/>
          <a:p>
            <a:pPr algn="ctr" eaLnBrk="1" hangingPunct="1"/>
            <a:r>
              <a:rPr lang="ru-RU" sz="3200" b="1" dirty="0" smtClean="0">
                <a:solidFill>
                  <a:schemeClr val="tx2">
                    <a:lumMod val="50000"/>
                  </a:schemeClr>
                </a:solidFill>
                <a:effectLst>
                  <a:outerShdw blurRad="38100" dist="38100" dir="2700000" algn="tl">
                    <a:srgbClr val="000000">
                      <a:alpha val="43137"/>
                    </a:srgbClr>
                  </a:outerShdw>
                </a:effectLst>
                <a:cs typeface="Trebuchet MS" pitchFamily="34" charset="0"/>
              </a:rPr>
              <a:t>Расходы</a:t>
            </a:r>
            <a:r>
              <a:rPr lang="ru-RU" sz="3200" b="1" dirty="0" smtClean="0">
                <a:effectLst>
                  <a:outerShdw blurRad="38100" dist="38100" dir="2700000" algn="tl">
                    <a:srgbClr val="000000">
                      <a:alpha val="43137"/>
                    </a:srgbClr>
                  </a:outerShdw>
                </a:effectLst>
                <a:cs typeface="Trebuchet MS" pitchFamily="34" charset="0"/>
              </a:rPr>
              <a:t> на социальную политику</a:t>
            </a:r>
          </a:p>
        </p:txBody>
      </p:sp>
      <p:pic>
        <p:nvPicPr>
          <p:cNvPr id="12" name="Рисунок 11" descr="https://im0-tub-ru.yandex.net/i?id=8db40c745d1dc27071081028651ca579&amp;n=33&amp;h=190&amp;w=194">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2880320" cy="1800200"/>
          </a:xfrm>
          <a:prstGeom prst="rect">
            <a:avLst/>
          </a:prstGeom>
          <a:noFill/>
          <a:ln>
            <a:noFill/>
          </a:ln>
        </p:spPr>
      </p:pic>
      <p:pic>
        <p:nvPicPr>
          <p:cNvPr id="11" name="Рисунок 10" descr="https://im1-tub-ru.yandex.net/i?id=3d6259e8300bcf325b6512fd80e29f8b&amp;n=33&amp;h=190&amp;w=254">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355976" y="5184577"/>
            <a:ext cx="4392488" cy="1628799"/>
          </a:xfrm>
          <a:prstGeom prst="rect">
            <a:avLst/>
          </a:prstGeom>
          <a:noFill/>
          <a:ln>
            <a:noFill/>
          </a:ln>
        </p:spPr>
      </p:pic>
      <p:graphicFrame>
        <p:nvGraphicFramePr>
          <p:cNvPr id="5" name="Объект 4"/>
          <p:cNvGraphicFramePr>
            <a:graphicFrameLocks noGrp="1"/>
          </p:cNvGraphicFramePr>
          <p:nvPr>
            <p:ph idx="1"/>
            <p:extLst>
              <p:ext uri="{D42A27DB-BD31-4B8C-83A1-F6EECF244321}">
                <p14:modId xmlns:p14="http://schemas.microsoft.com/office/powerpoint/2010/main" val="3170653526"/>
              </p:ext>
            </p:extLst>
          </p:nvPr>
        </p:nvGraphicFramePr>
        <p:xfrm>
          <a:off x="4086199" y="2276872"/>
          <a:ext cx="4932041" cy="3163319"/>
        </p:xfrm>
        <a:graphic>
          <a:graphicData uri="http://schemas.openxmlformats.org/drawingml/2006/table">
            <a:tbl>
              <a:tblPr firstRow="1" firstCol="1" lastRow="1" lastCol="1" bandRow="1" bandCol="1">
                <a:effectLst>
                  <a:innerShdw blurRad="114300">
                    <a:prstClr val="black"/>
                  </a:innerShdw>
                </a:effectLst>
                <a:tableStyleId>{5C22544A-7EE6-4342-B048-85BDC9FD1C3A}</a:tableStyleId>
              </a:tblPr>
              <a:tblGrid>
                <a:gridCol w="2882837"/>
                <a:gridCol w="683068"/>
                <a:gridCol w="683068"/>
                <a:gridCol w="683068"/>
              </a:tblGrid>
              <a:tr h="156151">
                <a:tc rowSpan="2">
                  <a:txBody>
                    <a:bodyPr/>
                    <a:lstStyle/>
                    <a:p>
                      <a:pPr algn="ctr">
                        <a:lnSpc>
                          <a:spcPct val="115000"/>
                        </a:lnSpc>
                        <a:spcAft>
                          <a:spcPts val="0"/>
                        </a:spcAft>
                      </a:pPr>
                      <a:r>
                        <a:rPr lang="ru-RU" sz="1100" b="1" dirty="0">
                          <a:solidFill>
                            <a:schemeClr val="tx2">
                              <a:lumMod val="50000"/>
                            </a:schemeClr>
                          </a:solidFill>
                          <a:effectLst/>
                        </a:rPr>
                        <a:t>Наименование раздела, подраздела</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rowSpan="2">
                  <a:txBody>
                    <a:bodyPr/>
                    <a:lstStyle/>
                    <a:p>
                      <a:pPr algn="ctr">
                        <a:lnSpc>
                          <a:spcPct val="115000"/>
                        </a:lnSpc>
                        <a:spcAft>
                          <a:spcPts val="0"/>
                        </a:spcAft>
                      </a:pPr>
                      <a:r>
                        <a:rPr lang="ru-RU" sz="1100" b="1" dirty="0">
                          <a:solidFill>
                            <a:schemeClr val="tx2">
                              <a:lumMod val="50000"/>
                            </a:schemeClr>
                          </a:solidFill>
                          <a:effectLst/>
                        </a:rPr>
                        <a:t>2016 год</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gridSpan="2">
                  <a:txBody>
                    <a:bodyPr/>
                    <a:lstStyle/>
                    <a:p>
                      <a:pPr algn="ctr">
                        <a:lnSpc>
                          <a:spcPct val="115000"/>
                        </a:lnSpc>
                        <a:spcAft>
                          <a:spcPts val="1000"/>
                        </a:spcAft>
                      </a:pPr>
                      <a:r>
                        <a:rPr lang="ru-RU" sz="1100" b="1">
                          <a:solidFill>
                            <a:schemeClr val="tx2">
                              <a:lumMod val="50000"/>
                            </a:schemeClr>
                          </a:solidFill>
                          <a:effectLst/>
                        </a:rPr>
                        <a:t>2017 год</a:t>
                      </a:r>
                      <a:endParaRPr lang="ru-RU" sz="1100" b="1">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hMerge="1">
                  <a:txBody>
                    <a:bodyPr/>
                    <a:lstStyle/>
                    <a:p>
                      <a:endParaRPr lang="ru-RU"/>
                    </a:p>
                  </a:txBody>
                  <a:tcPr/>
                </a:tc>
              </a:tr>
              <a:tr h="822924">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1">
                          <a:solidFill>
                            <a:schemeClr val="tx2">
                              <a:lumMod val="50000"/>
                            </a:schemeClr>
                          </a:solidFill>
                          <a:effectLst/>
                        </a:rPr>
                        <a:t>проект</a:t>
                      </a:r>
                      <a:endParaRPr lang="ru-RU" sz="1100" b="1">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ru-RU" sz="1100" b="1">
                          <a:solidFill>
                            <a:schemeClr val="tx2">
                              <a:lumMod val="50000"/>
                            </a:schemeClr>
                          </a:solidFill>
                          <a:effectLst/>
                        </a:rPr>
                        <a:t>%  к</a:t>
                      </a:r>
                    </a:p>
                    <a:p>
                      <a:pPr algn="ctr">
                        <a:lnSpc>
                          <a:spcPct val="115000"/>
                        </a:lnSpc>
                        <a:spcAft>
                          <a:spcPts val="0"/>
                        </a:spcAft>
                      </a:pPr>
                      <a:r>
                        <a:rPr lang="ru-RU" sz="1100" b="1">
                          <a:solidFill>
                            <a:schemeClr val="tx2">
                              <a:lumMod val="50000"/>
                            </a:schemeClr>
                          </a:solidFill>
                          <a:effectLst/>
                        </a:rPr>
                        <a:t>предыду</a:t>
                      </a:r>
                    </a:p>
                    <a:p>
                      <a:pPr algn="ctr">
                        <a:lnSpc>
                          <a:spcPct val="115000"/>
                        </a:lnSpc>
                        <a:spcAft>
                          <a:spcPts val="0"/>
                        </a:spcAft>
                      </a:pPr>
                      <a:r>
                        <a:rPr lang="ru-RU" sz="1100" b="1">
                          <a:solidFill>
                            <a:schemeClr val="tx2">
                              <a:lumMod val="50000"/>
                            </a:schemeClr>
                          </a:solidFill>
                          <a:effectLst/>
                        </a:rPr>
                        <a:t>щему году</a:t>
                      </a:r>
                      <a:endParaRPr lang="ru-RU" sz="1100" b="1">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r>
              <a:tr h="564374">
                <a:tc>
                  <a:txBody>
                    <a:bodyPr/>
                    <a:lstStyle/>
                    <a:p>
                      <a:pPr algn="just">
                        <a:lnSpc>
                          <a:spcPct val="115000"/>
                        </a:lnSpc>
                        <a:spcAft>
                          <a:spcPts val="0"/>
                        </a:spcAft>
                      </a:pPr>
                      <a:r>
                        <a:rPr lang="ru-RU" sz="1100" b="1" dirty="0">
                          <a:solidFill>
                            <a:schemeClr val="tx2">
                              <a:lumMod val="50000"/>
                            </a:schemeClr>
                          </a:solidFill>
                          <a:effectLst/>
                        </a:rPr>
                        <a:t>Раздел 1000 «Социальная политика» - всего</a:t>
                      </a:r>
                    </a:p>
                    <a:p>
                      <a:pPr algn="just">
                        <a:lnSpc>
                          <a:spcPct val="115000"/>
                        </a:lnSpc>
                        <a:spcAft>
                          <a:spcPts val="0"/>
                        </a:spcAft>
                      </a:pPr>
                      <a:r>
                        <a:rPr lang="ru-RU" sz="1100" b="1" dirty="0">
                          <a:solidFill>
                            <a:schemeClr val="tx2">
                              <a:lumMod val="50000"/>
                            </a:schemeClr>
                          </a:solidFill>
                          <a:effectLst/>
                        </a:rPr>
                        <a:t>в том числе:</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100" b="1" dirty="0">
                          <a:solidFill>
                            <a:schemeClr val="tx2">
                              <a:lumMod val="50000"/>
                            </a:schemeClr>
                          </a:solidFill>
                          <a:effectLst/>
                        </a:rPr>
                        <a:t>216848,2</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100" b="1">
                          <a:solidFill>
                            <a:schemeClr val="tx2">
                              <a:lumMod val="50000"/>
                            </a:schemeClr>
                          </a:solidFill>
                          <a:effectLst/>
                        </a:rPr>
                        <a:t>215271,8</a:t>
                      </a:r>
                      <a:endParaRPr lang="ru-RU" sz="1100" b="1">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100" b="1">
                          <a:solidFill>
                            <a:schemeClr val="tx2">
                              <a:lumMod val="50000"/>
                            </a:schemeClr>
                          </a:solidFill>
                          <a:effectLst/>
                        </a:rPr>
                        <a:t>99,3</a:t>
                      </a:r>
                      <a:endParaRPr lang="ru-RU" sz="1100" b="1">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r>
              <a:tr h="352219">
                <a:tc>
                  <a:txBody>
                    <a:bodyPr/>
                    <a:lstStyle/>
                    <a:p>
                      <a:pPr>
                        <a:lnSpc>
                          <a:spcPct val="115000"/>
                        </a:lnSpc>
                        <a:spcAft>
                          <a:spcPts val="0"/>
                        </a:spcAft>
                      </a:pPr>
                      <a:r>
                        <a:rPr lang="ru-RU" sz="1100" b="1" dirty="0" smtClean="0">
                          <a:solidFill>
                            <a:schemeClr val="tx2">
                              <a:lumMod val="50000"/>
                            </a:schemeClr>
                          </a:solidFill>
                          <a:effectLst/>
                        </a:rPr>
                        <a:t>Пенсионное обеспечение</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100" b="1" dirty="0">
                          <a:solidFill>
                            <a:schemeClr val="tx2">
                              <a:lumMod val="50000"/>
                            </a:schemeClr>
                          </a:solidFill>
                          <a:effectLst/>
                        </a:rPr>
                        <a:t>1852,3</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100" b="1" dirty="0">
                          <a:solidFill>
                            <a:schemeClr val="tx2">
                              <a:lumMod val="50000"/>
                            </a:schemeClr>
                          </a:solidFill>
                          <a:effectLst/>
                        </a:rPr>
                        <a:t>2492,4</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100" b="1">
                          <a:solidFill>
                            <a:schemeClr val="tx2">
                              <a:lumMod val="50000"/>
                            </a:schemeClr>
                          </a:solidFill>
                          <a:effectLst/>
                        </a:rPr>
                        <a:t>134,6</a:t>
                      </a:r>
                      <a:endParaRPr lang="ru-RU" sz="1100" b="1">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r>
              <a:tr h="352219">
                <a:tc>
                  <a:txBody>
                    <a:bodyPr/>
                    <a:lstStyle/>
                    <a:p>
                      <a:pPr>
                        <a:lnSpc>
                          <a:spcPct val="115000"/>
                        </a:lnSpc>
                        <a:spcAft>
                          <a:spcPts val="0"/>
                        </a:spcAft>
                      </a:pPr>
                      <a:r>
                        <a:rPr lang="ru-RU" sz="1100" b="1" dirty="0" smtClean="0">
                          <a:solidFill>
                            <a:schemeClr val="tx2">
                              <a:lumMod val="50000"/>
                            </a:schemeClr>
                          </a:solidFill>
                          <a:effectLst/>
                        </a:rPr>
                        <a:t>Социальное </a:t>
                      </a:r>
                      <a:r>
                        <a:rPr lang="ru-RU" sz="1100" b="1" dirty="0">
                          <a:solidFill>
                            <a:schemeClr val="tx2">
                              <a:lumMod val="50000"/>
                            </a:schemeClr>
                          </a:solidFill>
                          <a:effectLst/>
                        </a:rPr>
                        <a:t>обеспечение </a:t>
                      </a:r>
                      <a:r>
                        <a:rPr lang="ru-RU" sz="1100" b="1" dirty="0" smtClean="0">
                          <a:solidFill>
                            <a:schemeClr val="tx2">
                              <a:lumMod val="50000"/>
                            </a:schemeClr>
                          </a:solidFill>
                          <a:effectLst/>
                        </a:rPr>
                        <a:t>население</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100" b="1">
                          <a:solidFill>
                            <a:schemeClr val="tx2">
                              <a:lumMod val="50000"/>
                            </a:schemeClr>
                          </a:solidFill>
                          <a:effectLst/>
                        </a:rPr>
                        <a:t>154124,8</a:t>
                      </a:r>
                      <a:endParaRPr lang="ru-RU" sz="1100" b="1">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100" b="1" dirty="0">
                          <a:solidFill>
                            <a:schemeClr val="tx2">
                              <a:lumMod val="50000"/>
                            </a:schemeClr>
                          </a:solidFill>
                          <a:effectLst/>
                        </a:rPr>
                        <a:t>151660</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100" b="1">
                          <a:solidFill>
                            <a:schemeClr val="tx2">
                              <a:lumMod val="50000"/>
                            </a:schemeClr>
                          </a:solidFill>
                          <a:effectLst/>
                        </a:rPr>
                        <a:t>98,4</a:t>
                      </a:r>
                      <a:endParaRPr lang="ru-RU" sz="1100" b="1">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r>
              <a:tr h="352219">
                <a:tc>
                  <a:txBody>
                    <a:bodyPr/>
                    <a:lstStyle/>
                    <a:p>
                      <a:pPr>
                        <a:lnSpc>
                          <a:spcPct val="115000"/>
                        </a:lnSpc>
                        <a:spcAft>
                          <a:spcPts val="0"/>
                        </a:spcAft>
                      </a:pPr>
                      <a:r>
                        <a:rPr lang="ru-RU" sz="1100" b="1" dirty="0" smtClean="0">
                          <a:solidFill>
                            <a:schemeClr val="tx2">
                              <a:lumMod val="50000"/>
                            </a:schemeClr>
                          </a:solidFill>
                          <a:effectLst/>
                        </a:rPr>
                        <a:t>Охрана </a:t>
                      </a:r>
                      <a:r>
                        <a:rPr lang="ru-RU" sz="1100" b="1" dirty="0">
                          <a:solidFill>
                            <a:schemeClr val="tx2">
                              <a:lumMod val="50000"/>
                            </a:schemeClr>
                          </a:solidFill>
                          <a:effectLst/>
                        </a:rPr>
                        <a:t>семьи и </a:t>
                      </a:r>
                      <a:r>
                        <a:rPr lang="ru-RU" sz="1100" b="1" dirty="0" smtClean="0">
                          <a:solidFill>
                            <a:schemeClr val="tx2">
                              <a:lumMod val="50000"/>
                            </a:schemeClr>
                          </a:solidFill>
                          <a:effectLst/>
                        </a:rPr>
                        <a:t>детства</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100" b="1">
                          <a:solidFill>
                            <a:schemeClr val="tx2">
                              <a:lumMod val="50000"/>
                            </a:schemeClr>
                          </a:solidFill>
                          <a:effectLst/>
                        </a:rPr>
                        <a:t>49513,6</a:t>
                      </a:r>
                      <a:endParaRPr lang="ru-RU" sz="1100" b="1">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100" b="1" dirty="0">
                          <a:solidFill>
                            <a:schemeClr val="tx2">
                              <a:lumMod val="50000"/>
                            </a:schemeClr>
                          </a:solidFill>
                          <a:effectLst/>
                        </a:rPr>
                        <a:t>49513,6</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100" b="1" dirty="0">
                          <a:solidFill>
                            <a:schemeClr val="tx2">
                              <a:lumMod val="50000"/>
                            </a:schemeClr>
                          </a:solidFill>
                          <a:effectLst/>
                        </a:rPr>
                        <a:t>100</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r>
              <a:tr h="352219">
                <a:tc>
                  <a:txBody>
                    <a:bodyPr/>
                    <a:lstStyle/>
                    <a:p>
                      <a:pPr>
                        <a:lnSpc>
                          <a:spcPct val="115000"/>
                        </a:lnSpc>
                        <a:spcAft>
                          <a:spcPts val="0"/>
                        </a:spcAft>
                      </a:pPr>
                      <a:r>
                        <a:rPr lang="ru-RU" sz="1100" b="1" dirty="0" smtClean="0">
                          <a:solidFill>
                            <a:schemeClr val="tx2">
                              <a:lumMod val="50000"/>
                            </a:schemeClr>
                          </a:solidFill>
                          <a:effectLst/>
                        </a:rPr>
                        <a:t>Другие </a:t>
                      </a:r>
                      <a:r>
                        <a:rPr lang="ru-RU" sz="1100" b="1" dirty="0">
                          <a:solidFill>
                            <a:schemeClr val="tx2">
                              <a:lumMod val="50000"/>
                            </a:schemeClr>
                          </a:solidFill>
                          <a:effectLst/>
                        </a:rPr>
                        <a:t>вопросы в области социальной </a:t>
                      </a:r>
                      <a:r>
                        <a:rPr lang="ru-RU" sz="1100" b="1" dirty="0" smtClean="0">
                          <a:solidFill>
                            <a:schemeClr val="tx2">
                              <a:lumMod val="50000"/>
                            </a:schemeClr>
                          </a:solidFill>
                          <a:effectLst/>
                        </a:rPr>
                        <a:t>политики</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100" b="1">
                          <a:solidFill>
                            <a:schemeClr val="tx2">
                              <a:lumMod val="50000"/>
                            </a:schemeClr>
                          </a:solidFill>
                          <a:effectLst/>
                        </a:rPr>
                        <a:t>11357,5</a:t>
                      </a:r>
                      <a:endParaRPr lang="ru-RU" sz="1100" b="1">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100" b="1">
                          <a:solidFill>
                            <a:schemeClr val="tx2">
                              <a:lumMod val="50000"/>
                            </a:schemeClr>
                          </a:solidFill>
                          <a:effectLst/>
                        </a:rPr>
                        <a:t>11605,8</a:t>
                      </a:r>
                      <a:endParaRPr lang="ru-RU" sz="1100" b="1">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100" b="1" dirty="0">
                          <a:solidFill>
                            <a:schemeClr val="tx2">
                              <a:lumMod val="50000"/>
                            </a:schemeClr>
                          </a:solidFill>
                          <a:effectLst/>
                        </a:rPr>
                        <a:t>102,2</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r>
            </a:tbl>
          </a:graphicData>
        </a:graphic>
      </p:graphicFrame>
      <p:graphicFrame>
        <p:nvGraphicFramePr>
          <p:cNvPr id="6" name="Диаграмма 39"/>
          <p:cNvGraphicFramePr>
            <a:graphicFrameLocks/>
          </p:cNvGraphicFramePr>
          <p:nvPr>
            <p:extLst>
              <p:ext uri="{D42A27DB-BD31-4B8C-83A1-F6EECF244321}">
                <p14:modId xmlns:p14="http://schemas.microsoft.com/office/powerpoint/2010/main" val="453751463"/>
              </p:ext>
            </p:extLst>
          </p:nvPr>
        </p:nvGraphicFramePr>
        <p:xfrm>
          <a:off x="107504" y="1700808"/>
          <a:ext cx="3816424" cy="5089622"/>
        </p:xfrm>
        <a:graphic>
          <a:graphicData uri="http://schemas.openxmlformats.org/drawingml/2006/chart">
            <c:chart xmlns:c="http://schemas.openxmlformats.org/drawingml/2006/chart" xmlns:r="http://schemas.openxmlformats.org/officeDocument/2006/relationships" r:id="rId6"/>
          </a:graphicData>
        </a:graphic>
      </p:graphicFrame>
      <p:sp>
        <p:nvSpPr>
          <p:cNvPr id="7" name="Прямоугольник 6"/>
          <p:cNvSpPr/>
          <p:nvPr/>
        </p:nvSpPr>
        <p:spPr>
          <a:xfrm>
            <a:off x="3635896" y="908720"/>
            <a:ext cx="5004048" cy="584775"/>
          </a:xfrm>
          <a:prstGeom prst="rect">
            <a:avLst/>
          </a:prstGeom>
        </p:spPr>
        <p:txBody>
          <a:bodyPr wrap="square">
            <a:spAutoFit/>
          </a:bodyPr>
          <a:lstStyle/>
          <a:p>
            <a:pPr algn="ctr"/>
            <a:r>
              <a:rPr lang="ru-RU" dirty="0"/>
              <a:t> </a:t>
            </a:r>
            <a:r>
              <a:rPr lang="ru-RU" sz="1400" dirty="0"/>
              <a:t>В проект бюджета муниципального района на 2017 год включены расходы </a:t>
            </a:r>
            <a:r>
              <a:rPr lang="ru-RU" sz="1400" dirty="0" smtClean="0"/>
              <a:t>в </a:t>
            </a:r>
            <a:r>
              <a:rPr lang="ru-RU" sz="1400" dirty="0"/>
              <a:t>сумме </a:t>
            </a:r>
            <a:r>
              <a:rPr lang="ru-RU" sz="1400" dirty="0" smtClean="0"/>
              <a:t>215271,8 тыс. руб</a:t>
            </a:r>
            <a:r>
              <a:rPr lang="ru-RU" sz="1400" dirty="0"/>
              <a:t>. </a:t>
            </a:r>
          </a:p>
        </p:txBody>
      </p:sp>
      <p:sp>
        <p:nvSpPr>
          <p:cNvPr id="8" name="Прямоугольник 7"/>
          <p:cNvSpPr/>
          <p:nvPr/>
        </p:nvSpPr>
        <p:spPr>
          <a:xfrm>
            <a:off x="4032448" y="1556792"/>
            <a:ext cx="5076056" cy="523220"/>
          </a:xfrm>
          <a:prstGeom prst="rect">
            <a:avLst/>
          </a:prstGeom>
        </p:spPr>
        <p:txBody>
          <a:bodyPr wrap="square">
            <a:spAutoFit/>
          </a:bodyPr>
          <a:lstStyle/>
          <a:p>
            <a:pPr algn="ctr"/>
            <a:r>
              <a:rPr lang="ru-RU" sz="1400" dirty="0" smtClean="0"/>
              <a:t>На выполнение </a:t>
            </a:r>
            <a:r>
              <a:rPr lang="ru-RU" sz="1400" dirty="0"/>
              <a:t>собственных </a:t>
            </a:r>
            <a:r>
              <a:rPr lang="ru-RU" sz="1400" dirty="0" smtClean="0"/>
              <a:t>полномочий  </a:t>
            </a:r>
            <a:r>
              <a:rPr lang="ru-RU" sz="1400" dirty="0"/>
              <a:t>-  15078,5   </a:t>
            </a:r>
            <a:r>
              <a:rPr lang="ru-RU" sz="1400" dirty="0" smtClean="0"/>
              <a:t>тыс. </a:t>
            </a:r>
            <a:r>
              <a:rPr lang="ru-RU" sz="1400" dirty="0"/>
              <a:t>руб., </a:t>
            </a:r>
            <a:r>
              <a:rPr lang="ru-RU" sz="1400" dirty="0" smtClean="0"/>
              <a:t>на выполнение </a:t>
            </a:r>
            <a:r>
              <a:rPr lang="ru-RU" sz="1400" dirty="0"/>
              <a:t>переданных полномочий </a:t>
            </a:r>
            <a:r>
              <a:rPr lang="ru-RU" sz="1400" dirty="0" smtClean="0"/>
              <a:t> - 200193,3 тыс. руб</a:t>
            </a:r>
            <a:r>
              <a:rPr lang="ru-RU" sz="1400" dirty="0"/>
              <a:t>. </a:t>
            </a:r>
          </a:p>
        </p:txBody>
      </p:sp>
    </p:spTree>
    <p:extLst>
      <p:ext uri="{BB962C8B-B14F-4D97-AF65-F5344CB8AC3E}">
        <p14:creationId xmlns:p14="http://schemas.microsoft.com/office/powerpoint/2010/main" val="31185099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6632"/>
            <a:ext cx="6624736" cy="508918"/>
          </a:xfrm>
        </p:spPr>
        <p:txBody>
          <a:bodyPr>
            <a:noAutofit/>
          </a:bodyPr>
          <a:lstStyle/>
          <a:p>
            <a:r>
              <a:rPr lang="ru-RU" sz="3200" b="1" dirty="0">
                <a:solidFill>
                  <a:schemeClr val="tx2">
                    <a:lumMod val="50000"/>
                  </a:schemeClr>
                </a:solidFill>
                <a:effectLst>
                  <a:outerShdw blurRad="38100" dist="38100" dir="2700000" algn="tl">
                    <a:srgbClr val="000000">
                      <a:alpha val="43137"/>
                    </a:srgbClr>
                  </a:outerShdw>
                </a:effectLst>
                <a:cs typeface="Tahoma" pitchFamily="34" charset="0"/>
              </a:rPr>
              <a:t>Безвозмездные поступления</a:t>
            </a:r>
            <a:endParaRPr lang="ru-RU" sz="32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267308399"/>
              </p:ext>
            </p:extLst>
          </p:nvPr>
        </p:nvGraphicFramePr>
        <p:xfrm>
          <a:off x="1187624" y="692696"/>
          <a:ext cx="6912768"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Овал 2"/>
          <p:cNvSpPr/>
          <p:nvPr/>
        </p:nvSpPr>
        <p:spPr>
          <a:xfrm>
            <a:off x="3995936" y="1700809"/>
            <a:ext cx="1224136" cy="648071"/>
          </a:xfrm>
          <a:prstGeom prst="ellipse">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2">
                    <a:lumMod val="50000"/>
                  </a:schemeClr>
                </a:solidFill>
              </a:rPr>
              <a:t>601353,4  тыс. руб.</a:t>
            </a:r>
            <a:endParaRPr lang="ru-RU" sz="1200" b="1" dirty="0">
              <a:solidFill>
                <a:schemeClr val="tx2">
                  <a:lumMod val="50000"/>
                </a:schemeClr>
              </a:solidFill>
            </a:endParaRPr>
          </a:p>
        </p:txBody>
      </p:sp>
      <p:sp>
        <p:nvSpPr>
          <p:cNvPr id="6" name="Заголовок 1"/>
          <p:cNvSpPr txBox="1">
            <a:spLocks/>
          </p:cNvSpPr>
          <p:nvPr/>
        </p:nvSpPr>
        <p:spPr>
          <a:xfrm>
            <a:off x="1331640" y="3429000"/>
            <a:ext cx="6779096"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smtClean="0">
                <a:solidFill>
                  <a:schemeClr val="tx2">
                    <a:lumMod val="50000"/>
                  </a:schemeClr>
                </a:solidFill>
                <a:effectLst>
                  <a:outerShdw blurRad="38100" dist="38100" dir="2700000" algn="tl">
                    <a:srgbClr val="000000">
                      <a:alpha val="43137"/>
                    </a:srgbClr>
                  </a:outerShdw>
                </a:effectLst>
                <a:cs typeface="Tahoma" pitchFamily="34" charset="0"/>
              </a:rPr>
              <a:t>Межбюджетные трансферты</a:t>
            </a:r>
            <a:endParaRPr lang="ru-RU" sz="3200" b="1" dirty="0">
              <a:solidFill>
                <a:schemeClr val="tx2">
                  <a:lumMod val="50000"/>
                </a:schemeClr>
              </a:solidFill>
            </a:endParaRPr>
          </a:p>
        </p:txBody>
      </p:sp>
      <p:graphicFrame>
        <p:nvGraphicFramePr>
          <p:cNvPr id="7" name="Объект 3"/>
          <p:cNvGraphicFramePr>
            <a:graphicFrameLocks/>
          </p:cNvGraphicFramePr>
          <p:nvPr>
            <p:extLst>
              <p:ext uri="{D42A27DB-BD31-4B8C-83A1-F6EECF244321}">
                <p14:modId xmlns:p14="http://schemas.microsoft.com/office/powerpoint/2010/main" val="11693208"/>
              </p:ext>
            </p:extLst>
          </p:nvPr>
        </p:nvGraphicFramePr>
        <p:xfrm>
          <a:off x="1187625" y="4042364"/>
          <a:ext cx="6840759" cy="2699004"/>
        </p:xfrm>
        <a:graphic>
          <a:graphicData uri="http://schemas.openxmlformats.org/drawingml/2006/table">
            <a:tbl>
              <a:tblPr firstRow="1" firstCol="1" lastRow="1" lastCol="1" bandRow="1" bandCol="1">
                <a:effectLst>
                  <a:innerShdw blurRad="114300">
                    <a:prstClr val="black"/>
                  </a:innerShdw>
                </a:effectLst>
                <a:tableStyleId>{5C22544A-7EE6-4342-B048-85BDC9FD1C3A}</a:tableStyleId>
              </a:tblPr>
              <a:tblGrid>
                <a:gridCol w="3423328"/>
                <a:gridCol w="1122681"/>
                <a:gridCol w="1163961"/>
                <a:gridCol w="1130789"/>
              </a:tblGrid>
              <a:tr h="328139">
                <a:tc rowSpan="3">
                  <a:txBody>
                    <a:bodyPr/>
                    <a:lstStyle/>
                    <a:p>
                      <a:pPr algn="ctr">
                        <a:lnSpc>
                          <a:spcPct val="115000"/>
                        </a:lnSpc>
                        <a:spcAft>
                          <a:spcPts val="0"/>
                        </a:spcAft>
                      </a:pPr>
                      <a:r>
                        <a:rPr lang="ru-RU" sz="1100" b="1" dirty="0">
                          <a:solidFill>
                            <a:schemeClr val="tx2">
                              <a:lumMod val="50000"/>
                            </a:schemeClr>
                          </a:solidFill>
                          <a:effectLst/>
                        </a:rPr>
                        <a:t>Наименование</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rowSpan="3">
                  <a:txBody>
                    <a:bodyPr/>
                    <a:lstStyle/>
                    <a:p>
                      <a:pPr algn="ctr">
                        <a:lnSpc>
                          <a:spcPct val="115000"/>
                        </a:lnSpc>
                        <a:spcAft>
                          <a:spcPts val="0"/>
                        </a:spcAft>
                      </a:pPr>
                      <a:r>
                        <a:rPr lang="ru-RU" sz="1100" b="1" dirty="0">
                          <a:solidFill>
                            <a:schemeClr val="tx2">
                              <a:lumMod val="50000"/>
                            </a:schemeClr>
                          </a:solidFill>
                          <a:effectLst/>
                        </a:rPr>
                        <a:t>Бюджет</a:t>
                      </a:r>
                    </a:p>
                    <a:p>
                      <a:pPr algn="ctr">
                        <a:lnSpc>
                          <a:spcPct val="115000"/>
                        </a:lnSpc>
                        <a:spcAft>
                          <a:spcPts val="0"/>
                        </a:spcAft>
                      </a:pPr>
                      <a:r>
                        <a:rPr lang="ru-RU" sz="1100" b="1" dirty="0">
                          <a:solidFill>
                            <a:schemeClr val="tx2">
                              <a:lumMod val="50000"/>
                            </a:schemeClr>
                          </a:solidFill>
                          <a:effectLst/>
                        </a:rPr>
                        <a:t>2016г</a:t>
                      </a:r>
                    </a:p>
                    <a:p>
                      <a:pPr algn="ctr">
                        <a:lnSpc>
                          <a:spcPct val="115000"/>
                        </a:lnSpc>
                        <a:spcAft>
                          <a:spcPts val="0"/>
                        </a:spcAft>
                      </a:pPr>
                      <a:r>
                        <a:rPr lang="ru-RU" sz="1100" b="1" dirty="0">
                          <a:solidFill>
                            <a:schemeClr val="tx2">
                              <a:lumMod val="50000"/>
                            </a:schemeClr>
                          </a:solidFill>
                          <a:effectLst/>
                        </a:rPr>
                        <a:t>(принятый)</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gridSpan="2">
                  <a:txBody>
                    <a:bodyPr/>
                    <a:lstStyle/>
                    <a:p>
                      <a:pPr algn="ctr">
                        <a:lnSpc>
                          <a:spcPct val="115000"/>
                        </a:lnSpc>
                        <a:spcAft>
                          <a:spcPts val="0"/>
                        </a:spcAft>
                      </a:pPr>
                      <a:r>
                        <a:rPr lang="ru-RU" sz="1100" b="1">
                          <a:solidFill>
                            <a:schemeClr val="tx2">
                              <a:lumMod val="50000"/>
                            </a:schemeClr>
                          </a:solidFill>
                          <a:effectLst/>
                        </a:rPr>
                        <a:t> </a:t>
                      </a:r>
                    </a:p>
                    <a:p>
                      <a:pPr algn="ctr">
                        <a:lnSpc>
                          <a:spcPct val="115000"/>
                        </a:lnSpc>
                        <a:spcAft>
                          <a:spcPts val="0"/>
                        </a:spcAft>
                      </a:pPr>
                      <a:r>
                        <a:rPr lang="ru-RU" sz="1100" b="1">
                          <a:solidFill>
                            <a:schemeClr val="tx2">
                              <a:lumMod val="50000"/>
                            </a:schemeClr>
                          </a:solidFill>
                          <a:effectLst/>
                        </a:rPr>
                        <a:t>Сумма (тыс.руб.)</a:t>
                      </a:r>
                      <a:endParaRPr lang="ru-RU" sz="1100" b="1">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hMerge="1">
                  <a:txBody>
                    <a:bodyPr/>
                    <a:lstStyle/>
                    <a:p>
                      <a:endParaRPr lang="ru-RU"/>
                    </a:p>
                  </a:txBody>
                  <a:tcPr/>
                </a:tc>
              </a:tr>
              <a:tr h="328139">
                <a:tc vMerge="1">
                  <a:txBody>
                    <a:bodyPr/>
                    <a:lstStyle/>
                    <a:p>
                      <a:endParaRPr lang="ru-RU"/>
                    </a:p>
                  </a:txBody>
                  <a:tcPr/>
                </a:tc>
                <a:tc vMerge="1">
                  <a:txBody>
                    <a:bodyPr/>
                    <a:lstStyle/>
                    <a:p>
                      <a:endParaRPr lang="ru-RU"/>
                    </a:p>
                  </a:txBody>
                  <a:tcPr/>
                </a:tc>
                <a:tc rowSpan="2">
                  <a:txBody>
                    <a:bodyPr/>
                    <a:lstStyle/>
                    <a:p>
                      <a:pPr algn="ctr">
                        <a:lnSpc>
                          <a:spcPct val="115000"/>
                        </a:lnSpc>
                        <a:spcAft>
                          <a:spcPts val="0"/>
                        </a:spcAft>
                      </a:pPr>
                      <a:r>
                        <a:rPr lang="ru-RU" sz="1100" b="1" dirty="0">
                          <a:solidFill>
                            <a:schemeClr val="tx2">
                              <a:lumMod val="50000"/>
                            </a:schemeClr>
                          </a:solidFill>
                          <a:effectLst/>
                        </a:rPr>
                        <a:t> </a:t>
                      </a:r>
                    </a:p>
                    <a:p>
                      <a:pPr algn="ctr">
                        <a:lnSpc>
                          <a:spcPct val="115000"/>
                        </a:lnSpc>
                        <a:spcAft>
                          <a:spcPts val="0"/>
                        </a:spcAft>
                      </a:pPr>
                      <a:r>
                        <a:rPr lang="ru-RU" sz="1100" b="1" dirty="0">
                          <a:solidFill>
                            <a:schemeClr val="tx2">
                              <a:lumMod val="50000"/>
                            </a:schemeClr>
                          </a:solidFill>
                          <a:effectLst/>
                        </a:rPr>
                        <a:t>2017 год</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ru-RU" sz="1100" b="1">
                          <a:solidFill>
                            <a:schemeClr val="tx2">
                              <a:lumMod val="50000"/>
                            </a:schemeClr>
                          </a:solidFill>
                          <a:effectLst/>
                        </a:rPr>
                        <a:t>% к предыду щему году</a:t>
                      </a:r>
                      <a:endParaRPr lang="ru-RU" sz="1100" b="1">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r>
              <a:tr h="16407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1" dirty="0">
                          <a:solidFill>
                            <a:schemeClr val="tx2">
                              <a:lumMod val="50000"/>
                            </a:schemeClr>
                          </a:solidFill>
                          <a:effectLst/>
                        </a:rPr>
                        <a:t> </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r>
              <a:tr h="328139">
                <a:tc>
                  <a:txBody>
                    <a:bodyPr/>
                    <a:lstStyle/>
                    <a:p>
                      <a:pPr algn="l">
                        <a:lnSpc>
                          <a:spcPct val="115000"/>
                        </a:lnSpc>
                        <a:spcAft>
                          <a:spcPts val="0"/>
                        </a:spcAft>
                      </a:pPr>
                      <a:r>
                        <a:rPr lang="ru-RU" sz="1100" b="1" dirty="0">
                          <a:solidFill>
                            <a:schemeClr val="tx2">
                              <a:lumMod val="50000"/>
                            </a:schemeClr>
                          </a:solidFill>
                          <a:effectLst/>
                        </a:rPr>
                        <a:t>Раздел «Межбюджетные трансферты</a:t>
                      </a:r>
                      <a:r>
                        <a:rPr lang="ru-RU" sz="1100" b="1" dirty="0" smtClean="0">
                          <a:solidFill>
                            <a:schemeClr val="tx2">
                              <a:lumMod val="50000"/>
                            </a:schemeClr>
                          </a:solidFill>
                          <a:effectLst/>
                        </a:rPr>
                        <a:t>», всего</a:t>
                      </a:r>
                      <a:endParaRPr lang="ru-RU" sz="1100" b="1" dirty="0">
                        <a:solidFill>
                          <a:schemeClr val="tx2">
                            <a:lumMod val="50000"/>
                          </a:schemeClr>
                        </a:solidFill>
                        <a:effectLst/>
                      </a:endParaRPr>
                    </a:p>
                    <a:p>
                      <a:pPr algn="l">
                        <a:lnSpc>
                          <a:spcPct val="115000"/>
                        </a:lnSpc>
                        <a:spcAft>
                          <a:spcPts val="0"/>
                        </a:spcAft>
                      </a:pPr>
                      <a:r>
                        <a:rPr lang="ru-RU" sz="1100" b="1" dirty="0">
                          <a:solidFill>
                            <a:schemeClr val="tx2">
                              <a:lumMod val="50000"/>
                            </a:schemeClr>
                          </a:solidFill>
                          <a:effectLst/>
                        </a:rPr>
                        <a:t>в том числе:</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100" b="1">
                          <a:solidFill>
                            <a:schemeClr val="tx2">
                              <a:lumMod val="50000"/>
                            </a:schemeClr>
                          </a:solidFill>
                          <a:effectLst/>
                        </a:rPr>
                        <a:t>35276,0</a:t>
                      </a:r>
                      <a:endParaRPr lang="ru-RU" sz="1100" b="1">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100" b="1">
                          <a:solidFill>
                            <a:schemeClr val="tx2">
                              <a:lumMod val="50000"/>
                            </a:schemeClr>
                          </a:solidFill>
                          <a:effectLst/>
                        </a:rPr>
                        <a:t>35276,0</a:t>
                      </a:r>
                      <a:endParaRPr lang="ru-RU" sz="1100" b="1">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100" b="1" dirty="0">
                          <a:solidFill>
                            <a:schemeClr val="tx2">
                              <a:lumMod val="50000"/>
                            </a:schemeClr>
                          </a:solidFill>
                          <a:effectLst/>
                        </a:rPr>
                        <a:t>100</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r>
              <a:tr h="984417">
                <a:tc>
                  <a:txBody>
                    <a:bodyPr/>
                    <a:lstStyle/>
                    <a:p>
                      <a:pPr algn="l">
                        <a:lnSpc>
                          <a:spcPct val="115000"/>
                        </a:lnSpc>
                        <a:spcAft>
                          <a:spcPts val="0"/>
                        </a:spcAft>
                      </a:pPr>
                      <a:r>
                        <a:rPr lang="ru-RU" sz="1100" b="1" dirty="0" smtClean="0">
                          <a:solidFill>
                            <a:schemeClr val="tx2">
                              <a:lumMod val="50000"/>
                            </a:schemeClr>
                          </a:solidFill>
                          <a:effectLst/>
                        </a:rPr>
                        <a:t>Дотации </a:t>
                      </a:r>
                      <a:r>
                        <a:rPr lang="ru-RU" sz="1100" b="1" dirty="0">
                          <a:solidFill>
                            <a:schemeClr val="tx2">
                              <a:lumMod val="50000"/>
                            </a:schemeClr>
                          </a:solidFill>
                          <a:effectLst/>
                        </a:rPr>
                        <a:t>на выравнивание бюджетной обеспеченности субъектов Российской Федерации и муниципальных </a:t>
                      </a:r>
                      <a:r>
                        <a:rPr lang="ru-RU" sz="1100" b="1" dirty="0" smtClean="0">
                          <a:solidFill>
                            <a:schemeClr val="tx2">
                              <a:lumMod val="50000"/>
                            </a:schemeClr>
                          </a:solidFill>
                          <a:effectLst/>
                        </a:rPr>
                        <a:t>образований</a:t>
                      </a:r>
                      <a:endParaRPr lang="ru-RU" sz="1100" b="1" dirty="0">
                        <a:solidFill>
                          <a:schemeClr val="tx2">
                            <a:lumMod val="50000"/>
                          </a:schemeClr>
                        </a:solidFill>
                        <a:effectLst/>
                      </a:endParaRPr>
                    </a:p>
                    <a:p>
                      <a:pPr algn="l">
                        <a:lnSpc>
                          <a:spcPct val="115000"/>
                        </a:lnSpc>
                        <a:spcAft>
                          <a:spcPts val="0"/>
                        </a:spcAft>
                      </a:pPr>
                      <a:r>
                        <a:rPr lang="ru-RU" sz="1100" b="1" dirty="0" smtClean="0">
                          <a:solidFill>
                            <a:schemeClr val="tx2">
                              <a:lumMod val="50000"/>
                            </a:schemeClr>
                          </a:solidFill>
                          <a:effectLst/>
                        </a:rPr>
                        <a:t>из них:             </a:t>
                      </a:r>
                      <a:endParaRPr lang="ru-RU" sz="1100" b="1" dirty="0">
                        <a:solidFill>
                          <a:schemeClr val="tx2">
                            <a:lumMod val="50000"/>
                          </a:schemeClr>
                        </a:solidFill>
                        <a:effectLst/>
                      </a:endParaRPr>
                    </a:p>
                    <a:p>
                      <a:pPr algn="l">
                        <a:lnSpc>
                          <a:spcPct val="115000"/>
                        </a:lnSpc>
                        <a:spcAft>
                          <a:spcPts val="0"/>
                        </a:spcAft>
                      </a:pPr>
                      <a:r>
                        <a:rPr lang="ru-RU" sz="1100" b="1" dirty="0">
                          <a:solidFill>
                            <a:schemeClr val="tx2">
                              <a:lumMod val="50000"/>
                            </a:schemeClr>
                          </a:solidFill>
                          <a:effectLst/>
                        </a:rPr>
                        <a:t>   - </a:t>
                      </a:r>
                      <a:r>
                        <a:rPr lang="ru-RU" sz="1100" b="1" dirty="0" smtClean="0">
                          <a:solidFill>
                            <a:schemeClr val="tx2">
                              <a:lumMod val="50000"/>
                            </a:schemeClr>
                          </a:solidFill>
                          <a:effectLst/>
                        </a:rPr>
                        <a:t>средства республиканского </a:t>
                      </a:r>
                      <a:r>
                        <a:rPr lang="ru-RU" sz="1100" b="1" dirty="0">
                          <a:solidFill>
                            <a:schemeClr val="tx2">
                              <a:lumMod val="50000"/>
                            </a:schemeClr>
                          </a:solidFill>
                          <a:effectLst/>
                        </a:rPr>
                        <a:t>бюджета</a:t>
                      </a:r>
                    </a:p>
                    <a:p>
                      <a:pPr algn="l">
                        <a:lnSpc>
                          <a:spcPct val="115000"/>
                        </a:lnSpc>
                        <a:spcAft>
                          <a:spcPts val="0"/>
                        </a:spcAft>
                      </a:pPr>
                      <a:r>
                        <a:rPr lang="ru-RU" sz="1100" b="1" dirty="0">
                          <a:solidFill>
                            <a:schemeClr val="tx2">
                              <a:lumMod val="50000"/>
                            </a:schemeClr>
                          </a:solidFill>
                          <a:effectLst/>
                        </a:rPr>
                        <a:t>   - </a:t>
                      </a:r>
                      <a:r>
                        <a:rPr lang="ru-RU" sz="1100" b="1" dirty="0" smtClean="0">
                          <a:solidFill>
                            <a:schemeClr val="tx2">
                              <a:lumMod val="50000"/>
                            </a:schemeClr>
                          </a:solidFill>
                          <a:effectLst/>
                        </a:rPr>
                        <a:t>средства местного </a:t>
                      </a:r>
                      <a:r>
                        <a:rPr lang="ru-RU" sz="1100" b="1" dirty="0">
                          <a:solidFill>
                            <a:schemeClr val="tx2">
                              <a:lumMod val="50000"/>
                            </a:schemeClr>
                          </a:solidFill>
                          <a:effectLst/>
                        </a:rPr>
                        <a:t>бюджета</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100" b="1" dirty="0">
                          <a:solidFill>
                            <a:schemeClr val="tx2">
                              <a:lumMod val="50000"/>
                            </a:schemeClr>
                          </a:solidFill>
                          <a:effectLst/>
                        </a:rPr>
                        <a:t>32185,0</a:t>
                      </a:r>
                    </a:p>
                    <a:p>
                      <a:pPr algn="r">
                        <a:lnSpc>
                          <a:spcPct val="115000"/>
                        </a:lnSpc>
                        <a:spcAft>
                          <a:spcPts val="0"/>
                        </a:spcAft>
                      </a:pPr>
                      <a:r>
                        <a:rPr lang="ru-RU" sz="1100" b="1" dirty="0">
                          <a:solidFill>
                            <a:schemeClr val="tx2">
                              <a:lumMod val="50000"/>
                            </a:schemeClr>
                          </a:solidFill>
                          <a:effectLst/>
                        </a:rPr>
                        <a:t> </a:t>
                      </a:r>
                    </a:p>
                    <a:p>
                      <a:pPr algn="r">
                        <a:lnSpc>
                          <a:spcPct val="115000"/>
                        </a:lnSpc>
                        <a:spcAft>
                          <a:spcPts val="0"/>
                        </a:spcAft>
                      </a:pPr>
                      <a:r>
                        <a:rPr lang="ru-RU" sz="1100" b="1" dirty="0">
                          <a:solidFill>
                            <a:schemeClr val="tx2">
                              <a:lumMod val="50000"/>
                            </a:schemeClr>
                          </a:solidFill>
                          <a:effectLst/>
                        </a:rPr>
                        <a:t> </a:t>
                      </a:r>
                    </a:p>
                    <a:p>
                      <a:pPr algn="r">
                        <a:lnSpc>
                          <a:spcPct val="115000"/>
                        </a:lnSpc>
                        <a:spcAft>
                          <a:spcPts val="0"/>
                        </a:spcAft>
                      </a:pPr>
                      <a:endParaRPr lang="ru-RU" sz="1100" b="1" dirty="0" smtClean="0">
                        <a:solidFill>
                          <a:schemeClr val="tx2">
                            <a:lumMod val="50000"/>
                          </a:schemeClr>
                        </a:solidFill>
                        <a:effectLst/>
                      </a:endParaRPr>
                    </a:p>
                    <a:p>
                      <a:pPr algn="r">
                        <a:lnSpc>
                          <a:spcPct val="115000"/>
                        </a:lnSpc>
                        <a:spcAft>
                          <a:spcPts val="0"/>
                        </a:spcAft>
                      </a:pPr>
                      <a:r>
                        <a:rPr lang="ru-RU" sz="1100" b="1" dirty="0" smtClean="0">
                          <a:solidFill>
                            <a:schemeClr val="tx2">
                              <a:lumMod val="50000"/>
                            </a:schemeClr>
                          </a:solidFill>
                          <a:effectLst/>
                        </a:rPr>
                        <a:t>30363,2</a:t>
                      </a:r>
                      <a:endParaRPr lang="ru-RU" sz="1100" b="1" dirty="0">
                        <a:solidFill>
                          <a:schemeClr val="tx2">
                            <a:lumMod val="50000"/>
                          </a:schemeClr>
                        </a:solidFill>
                        <a:effectLst/>
                      </a:endParaRPr>
                    </a:p>
                    <a:p>
                      <a:pPr algn="r">
                        <a:lnSpc>
                          <a:spcPct val="115000"/>
                        </a:lnSpc>
                        <a:spcAft>
                          <a:spcPts val="0"/>
                        </a:spcAft>
                      </a:pPr>
                      <a:r>
                        <a:rPr lang="ru-RU" sz="1100" b="1" dirty="0">
                          <a:solidFill>
                            <a:schemeClr val="tx2">
                              <a:lumMod val="50000"/>
                            </a:schemeClr>
                          </a:solidFill>
                          <a:effectLst/>
                        </a:rPr>
                        <a:t>1821,8</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100" b="1" dirty="0">
                          <a:solidFill>
                            <a:schemeClr val="tx2">
                              <a:lumMod val="50000"/>
                            </a:schemeClr>
                          </a:solidFill>
                          <a:effectLst/>
                        </a:rPr>
                        <a:t>32185,0</a:t>
                      </a:r>
                    </a:p>
                    <a:p>
                      <a:pPr algn="r">
                        <a:lnSpc>
                          <a:spcPct val="115000"/>
                        </a:lnSpc>
                        <a:spcAft>
                          <a:spcPts val="0"/>
                        </a:spcAft>
                      </a:pPr>
                      <a:r>
                        <a:rPr lang="ru-RU" sz="1100" b="1" dirty="0">
                          <a:solidFill>
                            <a:schemeClr val="tx2">
                              <a:lumMod val="50000"/>
                            </a:schemeClr>
                          </a:solidFill>
                          <a:effectLst/>
                        </a:rPr>
                        <a:t> </a:t>
                      </a:r>
                    </a:p>
                    <a:p>
                      <a:pPr algn="r">
                        <a:lnSpc>
                          <a:spcPct val="115000"/>
                        </a:lnSpc>
                        <a:spcAft>
                          <a:spcPts val="0"/>
                        </a:spcAft>
                      </a:pPr>
                      <a:r>
                        <a:rPr lang="ru-RU" sz="1100" b="1" dirty="0">
                          <a:solidFill>
                            <a:schemeClr val="tx2">
                              <a:lumMod val="50000"/>
                            </a:schemeClr>
                          </a:solidFill>
                          <a:effectLst/>
                        </a:rPr>
                        <a:t> </a:t>
                      </a:r>
                    </a:p>
                    <a:p>
                      <a:pPr algn="r">
                        <a:lnSpc>
                          <a:spcPct val="115000"/>
                        </a:lnSpc>
                        <a:spcAft>
                          <a:spcPts val="0"/>
                        </a:spcAft>
                      </a:pPr>
                      <a:r>
                        <a:rPr lang="ru-RU" sz="1100" b="1" dirty="0">
                          <a:solidFill>
                            <a:schemeClr val="tx2">
                              <a:lumMod val="50000"/>
                            </a:schemeClr>
                          </a:solidFill>
                          <a:effectLst/>
                        </a:rPr>
                        <a:t> </a:t>
                      </a:r>
                    </a:p>
                    <a:p>
                      <a:pPr algn="r">
                        <a:lnSpc>
                          <a:spcPct val="115000"/>
                        </a:lnSpc>
                        <a:spcAft>
                          <a:spcPts val="0"/>
                        </a:spcAft>
                      </a:pPr>
                      <a:r>
                        <a:rPr lang="ru-RU" sz="1100" b="1" dirty="0">
                          <a:solidFill>
                            <a:schemeClr val="tx2">
                              <a:lumMod val="50000"/>
                            </a:schemeClr>
                          </a:solidFill>
                          <a:effectLst/>
                        </a:rPr>
                        <a:t>30363,2</a:t>
                      </a:r>
                    </a:p>
                    <a:p>
                      <a:pPr algn="r">
                        <a:lnSpc>
                          <a:spcPct val="115000"/>
                        </a:lnSpc>
                        <a:spcAft>
                          <a:spcPts val="0"/>
                        </a:spcAft>
                      </a:pPr>
                      <a:r>
                        <a:rPr lang="ru-RU" sz="1100" b="1" dirty="0">
                          <a:solidFill>
                            <a:schemeClr val="tx2">
                              <a:lumMod val="50000"/>
                            </a:schemeClr>
                          </a:solidFill>
                          <a:effectLst/>
                        </a:rPr>
                        <a:t>1821,8</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100" b="1" dirty="0">
                          <a:solidFill>
                            <a:schemeClr val="tx2">
                              <a:lumMod val="50000"/>
                            </a:schemeClr>
                          </a:solidFill>
                          <a:effectLst/>
                        </a:rPr>
                        <a:t>100</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r>
              <a:tr h="164070">
                <a:tc>
                  <a:txBody>
                    <a:bodyPr/>
                    <a:lstStyle/>
                    <a:p>
                      <a:pPr algn="l">
                        <a:lnSpc>
                          <a:spcPct val="115000"/>
                        </a:lnSpc>
                        <a:spcAft>
                          <a:spcPts val="0"/>
                        </a:spcAft>
                      </a:pPr>
                      <a:r>
                        <a:rPr lang="ru-RU" sz="1100" b="1" dirty="0" smtClean="0">
                          <a:solidFill>
                            <a:schemeClr val="tx2">
                              <a:lumMod val="50000"/>
                            </a:schemeClr>
                          </a:solidFill>
                          <a:effectLst/>
                        </a:rPr>
                        <a:t> Иные дотации</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100" b="1">
                          <a:solidFill>
                            <a:schemeClr val="tx2">
                              <a:lumMod val="50000"/>
                            </a:schemeClr>
                          </a:solidFill>
                          <a:effectLst/>
                        </a:rPr>
                        <a:t>3091,0</a:t>
                      </a:r>
                      <a:endParaRPr lang="ru-RU" sz="1100" b="1">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100" b="1">
                          <a:solidFill>
                            <a:schemeClr val="tx2">
                              <a:lumMod val="50000"/>
                            </a:schemeClr>
                          </a:solidFill>
                          <a:effectLst/>
                        </a:rPr>
                        <a:t>3091,0</a:t>
                      </a:r>
                      <a:endParaRPr lang="ru-RU" sz="1100" b="1">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c>
                  <a:txBody>
                    <a:bodyPr/>
                    <a:lstStyle/>
                    <a:p>
                      <a:pPr algn="r">
                        <a:lnSpc>
                          <a:spcPct val="115000"/>
                        </a:lnSpc>
                        <a:spcAft>
                          <a:spcPts val="0"/>
                        </a:spcAft>
                      </a:pPr>
                      <a:r>
                        <a:rPr lang="ru-RU" sz="1100" b="1" dirty="0">
                          <a:solidFill>
                            <a:schemeClr val="tx2">
                              <a:lumMod val="50000"/>
                            </a:schemeClr>
                          </a:solidFill>
                          <a:effectLst/>
                        </a:rPr>
                        <a:t>100</a:t>
                      </a:r>
                      <a:endParaRPr lang="ru-RU" sz="1100" b="1" dirty="0">
                        <a:solidFill>
                          <a:schemeClr val="tx2">
                            <a:lumMod val="50000"/>
                          </a:schemeClr>
                        </a:solidFill>
                        <a:effectLst/>
                        <a:latin typeface="Times New Roman"/>
                        <a:ea typeface="Times New Roman"/>
                        <a:cs typeface="Times New Roman"/>
                      </a:endParaRPr>
                    </a:p>
                  </a:txBody>
                  <a:tcPr marL="68580" marR="68580" marT="0" marB="0">
                    <a:gradFill>
                      <a:gsLst>
                        <a:gs pos="0">
                          <a:srgbClr val="8488C4"/>
                        </a:gs>
                        <a:gs pos="53000">
                          <a:srgbClr val="D4DEFF"/>
                        </a:gs>
                        <a:gs pos="83000">
                          <a:srgbClr val="D4DEFF"/>
                        </a:gs>
                        <a:gs pos="100000">
                          <a:srgbClr val="96AB94"/>
                        </a:gs>
                      </a:gsLst>
                      <a:lin ang="5400000" scaled="0"/>
                    </a:gradFill>
                  </a:tcPr>
                </a:tc>
              </a:tr>
            </a:tbl>
          </a:graphicData>
        </a:graphic>
      </p:graphicFrame>
      <p:sp>
        <p:nvSpPr>
          <p:cNvPr id="8" name="Прямоугольник 7"/>
          <p:cNvSpPr/>
          <p:nvPr/>
        </p:nvSpPr>
        <p:spPr>
          <a:xfrm>
            <a:off x="3779912" y="3201197"/>
            <a:ext cx="1656184" cy="307777"/>
          </a:xfrm>
          <a:prstGeom prst="rect">
            <a:avLst/>
          </a:prstGeom>
        </p:spPr>
        <p:txBody>
          <a:bodyPr wrap="square">
            <a:spAutoFit/>
          </a:bodyPr>
          <a:lstStyle/>
          <a:p>
            <a:pPr algn="ctr"/>
            <a:r>
              <a:rPr lang="ru-RU" sz="1400" dirty="0" smtClean="0">
                <a:effectLst>
                  <a:outerShdw blurRad="38100" dist="38100" dir="2700000" algn="tl">
                    <a:srgbClr val="000000">
                      <a:alpha val="43137"/>
                    </a:srgbClr>
                  </a:outerShdw>
                </a:effectLst>
              </a:rPr>
              <a:t>на уровне 2016 г</a:t>
            </a:r>
            <a:endParaRPr lang="ru-RU"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01789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1907704" y="188640"/>
            <a:ext cx="5256584" cy="648072"/>
          </a:xfrm>
          <a:ln>
            <a:solidFill>
              <a:schemeClr val="bg2"/>
            </a:solidFill>
            <a:miter lim="800000"/>
            <a:headEnd/>
            <a:tailEnd/>
          </a:ln>
        </p:spPr>
        <p:txBody>
          <a:bodyPr>
            <a:noAutofit/>
          </a:bodyPr>
          <a:lstStyle/>
          <a:p>
            <a:r>
              <a:rPr lang="ru-RU" sz="3200" b="1" dirty="0">
                <a:effectLst>
                  <a:outerShdw blurRad="38100" dist="38100" dir="2700000" algn="tl">
                    <a:srgbClr val="000000">
                      <a:alpha val="43137"/>
                    </a:srgbClr>
                  </a:outerShdw>
                </a:effectLst>
                <a:cs typeface="Trebuchet MS" pitchFamily="34" charset="0"/>
              </a:rPr>
              <a:t>Муниципальный долг</a:t>
            </a:r>
          </a:p>
        </p:txBody>
      </p:sp>
      <p:sp>
        <p:nvSpPr>
          <p:cNvPr id="5" name="Прямоугольник 4"/>
          <p:cNvSpPr/>
          <p:nvPr/>
        </p:nvSpPr>
        <p:spPr>
          <a:xfrm>
            <a:off x="467544" y="1052736"/>
            <a:ext cx="5256584" cy="954107"/>
          </a:xfrm>
          <a:prstGeom prst="rect">
            <a:avLst/>
          </a:prstGeom>
        </p:spPr>
        <p:txBody>
          <a:bodyPr wrap="square">
            <a:spAutoFit/>
          </a:bodyPr>
          <a:lstStyle/>
          <a:p>
            <a:pPr algn="ctr"/>
            <a:r>
              <a:rPr lang="ru-RU" sz="1400" dirty="0"/>
              <a:t>Муниципальный долг  – обязательства по возврату взятых в долг денежных средств. Предельные объёмы муниципального долга и расходов на его обслуживание регулируются Бюджетным кодексом Российской Федерации.</a:t>
            </a:r>
          </a:p>
        </p:txBody>
      </p:sp>
      <p:sp>
        <p:nvSpPr>
          <p:cNvPr id="7" name="Прямоугольник 6"/>
          <p:cNvSpPr/>
          <p:nvPr/>
        </p:nvSpPr>
        <p:spPr>
          <a:xfrm>
            <a:off x="3779912" y="2204864"/>
            <a:ext cx="5104038" cy="954107"/>
          </a:xfrm>
          <a:prstGeom prst="rect">
            <a:avLst/>
          </a:prstGeom>
        </p:spPr>
        <p:txBody>
          <a:bodyPr wrap="square">
            <a:spAutoFit/>
          </a:bodyPr>
          <a:lstStyle/>
          <a:p>
            <a:pPr algn="ctr"/>
            <a:r>
              <a:rPr lang="ru-RU" sz="1400" dirty="0"/>
              <a:t>Муниципальный долг не должен превышать 50 % собственных доходов бюджета. Расходы на обслуживание муниципального долга не должны превышать 15 % расходов бюджета без учета расходов, осуществляемых за счет субвенций.</a:t>
            </a:r>
          </a:p>
        </p:txBody>
      </p:sp>
      <p:sp>
        <p:nvSpPr>
          <p:cNvPr id="8" name="Прямоугольник 7"/>
          <p:cNvSpPr/>
          <p:nvPr/>
        </p:nvSpPr>
        <p:spPr>
          <a:xfrm>
            <a:off x="1133872" y="3880500"/>
            <a:ext cx="6894512" cy="1492716"/>
          </a:xfrm>
          <a:prstGeom prst="rect">
            <a:avLst/>
          </a:prstGeom>
        </p:spPr>
        <p:txBody>
          <a:bodyPr wrap="square">
            <a:spAutoFit/>
          </a:bodyPr>
          <a:lstStyle/>
          <a:p>
            <a:pPr algn="ctr"/>
            <a:r>
              <a:rPr lang="ru-RU" sz="1300" dirty="0"/>
              <a:t>Долговая нагрузка </a:t>
            </a:r>
            <a:r>
              <a:rPr lang="ru-RU" sz="1300" dirty="0" smtClean="0"/>
              <a:t>муниципального </a:t>
            </a:r>
            <a:r>
              <a:rPr lang="ru-RU" sz="1300" dirty="0"/>
              <a:t>района состоит из задолженности по централизованным кредитам, выданным в 1992-1994 годах организациям агропромышленного комплекса и потребительской кооперации под гарантию Карачаево-Черкесской Республики и переданный муниципальному району в 2007 году в сумме 7506,4  тыс. руб. На 01.01.2016 года по организациям, не погасившие своевременно задолженность, долг составляет 3669,6 </a:t>
            </a:r>
            <a:r>
              <a:rPr lang="ru-RU" sz="1300" dirty="0" err="1"/>
              <a:t>тыс.руб</a:t>
            </a:r>
            <a:r>
              <a:rPr lang="ru-RU" sz="1300" dirty="0"/>
              <a:t>. в </a:t>
            </a:r>
            <a:r>
              <a:rPr lang="ru-RU" sz="1300" dirty="0" err="1"/>
              <a:t>т.ч</a:t>
            </a:r>
            <a:r>
              <a:rPr lang="ru-RU" sz="1300" dirty="0"/>
              <a:t>.: ОАО «</a:t>
            </a:r>
            <a:r>
              <a:rPr lang="ru-RU" sz="1300" dirty="0" err="1"/>
              <a:t>Зеленчукский</a:t>
            </a:r>
            <a:r>
              <a:rPr lang="ru-RU" sz="1300" dirty="0"/>
              <a:t>  </a:t>
            </a:r>
            <a:r>
              <a:rPr lang="ru-RU" sz="1300" dirty="0" err="1"/>
              <a:t>райпотребсоюз</a:t>
            </a:r>
            <a:r>
              <a:rPr lang="ru-RU" sz="1300" dirty="0"/>
              <a:t>» - 1703,3 тыс. руб.;  ОАО </a:t>
            </a:r>
            <a:r>
              <a:rPr lang="ru-RU" sz="1300" dirty="0" err="1"/>
              <a:t>Племрепродуктор</a:t>
            </a:r>
            <a:r>
              <a:rPr lang="ru-RU" sz="1300" dirty="0"/>
              <a:t> «</a:t>
            </a:r>
            <a:r>
              <a:rPr lang="ru-RU" sz="1300" dirty="0" err="1"/>
              <a:t>Зеленчукский</a:t>
            </a:r>
            <a:r>
              <a:rPr lang="ru-RU" sz="1300" dirty="0"/>
              <a:t>» - 543,2 </a:t>
            </a:r>
            <a:r>
              <a:rPr lang="ru-RU" sz="1300" dirty="0" err="1"/>
              <a:t>тыс.руб</a:t>
            </a:r>
            <a:r>
              <a:rPr lang="ru-RU" sz="1300" dirty="0"/>
              <a:t>.;  СПК «</a:t>
            </a:r>
            <a:r>
              <a:rPr lang="ru-RU" sz="1300" dirty="0" err="1"/>
              <a:t>Сторожевский</a:t>
            </a:r>
            <a:r>
              <a:rPr lang="ru-RU" sz="1300" dirty="0"/>
              <a:t>» - 1423,1 тыс. руб.</a:t>
            </a:r>
          </a:p>
        </p:txBody>
      </p:sp>
      <p:sp>
        <p:nvSpPr>
          <p:cNvPr id="9" name="Прямоугольник 8"/>
          <p:cNvSpPr/>
          <p:nvPr/>
        </p:nvSpPr>
        <p:spPr>
          <a:xfrm>
            <a:off x="1133872" y="5301208"/>
            <a:ext cx="7110536" cy="830997"/>
          </a:xfrm>
          <a:prstGeom prst="rect">
            <a:avLst/>
          </a:prstGeom>
        </p:spPr>
        <p:txBody>
          <a:bodyPr wrap="square">
            <a:spAutoFit/>
          </a:bodyPr>
          <a:lstStyle/>
          <a:p>
            <a:pPr algn="ctr"/>
            <a:r>
              <a:rPr lang="ru-RU" sz="1200" dirty="0"/>
              <a:t>В целях снижения долговой нагрузки районного бюджета  в 2017 году планируется провести погашение долга на сумму 180,0 тыс. руб. по ОАО </a:t>
            </a:r>
            <a:r>
              <a:rPr lang="ru-RU" sz="1200" dirty="0" err="1"/>
              <a:t>Племрепродуктор</a:t>
            </a:r>
            <a:r>
              <a:rPr lang="ru-RU" sz="1200" dirty="0"/>
              <a:t> «</a:t>
            </a:r>
            <a:r>
              <a:rPr lang="ru-RU" sz="1200" dirty="0" err="1"/>
              <a:t>Зеленчукский</a:t>
            </a:r>
            <a:r>
              <a:rPr lang="ru-RU" sz="1200" dirty="0"/>
              <a:t>», в соответствии с графиком  погашения кредита по Соглашению от </a:t>
            </a:r>
            <a:r>
              <a:rPr lang="ru-RU" sz="1200" dirty="0" smtClean="0"/>
              <a:t>24.01.2012 между </a:t>
            </a:r>
            <a:r>
              <a:rPr lang="ru-RU" sz="1200" dirty="0"/>
              <a:t>администрацией </a:t>
            </a:r>
            <a:r>
              <a:rPr lang="ru-RU" sz="1200" dirty="0" err="1"/>
              <a:t>Зеленчукского</a:t>
            </a:r>
            <a:r>
              <a:rPr lang="ru-RU" sz="1200" dirty="0"/>
              <a:t> муниципального района и ОАО </a:t>
            </a:r>
            <a:r>
              <a:rPr lang="ru-RU" sz="1200" dirty="0" err="1"/>
              <a:t>Племрепродуктор</a:t>
            </a:r>
            <a:r>
              <a:rPr lang="ru-RU" sz="1200" dirty="0"/>
              <a:t> «</a:t>
            </a:r>
            <a:r>
              <a:rPr lang="ru-RU" sz="1200" dirty="0" err="1"/>
              <a:t>Зеленчукский</a:t>
            </a:r>
            <a:r>
              <a:rPr lang="ru-RU" sz="1200" dirty="0" smtClean="0"/>
              <a:t>»</a:t>
            </a:r>
            <a:endParaRPr lang="ru-RU" sz="1200" dirty="0"/>
          </a:p>
        </p:txBody>
      </p:sp>
      <p:sp>
        <p:nvSpPr>
          <p:cNvPr id="10" name="Прямоугольник 9"/>
          <p:cNvSpPr/>
          <p:nvPr/>
        </p:nvSpPr>
        <p:spPr>
          <a:xfrm>
            <a:off x="5364088" y="3284984"/>
            <a:ext cx="2997550" cy="523220"/>
          </a:xfrm>
          <a:prstGeom prst="rect">
            <a:avLst/>
          </a:prstGeom>
        </p:spPr>
        <p:txBody>
          <a:bodyPr wrap="square">
            <a:spAutoFit/>
          </a:bodyPr>
          <a:lstStyle/>
          <a:p>
            <a:pPr algn="ctr"/>
            <a:r>
              <a:rPr lang="ru-RU" sz="1400" dirty="0"/>
              <a:t>В 2017 году новых  заимствований не планируется. </a:t>
            </a:r>
          </a:p>
        </p:txBody>
      </p:sp>
      <p:pic>
        <p:nvPicPr>
          <p:cNvPr id="11" name="Picture 3" descr="кателок с деньгами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604" y="2045916"/>
            <a:ext cx="2628292" cy="1815132"/>
          </a:xfrm>
          <a:prstGeom prst="rect">
            <a:avLst/>
          </a:prstGeom>
          <a:ln/>
        </p:spPr>
      </p:pic>
      <p:pic>
        <p:nvPicPr>
          <p:cNvPr id="12" name="Рисунок 11" descr="https://im3-tub-ru.yandex.net/i?id=340b59959dc48d80c1b8eda82df4444b&amp;n=33&amp;h=190&amp;w=480">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724128" y="764704"/>
            <a:ext cx="3168352" cy="1497236"/>
          </a:xfrm>
          <a:prstGeom prst="rect">
            <a:avLst/>
          </a:prstGeom>
          <a:noFill/>
          <a:ln>
            <a:noFill/>
          </a:ln>
        </p:spPr>
      </p:pic>
    </p:spTree>
    <p:extLst>
      <p:ext uri="{BB962C8B-B14F-4D97-AF65-F5344CB8AC3E}">
        <p14:creationId xmlns:p14="http://schemas.microsoft.com/office/powerpoint/2010/main" val="4010470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Группа 73"/>
          <p:cNvGrpSpPr/>
          <p:nvPr/>
        </p:nvGrpSpPr>
        <p:grpSpPr>
          <a:xfrm rot="16200000">
            <a:off x="7610101" y="2434654"/>
            <a:ext cx="836563" cy="144017"/>
            <a:chOff x="2843808" y="2206800"/>
            <a:chExt cx="504200" cy="73759"/>
          </a:xfrm>
          <a:solidFill>
            <a:schemeClr val="accent1"/>
          </a:solidFill>
        </p:grpSpPr>
        <p:sp>
          <p:nvSpPr>
            <p:cNvPr id="75" name="Овал 74"/>
            <p:cNvSpPr/>
            <p:nvPr/>
          </p:nvSpPr>
          <p:spPr>
            <a:xfrm>
              <a:off x="2843808" y="2206800"/>
              <a:ext cx="72008" cy="72008"/>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76" name="Овал 75"/>
            <p:cNvSpPr/>
            <p:nvPr/>
          </p:nvSpPr>
          <p:spPr>
            <a:xfrm>
              <a:off x="2987824" y="2208551"/>
              <a:ext cx="72008" cy="72008"/>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77" name="Овал 76"/>
            <p:cNvSpPr/>
            <p:nvPr/>
          </p:nvSpPr>
          <p:spPr>
            <a:xfrm>
              <a:off x="3131840" y="2206800"/>
              <a:ext cx="72008" cy="72008"/>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78" name="Овал 77"/>
            <p:cNvSpPr/>
            <p:nvPr/>
          </p:nvSpPr>
          <p:spPr>
            <a:xfrm>
              <a:off x="3276000" y="2206800"/>
              <a:ext cx="72008" cy="72008"/>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grpSp>
      <p:sp>
        <p:nvSpPr>
          <p:cNvPr id="70" name="Овал 69"/>
          <p:cNvSpPr/>
          <p:nvPr/>
        </p:nvSpPr>
        <p:spPr>
          <a:xfrm>
            <a:off x="2401341" y="3356924"/>
            <a:ext cx="1346154" cy="1263257"/>
          </a:xfrm>
          <a:prstGeom prst="ellipse">
            <a:avLst/>
          </a:prstGeom>
          <a:solidFill>
            <a:schemeClr val="bg1"/>
          </a:solidFill>
          <a:ln>
            <a:solidFill>
              <a:schemeClr val="accent1"/>
            </a:solidFill>
          </a:ln>
          <a:effectLst>
            <a:outerShdw blurRad="393700" dist="38100" dir="5400000" sx="97000" sy="97000" algn="t" rotWithShape="0">
              <a:prstClr val="black">
                <a:alpha val="52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solidFill>
                <a:schemeClr val="tx1"/>
              </a:solidFill>
            </a:endParaRPr>
          </a:p>
        </p:txBody>
      </p:sp>
      <p:grpSp>
        <p:nvGrpSpPr>
          <p:cNvPr id="39" name="Группа 38"/>
          <p:cNvGrpSpPr/>
          <p:nvPr/>
        </p:nvGrpSpPr>
        <p:grpSpPr>
          <a:xfrm rot="16200000">
            <a:off x="2584128" y="5143425"/>
            <a:ext cx="836563" cy="144017"/>
            <a:chOff x="2843808" y="2206800"/>
            <a:chExt cx="504200" cy="73759"/>
          </a:xfrm>
          <a:solidFill>
            <a:schemeClr val="accent1"/>
          </a:solidFill>
        </p:grpSpPr>
        <p:sp>
          <p:nvSpPr>
            <p:cNvPr id="40" name="Овал 39"/>
            <p:cNvSpPr/>
            <p:nvPr/>
          </p:nvSpPr>
          <p:spPr>
            <a:xfrm>
              <a:off x="2843808" y="2206800"/>
              <a:ext cx="72008" cy="72008"/>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solidFill>
                  <a:schemeClr val="tx1"/>
                </a:solidFill>
              </a:endParaRPr>
            </a:p>
          </p:txBody>
        </p:sp>
        <p:sp>
          <p:nvSpPr>
            <p:cNvPr id="41" name="Овал 40"/>
            <p:cNvSpPr/>
            <p:nvPr/>
          </p:nvSpPr>
          <p:spPr>
            <a:xfrm>
              <a:off x="2987824" y="2208551"/>
              <a:ext cx="72008" cy="72008"/>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solidFill>
                  <a:schemeClr val="tx1"/>
                </a:solidFill>
              </a:endParaRPr>
            </a:p>
          </p:txBody>
        </p:sp>
        <p:sp>
          <p:nvSpPr>
            <p:cNvPr id="42" name="Овал 41"/>
            <p:cNvSpPr/>
            <p:nvPr/>
          </p:nvSpPr>
          <p:spPr>
            <a:xfrm>
              <a:off x="3131840" y="2206800"/>
              <a:ext cx="72008" cy="72008"/>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solidFill>
                  <a:schemeClr val="tx1"/>
                </a:solidFill>
              </a:endParaRPr>
            </a:p>
          </p:txBody>
        </p:sp>
        <p:sp>
          <p:nvSpPr>
            <p:cNvPr id="55" name="Овал 54"/>
            <p:cNvSpPr/>
            <p:nvPr/>
          </p:nvSpPr>
          <p:spPr>
            <a:xfrm>
              <a:off x="3276000" y="2206800"/>
              <a:ext cx="72008" cy="72008"/>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solidFill>
                  <a:schemeClr val="tx1"/>
                </a:solidFill>
              </a:endParaRPr>
            </a:p>
          </p:txBody>
        </p:sp>
      </p:grpSp>
      <p:grpSp>
        <p:nvGrpSpPr>
          <p:cNvPr id="56" name="Группа 55"/>
          <p:cNvGrpSpPr/>
          <p:nvPr/>
        </p:nvGrpSpPr>
        <p:grpSpPr>
          <a:xfrm rot="16200000">
            <a:off x="4297734" y="2434654"/>
            <a:ext cx="836563" cy="144017"/>
            <a:chOff x="2843808" y="2206800"/>
            <a:chExt cx="504200" cy="73759"/>
          </a:xfrm>
          <a:solidFill>
            <a:schemeClr val="accent1"/>
          </a:solidFill>
        </p:grpSpPr>
        <p:sp>
          <p:nvSpPr>
            <p:cNvPr id="57" name="Овал 56"/>
            <p:cNvSpPr/>
            <p:nvPr/>
          </p:nvSpPr>
          <p:spPr>
            <a:xfrm>
              <a:off x="2843808" y="2206800"/>
              <a:ext cx="72008" cy="72008"/>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solidFill>
                  <a:schemeClr val="tx1"/>
                </a:solidFill>
              </a:endParaRPr>
            </a:p>
          </p:txBody>
        </p:sp>
        <p:sp>
          <p:nvSpPr>
            <p:cNvPr id="59" name="Овал 58"/>
            <p:cNvSpPr/>
            <p:nvPr/>
          </p:nvSpPr>
          <p:spPr>
            <a:xfrm>
              <a:off x="2987824" y="2208551"/>
              <a:ext cx="72008" cy="72008"/>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solidFill>
                  <a:schemeClr val="tx1"/>
                </a:solidFill>
              </a:endParaRPr>
            </a:p>
          </p:txBody>
        </p:sp>
        <p:sp>
          <p:nvSpPr>
            <p:cNvPr id="62" name="Овал 61"/>
            <p:cNvSpPr/>
            <p:nvPr/>
          </p:nvSpPr>
          <p:spPr>
            <a:xfrm>
              <a:off x="3131840" y="2206800"/>
              <a:ext cx="72008" cy="72008"/>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solidFill>
                  <a:schemeClr val="tx1"/>
                </a:solidFill>
              </a:endParaRPr>
            </a:p>
          </p:txBody>
        </p:sp>
        <p:sp>
          <p:nvSpPr>
            <p:cNvPr id="64" name="Овал 63"/>
            <p:cNvSpPr/>
            <p:nvPr/>
          </p:nvSpPr>
          <p:spPr>
            <a:xfrm>
              <a:off x="3276000" y="2206800"/>
              <a:ext cx="72008" cy="72008"/>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solidFill>
                  <a:schemeClr val="tx1"/>
                </a:solidFill>
              </a:endParaRPr>
            </a:p>
          </p:txBody>
        </p:sp>
      </p:grpSp>
      <p:grpSp>
        <p:nvGrpSpPr>
          <p:cNvPr id="43" name="Группа 42"/>
          <p:cNvGrpSpPr/>
          <p:nvPr/>
        </p:nvGrpSpPr>
        <p:grpSpPr>
          <a:xfrm rot="16200000">
            <a:off x="6054803" y="5249460"/>
            <a:ext cx="836563" cy="144017"/>
            <a:chOff x="2843808" y="2206800"/>
            <a:chExt cx="504200" cy="73759"/>
          </a:xfrm>
          <a:solidFill>
            <a:schemeClr val="accent1"/>
          </a:solidFill>
        </p:grpSpPr>
        <p:sp>
          <p:nvSpPr>
            <p:cNvPr id="44" name="Овал 43"/>
            <p:cNvSpPr/>
            <p:nvPr/>
          </p:nvSpPr>
          <p:spPr>
            <a:xfrm>
              <a:off x="2843808" y="2206800"/>
              <a:ext cx="72008" cy="72008"/>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solidFill>
                  <a:schemeClr val="tx1"/>
                </a:solidFill>
              </a:endParaRPr>
            </a:p>
          </p:txBody>
        </p:sp>
        <p:sp>
          <p:nvSpPr>
            <p:cNvPr id="45" name="Овал 44"/>
            <p:cNvSpPr/>
            <p:nvPr/>
          </p:nvSpPr>
          <p:spPr>
            <a:xfrm>
              <a:off x="2987824" y="2208551"/>
              <a:ext cx="72008" cy="72008"/>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solidFill>
                  <a:schemeClr val="tx1"/>
                </a:solidFill>
              </a:endParaRPr>
            </a:p>
          </p:txBody>
        </p:sp>
        <p:sp>
          <p:nvSpPr>
            <p:cNvPr id="46" name="Овал 45"/>
            <p:cNvSpPr/>
            <p:nvPr/>
          </p:nvSpPr>
          <p:spPr>
            <a:xfrm>
              <a:off x="3131840" y="2206800"/>
              <a:ext cx="72008" cy="72008"/>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solidFill>
                  <a:schemeClr val="tx1"/>
                </a:solidFill>
              </a:endParaRPr>
            </a:p>
          </p:txBody>
        </p:sp>
        <p:sp>
          <p:nvSpPr>
            <p:cNvPr id="53" name="Овал 52"/>
            <p:cNvSpPr/>
            <p:nvPr/>
          </p:nvSpPr>
          <p:spPr>
            <a:xfrm>
              <a:off x="3276000" y="2206800"/>
              <a:ext cx="72008" cy="72008"/>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solidFill>
                  <a:schemeClr val="tx1"/>
                </a:solidFill>
              </a:endParaRPr>
            </a:p>
          </p:txBody>
        </p:sp>
      </p:grpSp>
      <p:sp>
        <p:nvSpPr>
          <p:cNvPr id="3" name="Овал 2"/>
          <p:cNvSpPr/>
          <p:nvPr/>
        </p:nvSpPr>
        <p:spPr>
          <a:xfrm>
            <a:off x="683568" y="3389879"/>
            <a:ext cx="1346154" cy="1263257"/>
          </a:xfrm>
          <a:prstGeom prst="ellipse">
            <a:avLst/>
          </a:prstGeom>
          <a:solidFill>
            <a:schemeClr val="bg1"/>
          </a:solidFill>
          <a:ln>
            <a:solidFill>
              <a:schemeClr val="accent1"/>
            </a:solidFill>
          </a:ln>
          <a:effectLst>
            <a:outerShdw blurRad="393700" dist="38100" dir="5400000" sx="97000" sy="97000" algn="t" rotWithShape="0">
              <a:prstClr val="black">
                <a:alpha val="52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solidFill>
                <a:schemeClr val="tx1"/>
              </a:solidFill>
            </a:endParaRPr>
          </a:p>
        </p:txBody>
      </p:sp>
      <p:sp>
        <p:nvSpPr>
          <p:cNvPr id="6" name="Арка 5"/>
          <p:cNvSpPr/>
          <p:nvPr/>
        </p:nvSpPr>
        <p:spPr>
          <a:xfrm>
            <a:off x="353293" y="2949701"/>
            <a:ext cx="2058467" cy="2135483"/>
          </a:xfrm>
          <a:prstGeom prst="blockArc">
            <a:avLst>
              <a:gd name="adj1" fmla="val 10205864"/>
              <a:gd name="adj2" fmla="val 22782"/>
              <a:gd name="adj3" fmla="val 13661"/>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Арка 7"/>
          <p:cNvSpPr/>
          <p:nvPr/>
        </p:nvSpPr>
        <p:spPr>
          <a:xfrm rot="10800000">
            <a:off x="2123729" y="3023906"/>
            <a:ext cx="1901380" cy="1989269"/>
          </a:xfrm>
          <a:prstGeom prst="blockArc">
            <a:avLst>
              <a:gd name="adj1" fmla="val 10753516"/>
              <a:gd name="adj2" fmla="val 22782"/>
              <a:gd name="adj3" fmla="val 13661"/>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solidFill>
                <a:schemeClr val="tx1"/>
              </a:solidFill>
            </a:endParaRPr>
          </a:p>
        </p:txBody>
      </p:sp>
      <p:sp>
        <p:nvSpPr>
          <p:cNvPr id="9" name="Овал 8"/>
          <p:cNvSpPr/>
          <p:nvPr/>
        </p:nvSpPr>
        <p:spPr>
          <a:xfrm>
            <a:off x="4056248" y="3304560"/>
            <a:ext cx="1307840" cy="1323675"/>
          </a:xfrm>
          <a:prstGeom prst="ellipse">
            <a:avLst/>
          </a:prstGeom>
          <a:solidFill>
            <a:schemeClr val="bg1"/>
          </a:solidFill>
          <a:ln>
            <a:solidFill>
              <a:schemeClr val="accent1"/>
            </a:solidFill>
          </a:ln>
          <a:effectLst>
            <a:outerShdw blurRad="393700" dist="38100" dir="5400000" sx="97000" sy="97000" algn="t" rotWithShape="0">
              <a:prstClr val="black">
                <a:alpha val="52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solidFill>
                <a:schemeClr val="tx1"/>
              </a:solidFill>
            </a:endParaRPr>
          </a:p>
        </p:txBody>
      </p:sp>
      <p:sp>
        <p:nvSpPr>
          <p:cNvPr id="10" name="Арка 9"/>
          <p:cNvSpPr/>
          <p:nvPr/>
        </p:nvSpPr>
        <p:spPr>
          <a:xfrm>
            <a:off x="7063109" y="2960629"/>
            <a:ext cx="1901379" cy="1998267"/>
          </a:xfrm>
          <a:prstGeom prst="blockArc">
            <a:avLst>
              <a:gd name="adj1" fmla="val 10753516"/>
              <a:gd name="adj2" fmla="val 22782"/>
              <a:gd name="adj3" fmla="val 13661"/>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11" name="Овал 10"/>
          <p:cNvSpPr/>
          <p:nvPr/>
        </p:nvSpPr>
        <p:spPr>
          <a:xfrm rot="10800000">
            <a:off x="5740181" y="3266732"/>
            <a:ext cx="1291176" cy="1399330"/>
          </a:xfrm>
          <a:prstGeom prst="ellipse">
            <a:avLst/>
          </a:prstGeom>
          <a:solidFill>
            <a:schemeClr val="bg1"/>
          </a:solidFill>
          <a:ln>
            <a:solidFill>
              <a:schemeClr val="accent1"/>
            </a:solidFill>
          </a:ln>
          <a:effectLst>
            <a:outerShdw blurRad="393700" dist="38100" dir="5400000" sx="97000" sy="97000" algn="t" rotWithShape="0">
              <a:prstClr val="black">
                <a:alpha val="52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solidFill>
                <a:schemeClr val="tx1"/>
              </a:solidFill>
            </a:endParaRPr>
          </a:p>
        </p:txBody>
      </p:sp>
      <p:sp>
        <p:nvSpPr>
          <p:cNvPr id="12" name="Арка 11"/>
          <p:cNvSpPr/>
          <p:nvPr/>
        </p:nvSpPr>
        <p:spPr>
          <a:xfrm rot="10800000">
            <a:off x="5436097" y="2924945"/>
            <a:ext cx="1880468" cy="2086549"/>
          </a:xfrm>
          <a:prstGeom prst="blockArc">
            <a:avLst>
              <a:gd name="adj1" fmla="val 10711490"/>
              <a:gd name="adj2" fmla="val 22782"/>
              <a:gd name="adj3" fmla="val 13661"/>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solidFill>
                <a:schemeClr val="tx1"/>
              </a:solidFill>
            </a:endParaRPr>
          </a:p>
        </p:txBody>
      </p:sp>
      <p:grpSp>
        <p:nvGrpSpPr>
          <p:cNvPr id="15" name="Группа 14"/>
          <p:cNvGrpSpPr/>
          <p:nvPr/>
        </p:nvGrpSpPr>
        <p:grpSpPr>
          <a:xfrm rot="16200000">
            <a:off x="1104960" y="2554248"/>
            <a:ext cx="597374" cy="144017"/>
            <a:chOff x="2843808" y="2206800"/>
            <a:chExt cx="360040" cy="73759"/>
          </a:xfrm>
          <a:solidFill>
            <a:schemeClr val="accent1"/>
          </a:solidFill>
        </p:grpSpPr>
        <p:sp>
          <p:nvSpPr>
            <p:cNvPr id="19" name="Овал 18"/>
            <p:cNvSpPr/>
            <p:nvPr/>
          </p:nvSpPr>
          <p:spPr>
            <a:xfrm>
              <a:off x="2843808" y="2206800"/>
              <a:ext cx="72008" cy="7200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schemeClr val="tx1"/>
                </a:solidFill>
              </a:endParaRPr>
            </a:p>
          </p:txBody>
        </p:sp>
        <p:sp>
          <p:nvSpPr>
            <p:cNvPr id="20" name="Овал 19"/>
            <p:cNvSpPr/>
            <p:nvPr/>
          </p:nvSpPr>
          <p:spPr>
            <a:xfrm>
              <a:off x="2987824" y="2208551"/>
              <a:ext cx="72008" cy="7200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schemeClr val="tx1"/>
                </a:solidFill>
              </a:endParaRPr>
            </a:p>
          </p:txBody>
        </p:sp>
        <p:sp>
          <p:nvSpPr>
            <p:cNvPr id="21" name="Овал 20"/>
            <p:cNvSpPr/>
            <p:nvPr/>
          </p:nvSpPr>
          <p:spPr>
            <a:xfrm>
              <a:off x="3131840" y="2206800"/>
              <a:ext cx="72008" cy="7200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schemeClr val="tx1"/>
                </a:solidFill>
              </a:endParaRPr>
            </a:p>
          </p:txBody>
        </p:sp>
      </p:grpSp>
      <p:sp>
        <p:nvSpPr>
          <p:cNvPr id="47" name="Скругленный прямоугольник 46"/>
          <p:cNvSpPr/>
          <p:nvPr/>
        </p:nvSpPr>
        <p:spPr>
          <a:xfrm>
            <a:off x="430985" y="1340768"/>
            <a:ext cx="2124791" cy="936104"/>
          </a:xfrm>
          <a:prstGeom prst="roundRect">
            <a:avLst/>
          </a:prstGeom>
          <a:solidFill>
            <a:schemeClr val="bg1">
              <a:lumMod val="95000"/>
            </a:schemeClr>
          </a:solidFill>
          <a:ln>
            <a:noFill/>
          </a:ln>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solidFill>
                  <a:schemeClr val="tx1"/>
                </a:solidFill>
                <a:latin typeface="+mj-lt"/>
              </a:rPr>
              <a:t>Подготовка финансовым управлением проекта бюджета </a:t>
            </a:r>
            <a:r>
              <a:rPr lang="ru-RU" sz="1200" dirty="0" err="1" smtClean="0">
                <a:solidFill>
                  <a:schemeClr val="tx1"/>
                </a:solidFill>
                <a:latin typeface="+mj-lt"/>
              </a:rPr>
              <a:t>Зеленчукского</a:t>
            </a:r>
            <a:r>
              <a:rPr lang="ru-RU" sz="1200" dirty="0" smtClean="0">
                <a:solidFill>
                  <a:schemeClr val="tx1"/>
                </a:solidFill>
                <a:latin typeface="+mj-lt"/>
              </a:rPr>
              <a:t> </a:t>
            </a:r>
            <a:endParaRPr lang="ru-RU" sz="1200" dirty="0">
              <a:solidFill>
                <a:schemeClr val="tx1"/>
              </a:solidFill>
              <a:latin typeface="+mj-lt"/>
            </a:endParaRPr>
          </a:p>
          <a:p>
            <a:pPr algn="ctr"/>
            <a:r>
              <a:rPr lang="ru-RU" sz="1200" dirty="0">
                <a:solidFill>
                  <a:schemeClr val="tx1"/>
                </a:solidFill>
                <a:latin typeface="+mj-lt"/>
              </a:rPr>
              <a:t>муниципального района </a:t>
            </a:r>
          </a:p>
        </p:txBody>
      </p:sp>
      <p:sp>
        <p:nvSpPr>
          <p:cNvPr id="48" name="Скругленный прямоугольник 47"/>
          <p:cNvSpPr/>
          <p:nvPr/>
        </p:nvSpPr>
        <p:spPr>
          <a:xfrm>
            <a:off x="3203848" y="1216380"/>
            <a:ext cx="3024336" cy="1060492"/>
          </a:xfrm>
          <a:prstGeom prst="roundRect">
            <a:avLst/>
          </a:prstGeom>
          <a:solidFill>
            <a:schemeClr val="bg1">
              <a:lumMod val="95000"/>
            </a:schemeClr>
          </a:solidFill>
          <a:ln>
            <a:noFill/>
          </a:ln>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solidFill>
                  <a:schemeClr val="tx1"/>
                </a:solidFill>
              </a:rPr>
              <a:t>Рассмотрение Советом  </a:t>
            </a:r>
            <a:r>
              <a:rPr lang="ru-RU" sz="1200" dirty="0" err="1" smtClean="0">
                <a:solidFill>
                  <a:schemeClr val="tx1"/>
                </a:solidFill>
              </a:rPr>
              <a:t>Зеленчукского</a:t>
            </a:r>
            <a:r>
              <a:rPr lang="ru-RU" sz="1200" dirty="0" smtClean="0">
                <a:solidFill>
                  <a:schemeClr val="tx1"/>
                </a:solidFill>
              </a:rPr>
              <a:t> муниципального района проекта  бюджета  </a:t>
            </a:r>
            <a:r>
              <a:rPr lang="ru-RU" sz="1200" dirty="0">
                <a:solidFill>
                  <a:schemeClr val="tx1"/>
                </a:solidFill>
              </a:rPr>
              <a:t>в первом чтении и </a:t>
            </a:r>
          </a:p>
          <a:p>
            <a:pPr algn="ctr"/>
            <a:r>
              <a:rPr lang="ru-RU" sz="1200" dirty="0">
                <a:solidFill>
                  <a:schemeClr val="tx1"/>
                </a:solidFill>
              </a:rPr>
              <a:t>направление </a:t>
            </a:r>
            <a:r>
              <a:rPr lang="ru-RU" sz="1200" dirty="0" smtClean="0">
                <a:solidFill>
                  <a:schemeClr val="tx1"/>
                </a:solidFill>
              </a:rPr>
              <a:t>его на </a:t>
            </a:r>
            <a:r>
              <a:rPr lang="ru-RU" sz="1200" dirty="0">
                <a:solidFill>
                  <a:schemeClr val="tx1"/>
                </a:solidFill>
              </a:rPr>
              <a:t>публичные слушания</a:t>
            </a:r>
          </a:p>
        </p:txBody>
      </p:sp>
      <p:sp>
        <p:nvSpPr>
          <p:cNvPr id="51" name="Скругленный прямоугольник 50"/>
          <p:cNvSpPr/>
          <p:nvPr/>
        </p:nvSpPr>
        <p:spPr>
          <a:xfrm>
            <a:off x="1861521" y="5633716"/>
            <a:ext cx="2278357" cy="1101158"/>
          </a:xfrm>
          <a:prstGeom prst="roundRect">
            <a:avLst/>
          </a:prstGeom>
          <a:solidFill>
            <a:schemeClr val="bg1">
              <a:lumMod val="95000"/>
            </a:schemeClr>
          </a:solidFill>
          <a:ln>
            <a:noFill/>
          </a:ln>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solidFill>
                  <a:schemeClr val="tx1"/>
                </a:solidFill>
              </a:rPr>
              <a:t>Рассмотрение проекта Администрацией  муниципального района и направление  </a:t>
            </a:r>
            <a:r>
              <a:rPr lang="ru-RU" sz="1200" dirty="0">
                <a:solidFill>
                  <a:schemeClr val="tx1"/>
                </a:solidFill>
              </a:rPr>
              <a:t>в  Совет муниципального </a:t>
            </a:r>
            <a:r>
              <a:rPr lang="ru-RU" sz="1200" dirty="0" smtClean="0">
                <a:solidFill>
                  <a:schemeClr val="tx1"/>
                </a:solidFill>
              </a:rPr>
              <a:t>района и контрольный орган</a:t>
            </a:r>
            <a:endParaRPr lang="ru-RU" sz="1200" dirty="0">
              <a:solidFill>
                <a:schemeClr val="tx1"/>
              </a:solidFill>
            </a:endParaRPr>
          </a:p>
        </p:txBody>
      </p:sp>
      <p:sp>
        <p:nvSpPr>
          <p:cNvPr id="52" name="Скругленный прямоугольник 51"/>
          <p:cNvSpPr/>
          <p:nvPr/>
        </p:nvSpPr>
        <p:spPr>
          <a:xfrm>
            <a:off x="5471545" y="5733256"/>
            <a:ext cx="2196799" cy="897527"/>
          </a:xfrm>
          <a:prstGeom prst="roundRect">
            <a:avLst/>
          </a:prstGeom>
          <a:solidFill>
            <a:schemeClr val="bg1">
              <a:lumMod val="95000"/>
            </a:schemeClr>
          </a:solidFill>
          <a:ln>
            <a:noFill/>
          </a:ln>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solidFill>
                  <a:schemeClr val="tx1"/>
                </a:solidFill>
                <a:latin typeface="+mj-lt"/>
              </a:rPr>
              <a:t>Прохождение публичных слушаний проекта бюджета </a:t>
            </a:r>
            <a:r>
              <a:rPr lang="ru-RU" sz="1200" dirty="0" err="1" smtClean="0">
                <a:solidFill>
                  <a:schemeClr val="tx1"/>
                </a:solidFill>
                <a:latin typeface="+mj-lt"/>
              </a:rPr>
              <a:t>Зеленчукского</a:t>
            </a:r>
            <a:r>
              <a:rPr lang="ru-RU" sz="1200" dirty="0" smtClean="0">
                <a:solidFill>
                  <a:schemeClr val="tx1"/>
                </a:solidFill>
                <a:latin typeface="+mj-lt"/>
              </a:rPr>
              <a:t> муниципального района   </a:t>
            </a:r>
            <a:endParaRPr lang="ru-RU" sz="1200" dirty="0">
              <a:solidFill>
                <a:schemeClr val="tx1"/>
              </a:solidFill>
              <a:latin typeface="+mj-lt"/>
            </a:endParaRPr>
          </a:p>
        </p:txBody>
      </p:sp>
      <p:sp>
        <p:nvSpPr>
          <p:cNvPr id="58" name="TextBox 57"/>
          <p:cNvSpPr txBox="1"/>
          <p:nvPr/>
        </p:nvSpPr>
        <p:spPr>
          <a:xfrm>
            <a:off x="6007299" y="3829344"/>
            <a:ext cx="756938"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ru-RU" b="1" dirty="0" smtClean="0">
                <a:solidFill>
                  <a:schemeClr val="tx2">
                    <a:lumMod val="50000"/>
                  </a:schemeClr>
                </a:solidFill>
                <a:effectLst>
                  <a:outerShdw blurRad="38100" dist="38100" dir="2700000" algn="tl">
                    <a:srgbClr val="000000">
                      <a:alpha val="43137"/>
                    </a:srgbClr>
                  </a:outerShdw>
                </a:effectLst>
                <a:latin typeface="+mj-lt"/>
                <a:cs typeface="Tahoma" pitchFamily="34" charset="0"/>
              </a:rPr>
              <a:t>Шаг 4</a:t>
            </a:r>
          </a:p>
        </p:txBody>
      </p:sp>
      <p:sp>
        <p:nvSpPr>
          <p:cNvPr id="49" name="TextBox 48"/>
          <p:cNvSpPr txBox="1"/>
          <p:nvPr/>
        </p:nvSpPr>
        <p:spPr>
          <a:xfrm>
            <a:off x="4409555" y="3781731"/>
            <a:ext cx="756938"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ru-RU" b="1" dirty="0" smtClean="0">
                <a:solidFill>
                  <a:schemeClr val="tx2">
                    <a:lumMod val="50000"/>
                  </a:schemeClr>
                </a:solidFill>
                <a:effectLst>
                  <a:outerShdw blurRad="38100" dist="38100" dir="2700000" algn="tl">
                    <a:srgbClr val="000000">
                      <a:alpha val="43137"/>
                    </a:srgbClr>
                  </a:outerShdw>
                </a:effectLst>
                <a:latin typeface="+mj-lt"/>
                <a:cs typeface="Tahoma" pitchFamily="34" charset="0"/>
              </a:rPr>
              <a:t>Шаг 3</a:t>
            </a:r>
          </a:p>
        </p:txBody>
      </p:sp>
      <p:sp>
        <p:nvSpPr>
          <p:cNvPr id="50" name="TextBox 49"/>
          <p:cNvSpPr txBox="1"/>
          <p:nvPr/>
        </p:nvSpPr>
        <p:spPr>
          <a:xfrm>
            <a:off x="2695949" y="3795178"/>
            <a:ext cx="756938"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ru-RU" b="1" dirty="0" smtClean="0">
                <a:solidFill>
                  <a:schemeClr val="tx2">
                    <a:lumMod val="50000"/>
                  </a:schemeClr>
                </a:solidFill>
                <a:effectLst>
                  <a:outerShdw blurRad="38100" dist="38100" dir="2700000" algn="tl">
                    <a:srgbClr val="000000">
                      <a:alpha val="43137"/>
                    </a:srgbClr>
                  </a:outerShdw>
                </a:effectLst>
                <a:latin typeface="+mj-lt"/>
                <a:cs typeface="Tahoma" pitchFamily="34" charset="0"/>
              </a:rPr>
              <a:t>Шаг 2</a:t>
            </a:r>
          </a:p>
        </p:txBody>
      </p:sp>
      <p:sp>
        <p:nvSpPr>
          <p:cNvPr id="54" name="TextBox 53"/>
          <p:cNvSpPr txBox="1"/>
          <p:nvPr/>
        </p:nvSpPr>
        <p:spPr>
          <a:xfrm>
            <a:off x="971600" y="3851756"/>
            <a:ext cx="756938"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ru-RU" b="1" dirty="0" smtClean="0">
                <a:solidFill>
                  <a:schemeClr val="tx2">
                    <a:lumMod val="50000"/>
                  </a:schemeClr>
                </a:solidFill>
                <a:effectLst>
                  <a:outerShdw blurRad="38100" dist="38100" dir="2700000" algn="tl">
                    <a:srgbClr val="000000">
                      <a:alpha val="43137"/>
                    </a:srgbClr>
                  </a:outerShdw>
                </a:effectLst>
                <a:latin typeface="+mj-lt"/>
                <a:cs typeface="Tahoma" pitchFamily="34" charset="0"/>
              </a:rPr>
              <a:t>Шаг 1</a:t>
            </a:r>
          </a:p>
        </p:txBody>
      </p:sp>
      <p:sp>
        <p:nvSpPr>
          <p:cNvPr id="63" name="Заголовок 1"/>
          <p:cNvSpPr>
            <a:spLocks noGrp="1"/>
          </p:cNvSpPr>
          <p:nvPr>
            <p:ph type="title"/>
          </p:nvPr>
        </p:nvSpPr>
        <p:spPr>
          <a:xfrm>
            <a:off x="1115616" y="188640"/>
            <a:ext cx="7200800" cy="864096"/>
          </a:xfrm>
        </p:spPr>
        <p:txBody>
          <a:bodyPr>
            <a:normAutofit fontScale="90000"/>
          </a:bodyPr>
          <a:lstStyle/>
          <a:p>
            <a:r>
              <a:rPr lang="ru-RU" sz="3100" b="1" dirty="0" smtClean="0">
                <a:solidFill>
                  <a:schemeClr val="tx2">
                    <a:lumMod val="50000"/>
                  </a:schemeClr>
                </a:solidFill>
                <a:effectLst>
                  <a:outerShdw blurRad="38100" dist="38100" dir="2700000" algn="tl">
                    <a:srgbClr val="000000">
                      <a:alpha val="43137"/>
                    </a:srgbClr>
                  </a:outerShdw>
                </a:effectLst>
              </a:rPr>
              <a:t>Пошаговая схема прохождение проекта  бюджета до его принятия</a:t>
            </a:r>
            <a:endParaRPr lang="ru-RU" sz="3100" b="1" dirty="0">
              <a:solidFill>
                <a:schemeClr val="tx2">
                  <a:lumMod val="50000"/>
                </a:schemeClr>
              </a:solidFill>
              <a:effectLst>
                <a:outerShdw blurRad="38100" dist="38100" dir="2700000" algn="tl">
                  <a:srgbClr val="000000">
                    <a:alpha val="43137"/>
                  </a:srgbClr>
                </a:outerShdw>
              </a:effectLst>
            </a:endParaRPr>
          </a:p>
        </p:txBody>
      </p:sp>
      <p:sp>
        <p:nvSpPr>
          <p:cNvPr id="66" name="Овал 65"/>
          <p:cNvSpPr/>
          <p:nvPr/>
        </p:nvSpPr>
        <p:spPr>
          <a:xfrm rot="10800000">
            <a:off x="7385280" y="3371046"/>
            <a:ext cx="1291176" cy="1399330"/>
          </a:xfrm>
          <a:prstGeom prst="ellipse">
            <a:avLst/>
          </a:prstGeom>
          <a:solidFill>
            <a:schemeClr val="bg1"/>
          </a:solidFill>
          <a:ln>
            <a:solidFill>
              <a:schemeClr val="accent1"/>
            </a:solidFill>
          </a:ln>
          <a:effectLst>
            <a:outerShdw blurRad="393700" dist="38100" dir="5400000" sx="97000" sy="97000" algn="t" rotWithShape="0">
              <a:prstClr val="black">
                <a:alpha val="52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solidFill>
                <a:schemeClr val="tx1"/>
              </a:solidFill>
            </a:endParaRPr>
          </a:p>
        </p:txBody>
      </p:sp>
      <p:sp>
        <p:nvSpPr>
          <p:cNvPr id="72" name="Скругленный прямоугольник 71"/>
          <p:cNvSpPr/>
          <p:nvPr/>
        </p:nvSpPr>
        <p:spPr>
          <a:xfrm>
            <a:off x="6911705" y="1486806"/>
            <a:ext cx="2124791" cy="793436"/>
          </a:xfrm>
          <a:prstGeom prst="roundRect">
            <a:avLst/>
          </a:prstGeom>
          <a:solidFill>
            <a:schemeClr val="bg1">
              <a:lumMod val="95000"/>
            </a:schemeClr>
          </a:solidFill>
          <a:ln>
            <a:noFill/>
          </a:ln>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solidFill>
                  <a:schemeClr val="tx1"/>
                </a:solidFill>
                <a:latin typeface="+mj-lt"/>
              </a:rPr>
              <a:t>Принятие бюджета </a:t>
            </a:r>
            <a:r>
              <a:rPr lang="ru-RU" sz="1200" dirty="0" err="1" smtClean="0">
                <a:solidFill>
                  <a:schemeClr val="tx1"/>
                </a:solidFill>
                <a:latin typeface="+mj-lt"/>
              </a:rPr>
              <a:t>Зеленчукского</a:t>
            </a:r>
            <a:r>
              <a:rPr lang="ru-RU" sz="1200" dirty="0" smtClean="0">
                <a:solidFill>
                  <a:schemeClr val="tx1"/>
                </a:solidFill>
                <a:latin typeface="+mj-lt"/>
              </a:rPr>
              <a:t> муниципального района   </a:t>
            </a:r>
            <a:endParaRPr lang="ru-RU" sz="1200" dirty="0">
              <a:solidFill>
                <a:schemeClr val="tx1"/>
              </a:solidFill>
              <a:latin typeface="+mj-lt"/>
            </a:endParaRPr>
          </a:p>
        </p:txBody>
      </p:sp>
      <p:sp>
        <p:nvSpPr>
          <p:cNvPr id="73" name="TextBox 72"/>
          <p:cNvSpPr txBox="1"/>
          <p:nvPr/>
        </p:nvSpPr>
        <p:spPr>
          <a:xfrm>
            <a:off x="7668344" y="3789040"/>
            <a:ext cx="756938"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ru-RU" b="1" dirty="0" smtClean="0">
                <a:solidFill>
                  <a:schemeClr val="tx2">
                    <a:lumMod val="50000"/>
                  </a:schemeClr>
                </a:solidFill>
                <a:effectLst>
                  <a:outerShdw blurRad="38100" dist="38100" dir="2700000" algn="tl">
                    <a:srgbClr val="000000">
                      <a:alpha val="43137"/>
                    </a:srgbClr>
                  </a:outerShdw>
                </a:effectLst>
                <a:latin typeface="+mj-lt"/>
                <a:cs typeface="Tahoma" pitchFamily="34" charset="0"/>
              </a:rPr>
              <a:t>Шаг 5</a:t>
            </a:r>
          </a:p>
        </p:txBody>
      </p:sp>
      <p:sp>
        <p:nvSpPr>
          <p:cNvPr id="79" name="Арка 78"/>
          <p:cNvSpPr/>
          <p:nvPr/>
        </p:nvSpPr>
        <p:spPr>
          <a:xfrm>
            <a:off x="3767035" y="2987820"/>
            <a:ext cx="1901379" cy="1998267"/>
          </a:xfrm>
          <a:prstGeom prst="blockArc">
            <a:avLst>
              <a:gd name="adj1" fmla="val 10753516"/>
              <a:gd name="adj2" fmla="val 22782"/>
              <a:gd name="adj3" fmla="val 13661"/>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40119233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descr="деньги в мешках 2.jpg"/>
          <p:cNvPicPr/>
          <p:nvPr/>
        </p:nvPicPr>
        <p:blipFill>
          <a:blip r:embed="rId2">
            <a:extLst>
              <a:ext uri="{28A0092B-C50C-407E-A947-70E740481C1C}">
                <a14:useLocalDpi xmlns:a14="http://schemas.microsoft.com/office/drawing/2010/main" val="0"/>
              </a:ext>
            </a:extLst>
          </a:blip>
          <a:srcRect/>
          <a:stretch>
            <a:fillRect/>
          </a:stretch>
        </p:blipFill>
        <p:spPr bwMode="auto">
          <a:xfrm>
            <a:off x="35496" y="89630"/>
            <a:ext cx="3312368" cy="2115234"/>
          </a:xfrm>
          <a:prstGeom prst="rect">
            <a:avLst/>
          </a:prstGeom>
          <a:noFill/>
          <a:ln>
            <a:noFill/>
          </a:ln>
          <a:extLst/>
        </p:spPr>
      </p:pic>
      <p:sp>
        <p:nvSpPr>
          <p:cNvPr id="4" name="Заголовок 1"/>
          <p:cNvSpPr>
            <a:spLocks noGrp="1"/>
          </p:cNvSpPr>
          <p:nvPr>
            <p:ph type="title"/>
          </p:nvPr>
        </p:nvSpPr>
        <p:spPr>
          <a:xfrm>
            <a:off x="3131840" y="260648"/>
            <a:ext cx="6192688" cy="1296144"/>
          </a:xfrm>
        </p:spPr>
        <p:txBody>
          <a:bodyPr>
            <a:noAutofit/>
          </a:bodyPr>
          <a:lstStyle/>
          <a:p>
            <a:r>
              <a:rPr lang="ru-RU" sz="3200" b="1" dirty="0" smtClean="0">
                <a:effectLst>
                  <a:outerShdw blurRad="38100" dist="38100" dir="2700000" algn="tl">
                    <a:srgbClr val="000000">
                      <a:alpha val="43137"/>
                    </a:srgbClr>
                  </a:outerShdw>
                </a:effectLst>
              </a:rPr>
              <a:t>Что </a:t>
            </a:r>
            <a:r>
              <a:rPr lang="ru-RU" sz="3200" b="1" dirty="0">
                <a:effectLst>
                  <a:outerShdw blurRad="38100" dist="38100" dir="2700000" algn="tl">
                    <a:srgbClr val="000000">
                      <a:alpha val="43137"/>
                    </a:srgbClr>
                  </a:outerShdw>
                </a:effectLst>
              </a:rPr>
              <a:t>делается </a:t>
            </a:r>
            <a:r>
              <a:rPr lang="ru-RU" sz="3200" b="1" dirty="0" smtClean="0">
                <a:effectLst>
                  <a:outerShdw blurRad="38100" dist="38100" dir="2700000" algn="tl">
                    <a:srgbClr val="000000">
                      <a:alpha val="43137"/>
                    </a:srgbClr>
                  </a:outerShdw>
                </a:effectLst>
              </a:rPr>
              <a:t/>
            </a:r>
            <a:br>
              <a:rPr lang="ru-RU" sz="3200" b="1" dirty="0" smtClean="0">
                <a:effectLst>
                  <a:outerShdw blurRad="38100" dist="38100" dir="2700000" algn="tl">
                    <a:srgbClr val="000000">
                      <a:alpha val="43137"/>
                    </a:srgbClr>
                  </a:outerShdw>
                </a:effectLst>
              </a:rPr>
            </a:br>
            <a:r>
              <a:rPr lang="ru-RU" sz="2800" b="1" dirty="0" smtClean="0">
                <a:effectLst>
                  <a:outerShdw blurRad="38100" dist="38100" dir="2700000" algn="tl">
                    <a:srgbClr val="000000">
                      <a:alpha val="43137"/>
                    </a:srgbClr>
                  </a:outerShdw>
                </a:effectLst>
              </a:rPr>
              <a:t>(или необходимо сделать)</a:t>
            </a:r>
            <a:br>
              <a:rPr lang="ru-RU" sz="2800" b="1" dirty="0" smtClean="0">
                <a:effectLst>
                  <a:outerShdw blurRad="38100" dist="38100" dir="2700000" algn="tl">
                    <a:srgbClr val="000000">
                      <a:alpha val="43137"/>
                    </a:srgbClr>
                  </a:outerShdw>
                </a:effectLst>
              </a:rPr>
            </a:br>
            <a:r>
              <a:rPr lang="ru-RU" sz="2800" b="1" dirty="0" smtClean="0">
                <a:effectLst>
                  <a:outerShdw blurRad="38100" dist="38100" dir="2700000" algn="tl">
                    <a:srgbClr val="000000">
                      <a:alpha val="43137"/>
                    </a:srgbClr>
                  </a:outerShdw>
                </a:effectLst>
              </a:rPr>
              <a:t>для </a:t>
            </a:r>
            <a:r>
              <a:rPr lang="ru-RU" sz="2800" b="1" dirty="0">
                <a:effectLst>
                  <a:outerShdw blurRad="38100" dist="38100" dir="2700000" algn="tl">
                    <a:srgbClr val="000000">
                      <a:alpha val="43137"/>
                    </a:srgbClr>
                  </a:outerShdw>
                </a:effectLst>
              </a:rPr>
              <a:t>увеличения </a:t>
            </a:r>
            <a:r>
              <a:rPr lang="ru-RU" sz="2800" b="1" dirty="0" smtClean="0">
                <a:effectLst>
                  <a:outerShdw blurRad="38100" dist="38100" dir="2700000" algn="tl">
                    <a:srgbClr val="000000">
                      <a:alpha val="43137"/>
                    </a:srgbClr>
                  </a:outerShdw>
                </a:effectLst>
              </a:rPr>
              <a:t>доходов в бюджет? </a:t>
            </a:r>
            <a:r>
              <a:rPr lang="ru-RU" sz="1200" dirty="0" smtClean="0">
                <a:effectLst>
                  <a:outerShdw blurRad="38100" dist="38100" dir="2700000" algn="tl">
                    <a:srgbClr val="000000">
                      <a:alpha val="43137"/>
                    </a:srgbClr>
                  </a:outerShdw>
                </a:effectLst>
              </a:rPr>
              <a:t/>
            </a:r>
            <a:br>
              <a:rPr lang="ru-RU" sz="1200" dirty="0" smtClean="0">
                <a:effectLst>
                  <a:outerShdw blurRad="38100" dist="38100" dir="2700000" algn="tl">
                    <a:srgbClr val="000000">
                      <a:alpha val="43137"/>
                    </a:srgbClr>
                  </a:outerShdw>
                </a:effectLst>
              </a:rPr>
            </a:br>
            <a:endParaRPr lang="ru-RU" sz="1200" dirty="0">
              <a:effectLst>
                <a:outerShdw blurRad="38100" dist="38100" dir="2700000" algn="tl">
                  <a:srgbClr val="000000">
                    <a:alpha val="43137"/>
                  </a:srgbClr>
                </a:outerShdw>
              </a:effectLst>
            </a:endParaRPr>
          </a:p>
        </p:txBody>
      </p:sp>
      <p:sp>
        <p:nvSpPr>
          <p:cNvPr id="5" name="Прямоугольник 4"/>
          <p:cNvSpPr/>
          <p:nvPr/>
        </p:nvSpPr>
        <p:spPr>
          <a:xfrm>
            <a:off x="1034988" y="2397948"/>
            <a:ext cx="2502024" cy="584775"/>
          </a:xfrm>
          <a:prstGeom prst="rect">
            <a:avLst/>
          </a:prstGeom>
          <a:solidFill>
            <a:schemeClr val="accent3">
              <a:lumMod val="20000"/>
              <a:lumOff val="80000"/>
            </a:schemeClr>
          </a:solidFill>
          <a:ln>
            <a:solidFill>
              <a:srgbClr val="00B050"/>
            </a:solidFill>
          </a:ln>
        </p:spPr>
        <p:txBody>
          <a:bodyPr wrap="square">
            <a:spAutoFit/>
          </a:bodyPr>
          <a:lstStyle/>
          <a:p>
            <a:pPr lvl="0" algn="ctr"/>
            <a:r>
              <a:rPr lang="ru-RU" sz="1600" b="1" dirty="0"/>
              <a:t>Администрация </a:t>
            </a:r>
          </a:p>
          <a:p>
            <a:pPr lvl="0" algn="ctr"/>
            <a:r>
              <a:rPr lang="ru-RU" sz="1600" b="1" dirty="0"/>
              <a:t>муниципального района</a:t>
            </a:r>
          </a:p>
        </p:txBody>
      </p:sp>
      <p:sp>
        <p:nvSpPr>
          <p:cNvPr id="6" name="Прямоугольник 5"/>
          <p:cNvSpPr/>
          <p:nvPr/>
        </p:nvSpPr>
        <p:spPr>
          <a:xfrm>
            <a:off x="3888433" y="1754813"/>
            <a:ext cx="4572000" cy="954107"/>
          </a:xfrm>
          <a:prstGeom prst="rect">
            <a:avLst/>
          </a:prstGeom>
          <a:solidFill>
            <a:schemeClr val="accent3">
              <a:lumMod val="20000"/>
              <a:lumOff val="80000"/>
            </a:schemeClr>
          </a:solidFill>
          <a:ln>
            <a:solidFill>
              <a:srgbClr val="00B050"/>
            </a:solidFill>
          </a:ln>
        </p:spPr>
        <p:txBody>
          <a:bodyPr wrap="square">
            <a:spAutoFit/>
          </a:bodyPr>
          <a:lstStyle/>
          <a:p>
            <a:pPr lvl="0"/>
            <a:r>
              <a:rPr lang="ru-RU" sz="1400" dirty="0" smtClean="0">
                <a:effectLst>
                  <a:outerShdw blurRad="38100" dist="38100" dir="2700000" algn="tl">
                    <a:srgbClr val="000000">
                      <a:alpha val="43137"/>
                    </a:srgbClr>
                  </a:outerShdw>
                </a:effectLst>
              </a:rPr>
              <a:t>*  Создана </a:t>
            </a:r>
            <a:r>
              <a:rPr lang="ru-RU" sz="1400" dirty="0">
                <a:effectLst>
                  <a:outerShdw blurRad="38100" dist="38100" dir="2700000" algn="tl">
                    <a:srgbClr val="000000">
                      <a:alpha val="43137"/>
                    </a:srgbClr>
                  </a:outerShdw>
                </a:effectLst>
              </a:rPr>
              <a:t>Рабочая  комиссия по мобилизации доходов в консолидированный </a:t>
            </a:r>
            <a:r>
              <a:rPr lang="ru-RU" sz="1400" dirty="0" smtClean="0">
                <a:effectLst>
                  <a:outerShdw blurRad="38100" dist="38100" dir="2700000" algn="tl">
                    <a:srgbClr val="000000">
                      <a:alpha val="43137"/>
                    </a:srgbClr>
                  </a:outerShdw>
                </a:effectLst>
              </a:rPr>
              <a:t>бюджет</a:t>
            </a:r>
            <a:endParaRPr lang="ru-RU" sz="1400" dirty="0">
              <a:effectLst>
                <a:outerShdw blurRad="38100" dist="38100" dir="2700000" algn="tl">
                  <a:srgbClr val="000000">
                    <a:alpha val="43137"/>
                  </a:srgbClr>
                </a:outerShdw>
              </a:effectLst>
            </a:endParaRPr>
          </a:p>
          <a:p>
            <a:pPr lvl="0"/>
            <a:r>
              <a:rPr lang="ru-RU" sz="1400" dirty="0" smtClean="0">
                <a:effectLst>
                  <a:outerShdw blurRad="38100" dist="38100" dir="2700000" algn="tl">
                    <a:srgbClr val="000000">
                      <a:alpha val="43137"/>
                    </a:srgbClr>
                  </a:outerShdw>
                </a:effectLst>
              </a:rPr>
              <a:t>*   Создана </a:t>
            </a:r>
            <a:r>
              <a:rPr lang="ru-RU" sz="1400" dirty="0">
                <a:effectLst>
                  <a:outerShdw blurRad="38100" dist="38100" dir="2700000" algn="tl">
                    <a:srgbClr val="000000">
                      <a:alpha val="43137"/>
                    </a:srgbClr>
                  </a:outerShdw>
                </a:effectLst>
              </a:rPr>
              <a:t>Рабочая комиссия по легализации заработной платы </a:t>
            </a:r>
          </a:p>
        </p:txBody>
      </p:sp>
      <p:sp>
        <p:nvSpPr>
          <p:cNvPr id="7" name="Прямоугольник 6"/>
          <p:cNvSpPr/>
          <p:nvPr/>
        </p:nvSpPr>
        <p:spPr>
          <a:xfrm>
            <a:off x="3923928" y="3573016"/>
            <a:ext cx="4572000" cy="954107"/>
          </a:xfrm>
          <a:prstGeom prst="rect">
            <a:avLst/>
          </a:prstGeom>
          <a:solidFill>
            <a:schemeClr val="accent3">
              <a:lumMod val="20000"/>
              <a:lumOff val="80000"/>
            </a:schemeClr>
          </a:solidFill>
          <a:ln>
            <a:solidFill>
              <a:srgbClr val="00B050"/>
            </a:solidFill>
          </a:ln>
        </p:spPr>
        <p:txBody>
          <a:bodyPr wrap="square">
            <a:spAutoFit/>
          </a:bodyPr>
          <a:lstStyle/>
          <a:p>
            <a:pPr lvl="0" algn="ctr"/>
            <a:r>
              <a:rPr lang="ru-RU" sz="1400" dirty="0">
                <a:effectLst>
                  <a:outerShdw blurRad="38100" dist="38100" dir="2700000" algn="tl">
                    <a:srgbClr val="000000">
                      <a:alpha val="43137"/>
                    </a:srgbClr>
                  </a:outerShdw>
                </a:effectLst>
              </a:rPr>
              <a:t>У</a:t>
            </a:r>
            <a:r>
              <a:rPr lang="ru-RU" sz="1400" dirty="0" smtClean="0">
                <a:effectLst>
                  <a:outerShdw blurRad="38100" dist="38100" dir="2700000" algn="tl">
                    <a:srgbClr val="000000">
                      <a:alpha val="43137"/>
                    </a:srgbClr>
                  </a:outerShdw>
                </a:effectLst>
              </a:rPr>
              <a:t>величение неналоговых доходов от пользования и распоряжения муниципальными земельными участками, право государственной собственности на которые  не разграничено.</a:t>
            </a:r>
            <a:endParaRPr lang="ru-RU" sz="1400" dirty="0">
              <a:effectLst>
                <a:outerShdw blurRad="38100" dist="38100" dir="2700000" algn="tl">
                  <a:srgbClr val="000000">
                    <a:alpha val="43137"/>
                  </a:srgbClr>
                </a:outerShdw>
              </a:effectLst>
            </a:endParaRPr>
          </a:p>
        </p:txBody>
      </p:sp>
      <p:sp>
        <p:nvSpPr>
          <p:cNvPr id="8" name="Прямоугольник 7"/>
          <p:cNvSpPr/>
          <p:nvPr/>
        </p:nvSpPr>
        <p:spPr>
          <a:xfrm>
            <a:off x="1085601" y="3628327"/>
            <a:ext cx="2406279" cy="615553"/>
          </a:xfrm>
          <a:prstGeom prst="rect">
            <a:avLst/>
          </a:prstGeom>
          <a:solidFill>
            <a:schemeClr val="accent3">
              <a:lumMod val="20000"/>
              <a:lumOff val="80000"/>
            </a:schemeClr>
          </a:solidFill>
          <a:ln>
            <a:solidFill>
              <a:srgbClr val="00B050"/>
            </a:solidFill>
          </a:ln>
        </p:spPr>
        <p:txBody>
          <a:bodyPr wrap="square">
            <a:spAutoFit/>
          </a:bodyPr>
          <a:lstStyle/>
          <a:p>
            <a:pPr lvl="0" algn="ctr"/>
            <a:r>
              <a:rPr lang="ru-RU" sz="1600" b="1" dirty="0" smtClean="0"/>
              <a:t>Администраторы</a:t>
            </a:r>
            <a:r>
              <a:rPr lang="ru-RU" b="1" dirty="0" smtClean="0"/>
              <a:t> </a:t>
            </a:r>
            <a:r>
              <a:rPr lang="ru-RU" sz="1600" b="1" dirty="0" smtClean="0"/>
              <a:t>доходов</a:t>
            </a:r>
            <a:endParaRPr lang="ru-RU" sz="1600" b="1" dirty="0"/>
          </a:p>
        </p:txBody>
      </p:sp>
      <p:sp>
        <p:nvSpPr>
          <p:cNvPr id="9" name="Прямоугольник 8"/>
          <p:cNvSpPr/>
          <p:nvPr/>
        </p:nvSpPr>
        <p:spPr>
          <a:xfrm>
            <a:off x="3888434" y="2762344"/>
            <a:ext cx="4572000" cy="738664"/>
          </a:xfrm>
          <a:prstGeom prst="rect">
            <a:avLst/>
          </a:prstGeom>
          <a:solidFill>
            <a:schemeClr val="accent3">
              <a:lumMod val="20000"/>
              <a:lumOff val="80000"/>
            </a:schemeClr>
          </a:solidFill>
          <a:ln>
            <a:solidFill>
              <a:srgbClr val="00B050"/>
            </a:solidFill>
          </a:ln>
        </p:spPr>
        <p:txBody>
          <a:bodyPr wrap="square">
            <a:spAutoFit/>
          </a:bodyPr>
          <a:lstStyle/>
          <a:p>
            <a:pPr lvl="0"/>
            <a:r>
              <a:rPr lang="ru-RU" sz="1400" dirty="0" smtClean="0">
                <a:effectLst>
                  <a:outerShdw blurRad="38100" dist="38100" dir="2700000" algn="tl">
                    <a:srgbClr val="000000">
                      <a:alpha val="43137"/>
                    </a:srgbClr>
                  </a:outerShdw>
                </a:effectLst>
              </a:rPr>
              <a:t>* Работа </a:t>
            </a:r>
            <a:r>
              <a:rPr lang="ru-RU" sz="1400" dirty="0">
                <a:effectLst>
                  <a:outerShdw blurRad="38100" dist="38100" dir="2700000" algn="tl">
                    <a:srgbClr val="000000">
                      <a:alpha val="43137"/>
                    </a:srgbClr>
                  </a:outerShdw>
                </a:effectLst>
              </a:rPr>
              <a:t>с </a:t>
            </a:r>
            <a:r>
              <a:rPr lang="ru-RU" sz="1400" dirty="0" smtClean="0">
                <a:effectLst>
                  <a:outerShdw blurRad="38100" dist="38100" dir="2700000" algn="tl">
                    <a:srgbClr val="000000">
                      <a:alpha val="43137"/>
                    </a:srgbClr>
                  </a:outerShdw>
                </a:effectLst>
              </a:rPr>
              <a:t>должниками</a:t>
            </a:r>
            <a:endParaRPr lang="ru-RU" sz="1400" dirty="0">
              <a:effectLst>
                <a:outerShdw blurRad="38100" dist="38100" dir="2700000" algn="tl">
                  <a:srgbClr val="000000">
                    <a:alpha val="43137"/>
                  </a:srgbClr>
                </a:outerShdw>
              </a:effectLst>
            </a:endParaRPr>
          </a:p>
          <a:p>
            <a:pPr lvl="0"/>
            <a:r>
              <a:rPr lang="ru-RU" sz="1400" dirty="0" smtClean="0">
                <a:effectLst>
                  <a:outerShdw blurRad="38100" dist="38100" dir="2700000" algn="tl">
                    <a:srgbClr val="000000">
                      <a:alpha val="43137"/>
                    </a:srgbClr>
                  </a:outerShdw>
                </a:effectLst>
              </a:rPr>
              <a:t>* Организация </a:t>
            </a:r>
            <a:r>
              <a:rPr lang="ru-RU" sz="1400" dirty="0">
                <a:effectLst>
                  <a:outerShdw blurRad="38100" dist="38100" dir="2700000" algn="tl">
                    <a:srgbClr val="000000">
                      <a:alpha val="43137"/>
                    </a:srgbClr>
                  </a:outerShdw>
                </a:effectLst>
              </a:rPr>
              <a:t>и проведение инвентаризации муниципального имущества </a:t>
            </a:r>
          </a:p>
        </p:txBody>
      </p:sp>
      <p:sp>
        <p:nvSpPr>
          <p:cNvPr id="10" name="Прямоугольник 9"/>
          <p:cNvSpPr/>
          <p:nvPr/>
        </p:nvSpPr>
        <p:spPr>
          <a:xfrm>
            <a:off x="611560" y="5538718"/>
            <a:ext cx="3672408" cy="338554"/>
          </a:xfrm>
          <a:prstGeom prst="rect">
            <a:avLst/>
          </a:prstGeom>
          <a:solidFill>
            <a:schemeClr val="accent2">
              <a:lumMod val="20000"/>
              <a:lumOff val="80000"/>
            </a:schemeClr>
          </a:solidFill>
          <a:ln>
            <a:solidFill>
              <a:schemeClr val="accent3">
                <a:lumMod val="60000"/>
                <a:lumOff val="40000"/>
              </a:schemeClr>
            </a:solidFill>
          </a:ln>
          <a:effectLst>
            <a:innerShdw blurRad="114300">
              <a:prstClr val="black"/>
            </a:innerShdw>
          </a:effectLst>
        </p:spPr>
        <p:txBody>
          <a:bodyPr wrap="square">
            <a:spAutoFit/>
          </a:bodyPr>
          <a:lstStyle/>
          <a:p>
            <a:r>
              <a:rPr lang="ru-RU" sz="1600" b="1" dirty="0" smtClean="0"/>
              <a:t>Информационное </a:t>
            </a:r>
            <a:r>
              <a:rPr lang="ru-RU" sz="1600" b="1" dirty="0"/>
              <a:t>сопровождение</a:t>
            </a:r>
          </a:p>
        </p:txBody>
      </p:sp>
      <p:sp>
        <p:nvSpPr>
          <p:cNvPr id="11" name="Прямоугольник 10"/>
          <p:cNvSpPr/>
          <p:nvPr/>
        </p:nvSpPr>
        <p:spPr>
          <a:xfrm>
            <a:off x="4644008" y="5188113"/>
            <a:ext cx="4320480" cy="977191"/>
          </a:xfrm>
          <a:prstGeom prst="rect">
            <a:avLst/>
          </a:prstGeom>
          <a:solidFill>
            <a:schemeClr val="accent2">
              <a:lumMod val="20000"/>
              <a:lumOff val="80000"/>
            </a:schemeClr>
          </a:solidFill>
          <a:ln>
            <a:solidFill>
              <a:schemeClr val="accent3">
                <a:lumMod val="60000"/>
                <a:lumOff val="40000"/>
              </a:schemeClr>
            </a:solidFill>
          </a:ln>
          <a:effectLst>
            <a:innerShdw blurRad="114300">
              <a:prstClr val="black"/>
            </a:innerShdw>
          </a:effectLst>
        </p:spPr>
        <p:txBody>
          <a:bodyPr wrap="square">
            <a:spAutoFit/>
          </a:bodyPr>
          <a:lstStyle/>
          <a:p>
            <a:pPr algn="ctr">
              <a:lnSpc>
                <a:spcPts val="2340"/>
              </a:lnSpc>
              <a:defRPr/>
            </a:pPr>
            <a:r>
              <a:rPr lang="ru-RU" sz="1400" dirty="0">
                <a:effectLst>
                  <a:outerShdw blurRad="38100" dist="38100" dir="2700000" algn="tl">
                    <a:srgbClr val="000000">
                      <a:alpha val="43137"/>
                    </a:srgbClr>
                  </a:outerShdw>
                </a:effectLst>
              </a:rPr>
              <a:t>«налоги надо платить», </a:t>
            </a:r>
            <a:endParaRPr lang="ru-RU" sz="1400" dirty="0" smtClean="0">
              <a:effectLst>
                <a:outerShdw blurRad="38100" dist="38100" dir="2700000" algn="tl">
                  <a:srgbClr val="000000">
                    <a:alpha val="43137"/>
                  </a:srgbClr>
                </a:outerShdw>
              </a:effectLst>
            </a:endParaRPr>
          </a:p>
          <a:p>
            <a:pPr algn="ctr">
              <a:lnSpc>
                <a:spcPts val="2340"/>
              </a:lnSpc>
              <a:defRPr/>
            </a:pPr>
            <a:r>
              <a:rPr lang="ru-RU" sz="1400" dirty="0" smtClean="0">
                <a:effectLst>
                  <a:outerShdw blurRad="38100" dist="38100" dir="2700000" algn="tl">
                    <a:srgbClr val="000000">
                      <a:alpha val="43137"/>
                    </a:srgbClr>
                  </a:outerShdw>
                </a:effectLst>
              </a:rPr>
              <a:t>«</a:t>
            </a:r>
            <a:r>
              <a:rPr lang="ru-RU" sz="1400" dirty="0">
                <a:effectLst>
                  <a:outerShdw blurRad="38100" dist="38100" dir="2700000" algn="tl">
                    <a:srgbClr val="000000">
                      <a:alpha val="43137"/>
                    </a:srgbClr>
                  </a:outerShdw>
                </a:effectLst>
              </a:rPr>
              <a:t>стыдно не платить налоги</a:t>
            </a:r>
            <a:r>
              <a:rPr lang="ru-RU" sz="1400" dirty="0" smtClean="0">
                <a:effectLst>
                  <a:outerShdw blurRad="38100" dist="38100" dir="2700000" algn="tl">
                    <a:srgbClr val="000000">
                      <a:alpha val="43137"/>
                    </a:srgbClr>
                  </a:outerShdw>
                </a:effectLst>
              </a:rPr>
              <a:t>»</a:t>
            </a:r>
          </a:p>
          <a:p>
            <a:pPr algn="ctr">
              <a:lnSpc>
                <a:spcPts val="2340"/>
              </a:lnSpc>
              <a:defRPr/>
            </a:pPr>
            <a:r>
              <a:rPr lang="ru-RU" sz="1400" dirty="0" smtClean="0">
                <a:effectLst>
                  <a:outerShdw blurRad="38100" dist="38100" dir="2700000" algn="tl">
                    <a:srgbClr val="000000">
                      <a:alpha val="43137"/>
                    </a:srgbClr>
                  </a:outerShdw>
                </a:effectLst>
              </a:rPr>
              <a:t>«платить налоги- обязанность каждого гражданина»</a:t>
            </a:r>
            <a:endParaRPr lang="ru-RU" sz="1400" dirty="0">
              <a:effectLst>
                <a:outerShdw blurRad="38100" dist="38100" dir="2700000" algn="tl">
                  <a:srgbClr val="000000">
                    <a:alpha val="43137"/>
                  </a:srgbClr>
                </a:outerShdw>
              </a:effectLst>
            </a:endParaRPr>
          </a:p>
        </p:txBody>
      </p:sp>
      <p:sp>
        <p:nvSpPr>
          <p:cNvPr id="12" name="Прямоугольник 11"/>
          <p:cNvSpPr/>
          <p:nvPr/>
        </p:nvSpPr>
        <p:spPr>
          <a:xfrm>
            <a:off x="2699792" y="6279703"/>
            <a:ext cx="3744416" cy="461665"/>
          </a:xfrm>
          <a:prstGeom prst="rect">
            <a:avLst/>
          </a:prstGeom>
          <a:solidFill>
            <a:schemeClr val="accent2">
              <a:lumMod val="20000"/>
              <a:lumOff val="80000"/>
            </a:schemeClr>
          </a:solidFill>
          <a:ln>
            <a:solidFill>
              <a:srgbClr val="00B050"/>
            </a:solidFill>
          </a:ln>
          <a:effectLst>
            <a:innerShdw blurRad="114300">
              <a:prstClr val="black"/>
            </a:innerShdw>
          </a:effectLst>
        </p:spPr>
        <p:txBody>
          <a:bodyPr wrap="square">
            <a:spAutoFit/>
          </a:bodyPr>
          <a:lstStyle/>
          <a:p>
            <a:pPr algn="ctr"/>
            <a:r>
              <a:rPr lang="ru-RU" sz="1200" dirty="0" smtClean="0">
                <a:effectLst>
                  <a:outerShdw blurRad="38100" dist="38100" dir="2700000" algn="tl">
                    <a:srgbClr val="000000">
                      <a:alpha val="43137"/>
                    </a:srgbClr>
                  </a:outerShdw>
                </a:effectLst>
              </a:rPr>
              <a:t>Развивать </a:t>
            </a:r>
            <a:r>
              <a:rPr lang="ru-RU" sz="1200" dirty="0">
                <a:effectLst>
                  <a:outerShdw blurRad="38100" dist="38100" dir="2700000" algn="tl">
                    <a:srgbClr val="000000">
                      <a:alpha val="43137"/>
                    </a:srgbClr>
                  </a:outerShdw>
                </a:effectLst>
              </a:rPr>
              <a:t>социального партнерства («шефство») </a:t>
            </a:r>
            <a:r>
              <a:rPr lang="ru-RU" sz="1200" dirty="0" smtClean="0">
                <a:effectLst>
                  <a:outerShdw blurRad="38100" dist="38100" dir="2700000" algn="tl">
                    <a:srgbClr val="000000">
                      <a:alpha val="43137"/>
                    </a:srgbClr>
                  </a:outerShdw>
                </a:effectLst>
              </a:rPr>
              <a:t> </a:t>
            </a:r>
          </a:p>
          <a:p>
            <a:pPr algn="ctr"/>
            <a:r>
              <a:rPr lang="ru-RU" sz="1200" dirty="0" smtClean="0">
                <a:effectLst>
                  <a:outerShdw blurRad="38100" dist="38100" dir="2700000" algn="tl">
                    <a:srgbClr val="000000">
                      <a:alpha val="43137"/>
                    </a:srgbClr>
                  </a:outerShdw>
                </a:effectLst>
              </a:rPr>
              <a:t>с </a:t>
            </a:r>
            <a:r>
              <a:rPr lang="ru-RU" sz="1200" dirty="0">
                <a:effectLst>
                  <a:outerShdw blurRad="38100" dist="38100" dir="2700000" algn="tl">
                    <a:srgbClr val="000000">
                      <a:alpha val="43137"/>
                    </a:srgbClr>
                  </a:outerShdw>
                </a:effectLst>
              </a:rPr>
              <a:t>Газпромом, Лукойлом, </a:t>
            </a:r>
            <a:r>
              <a:rPr lang="ru-RU" sz="1200" dirty="0" err="1" smtClean="0">
                <a:effectLst>
                  <a:outerShdw blurRad="38100" dist="38100" dir="2700000" algn="tl">
                    <a:srgbClr val="000000">
                      <a:alpha val="43137"/>
                    </a:srgbClr>
                  </a:outerShdw>
                </a:effectLst>
              </a:rPr>
              <a:t>Стройдвором</a:t>
            </a:r>
            <a:r>
              <a:rPr lang="ru-RU" sz="1200" dirty="0" smtClean="0">
                <a:effectLst>
                  <a:outerShdw blurRad="38100" dist="38100" dir="2700000" algn="tl">
                    <a:srgbClr val="000000">
                      <a:alpha val="43137"/>
                    </a:srgbClr>
                  </a:outerShdw>
                </a:effectLst>
              </a:rPr>
              <a:t> и др.</a:t>
            </a:r>
            <a:endParaRPr lang="ru-RU" sz="1200" dirty="0">
              <a:effectLst>
                <a:outerShdw blurRad="38100" dist="38100" dir="2700000" algn="tl">
                  <a:srgbClr val="000000">
                    <a:alpha val="43137"/>
                  </a:srgbClr>
                </a:outerShdw>
              </a:effectLst>
              <a:latin typeface="Tahoma" pitchFamily="34" charset="0"/>
              <a:cs typeface="Tahoma" pitchFamily="34" charset="0"/>
            </a:endParaRPr>
          </a:p>
        </p:txBody>
      </p:sp>
      <p:sp>
        <p:nvSpPr>
          <p:cNvPr id="14" name="Прямоугольник 13"/>
          <p:cNvSpPr/>
          <p:nvPr/>
        </p:nvSpPr>
        <p:spPr>
          <a:xfrm>
            <a:off x="2727122" y="4725144"/>
            <a:ext cx="2664296" cy="369332"/>
          </a:xfrm>
          <a:prstGeom prst="rect">
            <a:avLst/>
          </a:prstGeom>
          <a:solidFill>
            <a:schemeClr val="accent6">
              <a:lumMod val="20000"/>
              <a:lumOff val="80000"/>
            </a:schemeClr>
          </a:solidFill>
          <a:ln>
            <a:solidFill>
              <a:srgbClr val="00B050"/>
            </a:solidFill>
          </a:ln>
          <a:effectLst>
            <a:innerShdw blurRad="114300">
              <a:prstClr val="black"/>
            </a:innerShdw>
          </a:effectLst>
        </p:spPr>
        <p:txBody>
          <a:bodyPr wrap="square">
            <a:spAutoFit/>
          </a:bodyPr>
          <a:lstStyle/>
          <a:p>
            <a:pPr algn="ctr"/>
            <a:r>
              <a:rPr lang="ru-RU" b="1" dirty="0" smtClean="0">
                <a:effectLst>
                  <a:outerShdw blurRad="38100" dist="38100" dir="2700000" algn="tl">
                    <a:srgbClr val="000000">
                      <a:alpha val="43137"/>
                    </a:srgbClr>
                  </a:outerShdw>
                </a:effectLst>
              </a:rPr>
              <a:t>Необходимо</a:t>
            </a:r>
            <a:r>
              <a:rPr lang="ru-RU" dirty="0" smtClean="0"/>
              <a:t>:</a:t>
            </a:r>
            <a:endParaRPr lang="ru-RU" dirty="0"/>
          </a:p>
        </p:txBody>
      </p:sp>
      <p:sp>
        <p:nvSpPr>
          <p:cNvPr id="2" name="Стрелка вправо 1"/>
          <p:cNvSpPr/>
          <p:nvPr/>
        </p:nvSpPr>
        <p:spPr>
          <a:xfrm>
            <a:off x="4355976" y="5562948"/>
            <a:ext cx="274594" cy="242316"/>
          </a:xfrm>
          <a:prstGeom prst="rightArrow">
            <a:avLst/>
          </a:prstGeom>
          <a:solidFill>
            <a:schemeClr val="accent2">
              <a:lumMod val="20000"/>
              <a:lumOff val="80000"/>
            </a:schemeClr>
          </a:solidFill>
          <a:ln>
            <a:solidFill>
              <a:schemeClr val="accent3">
                <a:lumMod val="40000"/>
                <a:lumOff val="6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909015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noGrp="1"/>
          </p:cNvSpPr>
          <p:nvPr>
            <p:ph type="title"/>
          </p:nvPr>
        </p:nvSpPr>
        <p:spPr>
          <a:xfrm>
            <a:off x="1033264" y="127085"/>
            <a:ext cx="7427168" cy="830997"/>
          </a:xfrm>
          <a:prstGeom prst="rect">
            <a:avLst/>
          </a:prstGeom>
          <a:noFill/>
        </p:spPr>
        <p:txBody>
          <a:bodyPr wrap="square" rtlCol="0">
            <a:spAutoFit/>
          </a:bodyPr>
          <a:lstStyle/>
          <a:p>
            <a:pPr algn="ctr"/>
            <a:r>
              <a:rPr lang="ru-RU" sz="4800" b="1" dirty="0" smtClean="0">
                <a:ln w="18415" cmpd="sng">
                  <a:solidFill>
                    <a:srgbClr val="FFFFFF"/>
                  </a:solidFill>
                  <a:prstDash val="solid"/>
                </a:ln>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Наши контакты</a:t>
            </a:r>
            <a:r>
              <a:rPr lang="ru-RU" sz="4800" b="1" dirty="0" smtClean="0">
                <a:ln w="18415" cmpd="sng">
                  <a:solidFill>
                    <a:srgbClr val="FFFFFF"/>
                  </a:solidFill>
                  <a:prstDash val="solid"/>
                </a:ln>
                <a:solidFill>
                  <a:schemeClr val="accent2">
                    <a:lumMod val="50000"/>
                  </a:schemeClr>
                </a:solidFill>
                <a:effectLst>
                  <a:outerShdw blurRad="38100" dist="38100" dir="2700000" algn="tl">
                    <a:srgbClr val="000000">
                      <a:alpha val="43137"/>
                    </a:srgbClr>
                  </a:outerShdw>
                </a:effectLst>
              </a:rPr>
              <a:t>:</a:t>
            </a:r>
            <a:endParaRPr lang="ru-RU" sz="4800" b="1" dirty="0">
              <a:ln w="18415" cmpd="sng">
                <a:solidFill>
                  <a:srgbClr val="FFFFFF"/>
                </a:solidFill>
                <a:prstDash val="solid"/>
              </a:ln>
              <a:solidFill>
                <a:schemeClr val="accent2">
                  <a:lumMod val="50000"/>
                </a:schemeClr>
              </a:solidFill>
              <a:effectLst>
                <a:outerShdw blurRad="38100" dist="38100" dir="2700000" algn="tl">
                  <a:srgbClr val="000000">
                    <a:alpha val="43137"/>
                  </a:srgbClr>
                </a:outerShdw>
              </a:effectLst>
            </a:endParaRPr>
          </a:p>
        </p:txBody>
      </p:sp>
      <p:grpSp>
        <p:nvGrpSpPr>
          <p:cNvPr id="6" name="Группа 5"/>
          <p:cNvGrpSpPr/>
          <p:nvPr/>
        </p:nvGrpSpPr>
        <p:grpSpPr>
          <a:xfrm>
            <a:off x="2114312" y="2276872"/>
            <a:ext cx="4953188" cy="387282"/>
            <a:chOff x="1023452" y="764843"/>
            <a:chExt cx="4953188" cy="387282"/>
          </a:xfrm>
          <a:scene3d>
            <a:camera prst="orthographicFront"/>
            <a:lightRig rig="threePt" dir="t">
              <a:rot lat="0" lon="0" rev="7500000"/>
            </a:lightRig>
          </a:scene3d>
        </p:grpSpPr>
        <p:sp>
          <p:nvSpPr>
            <p:cNvPr id="7" name="Скругленный прямоугольник 6"/>
            <p:cNvSpPr/>
            <p:nvPr/>
          </p:nvSpPr>
          <p:spPr>
            <a:xfrm rot="10800000" flipV="1">
              <a:off x="1023452" y="764843"/>
              <a:ext cx="4953188" cy="387282"/>
            </a:xfrm>
            <a:prstGeom prst="roundRect">
              <a:avLst/>
            </a:prstGeom>
          </p:spPr>
          <p:style>
            <a:lnRef idx="0">
              <a:schemeClr val="accent3"/>
            </a:lnRef>
            <a:fillRef idx="3">
              <a:schemeClr val="accent3"/>
            </a:fillRef>
            <a:effectRef idx="3">
              <a:schemeClr val="accent3"/>
            </a:effectRef>
            <a:fontRef idx="minor">
              <a:schemeClr val="lt1"/>
            </a:fontRef>
          </p:style>
        </p:sp>
        <p:sp>
          <p:nvSpPr>
            <p:cNvPr id="8" name="Скругленный прямоугольник 4"/>
            <p:cNvSpPr/>
            <p:nvPr/>
          </p:nvSpPr>
          <p:spPr>
            <a:xfrm>
              <a:off x="1042358" y="783749"/>
              <a:ext cx="4915376" cy="349470"/>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90903" tIns="0" rIns="190903" bIns="0" numCol="1" spcCol="1270" anchor="ctr" anchorCtr="0">
              <a:noAutofit/>
            </a:bodyPr>
            <a:lstStyle/>
            <a:p>
              <a:pPr algn="ctr" defTabSz="711200">
                <a:lnSpc>
                  <a:spcPct val="90000"/>
                </a:lnSpc>
                <a:spcBef>
                  <a:spcPct val="0"/>
                </a:spcBef>
                <a:spcAft>
                  <a:spcPct val="35000"/>
                </a:spcAft>
              </a:pPr>
              <a:r>
                <a:rPr lang="ru-RU" b="1" dirty="0" smtClean="0">
                  <a:solidFill>
                    <a:prstClr val="white"/>
                  </a:solidFill>
                </a:rPr>
                <a:t>Адрес управления:</a:t>
              </a:r>
              <a:endParaRPr lang="ru-RU" b="1" dirty="0">
                <a:solidFill>
                  <a:prstClr val="white"/>
                </a:solidFill>
              </a:endParaRPr>
            </a:p>
          </p:txBody>
        </p:sp>
      </p:grpSp>
      <p:grpSp>
        <p:nvGrpSpPr>
          <p:cNvPr id="9" name="Группа 8"/>
          <p:cNvGrpSpPr/>
          <p:nvPr/>
        </p:nvGrpSpPr>
        <p:grpSpPr>
          <a:xfrm>
            <a:off x="1187624" y="2745311"/>
            <a:ext cx="6996187" cy="1077300"/>
            <a:chOff x="0" y="828968"/>
            <a:chExt cx="7215237" cy="1077300"/>
          </a:xfrm>
          <a:scene3d>
            <a:camera prst="orthographicFront">
              <a:rot lat="0" lon="0" rev="0"/>
            </a:camera>
            <a:lightRig rig="soft" dir="t">
              <a:rot lat="0" lon="0" rev="0"/>
            </a:lightRig>
          </a:scene3d>
        </p:grpSpPr>
        <p:sp>
          <p:nvSpPr>
            <p:cNvPr id="10" name="Прямоугольник 9"/>
            <p:cNvSpPr/>
            <p:nvPr/>
          </p:nvSpPr>
          <p:spPr>
            <a:xfrm>
              <a:off x="0" y="828968"/>
              <a:ext cx="7215237" cy="1077300"/>
            </a:xfrm>
            <a:prstGeom prst="rect">
              <a:avLst/>
            </a:prstGeom>
            <a:ln/>
          </p:spPr>
          <p:style>
            <a:lnRef idx="1">
              <a:schemeClr val="accent4"/>
            </a:lnRef>
            <a:fillRef idx="2">
              <a:schemeClr val="accent4"/>
            </a:fillRef>
            <a:effectRef idx="1">
              <a:schemeClr val="accent4"/>
            </a:effectRef>
            <a:fontRef idx="minor">
              <a:schemeClr val="dk1"/>
            </a:fontRef>
          </p:style>
        </p:sp>
        <p:sp>
          <p:nvSpPr>
            <p:cNvPr id="11" name="Прямоугольник 10"/>
            <p:cNvSpPr/>
            <p:nvPr/>
          </p:nvSpPr>
          <p:spPr>
            <a:xfrm>
              <a:off x="0" y="828968"/>
              <a:ext cx="7215237" cy="10773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559983" tIns="395732" rIns="559983" bIns="135128" numCol="1" spcCol="1270" anchor="t" anchorCtr="0">
              <a:noAutofit/>
            </a:bodyPr>
            <a:lstStyle/>
            <a:p>
              <a:pPr marL="171450" lvl="1" indent="-171450" defTabSz="844550">
                <a:lnSpc>
                  <a:spcPct val="90000"/>
                </a:lnSpc>
                <a:spcBef>
                  <a:spcPct val="0"/>
                </a:spcBef>
                <a:spcAft>
                  <a:spcPct val="15000"/>
                </a:spcAft>
                <a:buFontTx/>
                <a:buChar char="••"/>
              </a:pPr>
              <a:r>
                <a:rPr lang="ru-RU" sz="2000" dirty="0" smtClean="0">
                  <a:solidFill>
                    <a:prstClr val="black">
                      <a:hueOff val="0"/>
                      <a:satOff val="0"/>
                      <a:lumOff val="0"/>
                      <a:alphaOff val="0"/>
                    </a:prstClr>
                  </a:solidFill>
                </a:rPr>
                <a:t>369140 </a:t>
              </a:r>
              <a:r>
                <a:rPr lang="ru-RU" sz="2000" dirty="0" smtClean="0">
                  <a:solidFill>
                    <a:prstClr val="black">
                      <a:hueOff val="0"/>
                      <a:satOff val="0"/>
                      <a:lumOff val="0"/>
                      <a:alphaOff val="0"/>
                    </a:prstClr>
                  </a:solidFill>
                  <a:effectLst>
                    <a:outerShdw blurRad="38100" dist="38100" dir="2700000" algn="tl">
                      <a:srgbClr val="000000">
                        <a:alpha val="43137"/>
                      </a:srgbClr>
                    </a:outerShdw>
                  </a:effectLst>
                </a:rPr>
                <a:t>ст. Зеленчукская, ул. Первомайская, 129                                         Карачаево-Черкесская республика</a:t>
              </a:r>
              <a:endParaRPr lang="ru-RU" sz="2000" dirty="0">
                <a:solidFill>
                  <a:prstClr val="black">
                    <a:hueOff val="0"/>
                    <a:satOff val="0"/>
                    <a:lumOff val="0"/>
                    <a:alphaOff val="0"/>
                  </a:prstClr>
                </a:solidFill>
                <a:effectLst>
                  <a:outerShdw blurRad="38100" dist="38100" dir="2700000" algn="tl">
                    <a:srgbClr val="000000">
                      <a:alpha val="43137"/>
                    </a:srgbClr>
                  </a:outerShdw>
                </a:effectLst>
              </a:endParaRPr>
            </a:p>
          </p:txBody>
        </p:sp>
      </p:grpSp>
      <p:grpSp>
        <p:nvGrpSpPr>
          <p:cNvPr id="12" name="Группа 11"/>
          <p:cNvGrpSpPr/>
          <p:nvPr/>
        </p:nvGrpSpPr>
        <p:grpSpPr>
          <a:xfrm>
            <a:off x="1173187" y="4228999"/>
            <a:ext cx="6999213" cy="856185"/>
            <a:chOff x="0" y="2161478"/>
            <a:chExt cx="7215237" cy="807975"/>
          </a:xfrm>
          <a:scene3d>
            <a:camera prst="orthographicFront">
              <a:rot lat="0" lon="0" rev="0"/>
            </a:camera>
            <a:lightRig rig="soft" dir="t">
              <a:rot lat="0" lon="0" rev="0"/>
            </a:lightRig>
          </a:scene3d>
        </p:grpSpPr>
        <p:sp>
          <p:nvSpPr>
            <p:cNvPr id="13" name="Прямоугольник 12"/>
            <p:cNvSpPr/>
            <p:nvPr/>
          </p:nvSpPr>
          <p:spPr>
            <a:xfrm>
              <a:off x="0" y="2161478"/>
              <a:ext cx="7215237" cy="807975"/>
            </a:xfrm>
            <a:prstGeom prst="rect">
              <a:avLst/>
            </a:prstGeom>
            <a:ln/>
          </p:spPr>
          <p:style>
            <a:lnRef idx="1">
              <a:schemeClr val="accent4"/>
            </a:lnRef>
            <a:fillRef idx="2">
              <a:schemeClr val="accent4"/>
            </a:fillRef>
            <a:effectRef idx="1">
              <a:schemeClr val="accent4"/>
            </a:effectRef>
            <a:fontRef idx="minor">
              <a:schemeClr val="dk1"/>
            </a:fontRef>
          </p:style>
        </p:sp>
        <p:sp>
          <p:nvSpPr>
            <p:cNvPr id="14" name="Прямоугольник 13"/>
            <p:cNvSpPr/>
            <p:nvPr/>
          </p:nvSpPr>
          <p:spPr>
            <a:xfrm>
              <a:off x="0" y="2161478"/>
              <a:ext cx="7215237" cy="807975"/>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559983" tIns="395732" rIns="559983" bIns="135128" numCol="1" spcCol="1270" anchor="t" anchorCtr="0">
              <a:noAutofit/>
            </a:bodyPr>
            <a:lstStyle/>
            <a:p>
              <a:pPr marL="171450" lvl="1" indent="-171450" defTabSz="844550">
                <a:lnSpc>
                  <a:spcPct val="90000"/>
                </a:lnSpc>
                <a:spcBef>
                  <a:spcPct val="0"/>
                </a:spcBef>
                <a:spcAft>
                  <a:spcPct val="15000"/>
                </a:spcAft>
                <a:buFontTx/>
                <a:buChar char="••"/>
              </a:pPr>
              <a:r>
                <a:rPr lang="ru-RU" sz="2000" dirty="0" smtClean="0">
                  <a:solidFill>
                    <a:prstClr val="black">
                      <a:hueOff val="0"/>
                      <a:satOff val="0"/>
                      <a:lumOff val="0"/>
                      <a:alphaOff val="0"/>
                    </a:prstClr>
                  </a:solidFill>
                  <a:effectLst>
                    <a:outerShdw blurRad="38100" dist="38100" dir="2700000" algn="tl">
                      <a:srgbClr val="000000">
                        <a:alpha val="43137"/>
                      </a:srgbClr>
                    </a:outerShdw>
                  </a:effectLst>
                </a:rPr>
                <a:t>8(87878) 5-12-39;     </a:t>
              </a:r>
              <a:r>
                <a:rPr lang="en-US" sz="2000" dirty="0" err="1" smtClean="0">
                  <a:solidFill>
                    <a:prstClr val="black">
                      <a:hueOff val="0"/>
                      <a:satOff val="0"/>
                      <a:lumOff val="0"/>
                      <a:alphaOff val="0"/>
                    </a:prstClr>
                  </a:solidFill>
                  <a:effectLst>
                    <a:outerShdw blurRad="38100" dist="38100" dir="2700000" algn="tl">
                      <a:srgbClr val="000000">
                        <a:alpha val="43137"/>
                      </a:srgbClr>
                    </a:outerShdw>
                  </a:effectLst>
                </a:rPr>
                <a:t>zelfin</a:t>
              </a:r>
              <a:r>
                <a:rPr lang="ru-RU" sz="2000" dirty="0" smtClean="0">
                  <a:solidFill>
                    <a:prstClr val="black">
                      <a:hueOff val="0"/>
                      <a:satOff val="0"/>
                      <a:lumOff val="0"/>
                      <a:alphaOff val="0"/>
                    </a:prstClr>
                  </a:solidFill>
                  <a:effectLst>
                    <a:outerShdw blurRad="38100" dist="38100" dir="2700000" algn="tl">
                      <a:srgbClr val="000000">
                        <a:alpha val="43137"/>
                      </a:srgbClr>
                    </a:outerShdw>
                  </a:effectLst>
                </a:rPr>
                <a:t>@</a:t>
              </a:r>
              <a:r>
                <a:rPr lang="en-US" sz="2000" dirty="0" smtClean="0">
                  <a:solidFill>
                    <a:prstClr val="black">
                      <a:hueOff val="0"/>
                      <a:satOff val="0"/>
                      <a:lumOff val="0"/>
                      <a:alphaOff val="0"/>
                    </a:prstClr>
                  </a:solidFill>
                  <a:effectLst>
                    <a:outerShdw blurRad="38100" dist="38100" dir="2700000" algn="tl">
                      <a:srgbClr val="000000">
                        <a:alpha val="43137"/>
                      </a:srgbClr>
                    </a:outerShdw>
                  </a:effectLst>
                </a:rPr>
                <a:t>mail</a:t>
              </a:r>
              <a:r>
                <a:rPr lang="ru-RU" sz="2000" dirty="0" smtClean="0">
                  <a:solidFill>
                    <a:prstClr val="black">
                      <a:hueOff val="0"/>
                      <a:satOff val="0"/>
                      <a:lumOff val="0"/>
                      <a:alphaOff val="0"/>
                    </a:prstClr>
                  </a:solidFill>
                  <a:effectLst>
                    <a:outerShdw blurRad="38100" dist="38100" dir="2700000" algn="tl">
                      <a:srgbClr val="000000">
                        <a:alpha val="43137"/>
                      </a:srgbClr>
                    </a:outerShdw>
                  </a:effectLst>
                </a:rPr>
                <a:t>.</a:t>
              </a:r>
              <a:r>
                <a:rPr lang="en-US" sz="2000" dirty="0" err="1" smtClean="0">
                  <a:solidFill>
                    <a:prstClr val="black">
                      <a:hueOff val="0"/>
                      <a:satOff val="0"/>
                      <a:lumOff val="0"/>
                      <a:alphaOff val="0"/>
                    </a:prstClr>
                  </a:solidFill>
                  <a:effectLst>
                    <a:outerShdw blurRad="38100" dist="38100" dir="2700000" algn="tl">
                      <a:srgbClr val="000000">
                        <a:alpha val="43137"/>
                      </a:srgbClr>
                    </a:outerShdw>
                  </a:effectLst>
                </a:rPr>
                <a:t>ru</a:t>
              </a:r>
              <a:endParaRPr lang="ru-RU" sz="2000" dirty="0">
                <a:solidFill>
                  <a:prstClr val="black">
                    <a:hueOff val="0"/>
                    <a:satOff val="0"/>
                    <a:lumOff val="0"/>
                    <a:alphaOff val="0"/>
                  </a:prstClr>
                </a:solidFill>
                <a:effectLst>
                  <a:outerShdw blurRad="38100" dist="38100" dir="2700000" algn="tl">
                    <a:srgbClr val="000000">
                      <a:alpha val="43137"/>
                    </a:srgbClr>
                  </a:outerShdw>
                </a:effectLst>
              </a:endParaRPr>
            </a:p>
          </p:txBody>
        </p:sp>
      </p:grpSp>
      <p:grpSp>
        <p:nvGrpSpPr>
          <p:cNvPr id="15" name="Группа 14"/>
          <p:cNvGrpSpPr/>
          <p:nvPr/>
        </p:nvGrpSpPr>
        <p:grpSpPr>
          <a:xfrm>
            <a:off x="2123728" y="3861048"/>
            <a:ext cx="4763738" cy="327834"/>
            <a:chOff x="1068908" y="1917306"/>
            <a:chExt cx="4763738" cy="327834"/>
          </a:xfrm>
          <a:scene3d>
            <a:camera prst="orthographicFront"/>
            <a:lightRig rig="threePt" dir="t">
              <a:rot lat="0" lon="0" rev="7500000"/>
            </a:lightRig>
          </a:scene3d>
        </p:grpSpPr>
        <p:sp>
          <p:nvSpPr>
            <p:cNvPr id="16" name="Скругленный прямоугольник 15"/>
            <p:cNvSpPr/>
            <p:nvPr/>
          </p:nvSpPr>
          <p:spPr>
            <a:xfrm>
              <a:off x="1068908" y="1917306"/>
              <a:ext cx="4763738" cy="327834"/>
            </a:xfrm>
            <a:prstGeom prst="roundRect">
              <a:avLst/>
            </a:prstGeom>
          </p:spPr>
          <p:style>
            <a:lnRef idx="0">
              <a:schemeClr val="accent5"/>
            </a:lnRef>
            <a:fillRef idx="3">
              <a:schemeClr val="accent5"/>
            </a:fillRef>
            <a:effectRef idx="3">
              <a:schemeClr val="accent5"/>
            </a:effectRef>
            <a:fontRef idx="minor">
              <a:schemeClr val="lt1"/>
            </a:fontRef>
          </p:style>
        </p:sp>
        <p:sp>
          <p:nvSpPr>
            <p:cNvPr id="17" name="Скругленный прямоугольник 4"/>
            <p:cNvSpPr/>
            <p:nvPr/>
          </p:nvSpPr>
          <p:spPr>
            <a:xfrm>
              <a:off x="1084912" y="1933310"/>
              <a:ext cx="4731730" cy="295826"/>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90903" tIns="0" rIns="190903" bIns="0" numCol="1" spcCol="1270" anchor="ctr" anchorCtr="0">
              <a:noAutofit/>
            </a:bodyPr>
            <a:lstStyle/>
            <a:p>
              <a:pPr algn="ctr" defTabSz="755650">
                <a:lnSpc>
                  <a:spcPct val="90000"/>
                </a:lnSpc>
                <a:spcBef>
                  <a:spcPct val="0"/>
                </a:spcBef>
                <a:spcAft>
                  <a:spcPct val="35000"/>
                </a:spcAft>
              </a:pPr>
              <a:r>
                <a:rPr lang="ru-RU" sz="1700" dirty="0" smtClean="0">
                  <a:solidFill>
                    <a:prstClr val="white"/>
                  </a:solidFill>
                </a:rPr>
                <a:t>  </a:t>
              </a:r>
              <a:r>
                <a:rPr lang="ru-RU" sz="1600" dirty="0" smtClean="0">
                  <a:solidFill>
                    <a:prstClr val="white"/>
                  </a:solidFill>
                </a:rPr>
                <a:t>Тел/факс            Электронная почта:</a:t>
              </a:r>
              <a:endParaRPr lang="ru-RU" sz="1600" dirty="0">
                <a:solidFill>
                  <a:prstClr val="white"/>
                </a:solidFill>
              </a:endParaRPr>
            </a:p>
          </p:txBody>
        </p:sp>
      </p:grpSp>
      <p:grpSp>
        <p:nvGrpSpPr>
          <p:cNvPr id="18" name="Группа 17"/>
          <p:cNvGrpSpPr/>
          <p:nvPr/>
        </p:nvGrpSpPr>
        <p:grpSpPr>
          <a:xfrm>
            <a:off x="1389211" y="1098329"/>
            <a:ext cx="6423149" cy="1008112"/>
            <a:chOff x="1055524" y="3093763"/>
            <a:chExt cx="4822607" cy="341878"/>
          </a:xfrm>
          <a:scene3d>
            <a:camera prst="orthographicFront"/>
            <a:lightRig rig="threePt" dir="t">
              <a:rot lat="0" lon="0" rev="7500000"/>
            </a:lightRig>
          </a:scene3d>
        </p:grpSpPr>
        <p:sp>
          <p:nvSpPr>
            <p:cNvPr id="19" name="Скругленный прямоугольник 18"/>
            <p:cNvSpPr/>
            <p:nvPr/>
          </p:nvSpPr>
          <p:spPr>
            <a:xfrm>
              <a:off x="1101009" y="3093763"/>
              <a:ext cx="4777122" cy="341878"/>
            </a:xfrm>
            <a:prstGeom prst="roundRect">
              <a:avLst/>
            </a:prstGeom>
          </p:spPr>
          <p:style>
            <a:lnRef idx="0">
              <a:schemeClr val="accent5"/>
            </a:lnRef>
            <a:fillRef idx="3">
              <a:schemeClr val="accent5"/>
            </a:fillRef>
            <a:effectRef idx="3">
              <a:schemeClr val="accent5"/>
            </a:effectRef>
            <a:fontRef idx="minor">
              <a:schemeClr val="lt1"/>
            </a:fontRef>
          </p:style>
        </p:sp>
        <p:sp>
          <p:nvSpPr>
            <p:cNvPr id="20" name="Скругленный прямоугольник 4"/>
            <p:cNvSpPr/>
            <p:nvPr/>
          </p:nvSpPr>
          <p:spPr>
            <a:xfrm>
              <a:off x="1055524" y="3127141"/>
              <a:ext cx="4760433" cy="3085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0903" tIns="0" rIns="190903" bIns="0" numCol="1" spcCol="1270" anchor="ctr" anchorCtr="0">
              <a:noAutofit/>
            </a:bodyPr>
            <a:lstStyle/>
            <a:p>
              <a:pPr algn="ctr" defTabSz="711200">
                <a:lnSpc>
                  <a:spcPct val="90000"/>
                </a:lnSpc>
                <a:spcBef>
                  <a:spcPct val="0"/>
                </a:spcBef>
                <a:spcAft>
                  <a:spcPct val="35000"/>
                </a:spcAft>
              </a:pPr>
              <a:r>
                <a:rPr lang="ru-RU" sz="2800" b="1" dirty="0" smtClean="0">
                  <a:solidFill>
                    <a:prstClr val="white"/>
                  </a:solidFill>
                </a:rPr>
                <a:t>ФИНАНСОВОЕ УПРАВЛЕНИЕ</a:t>
              </a:r>
            </a:p>
            <a:p>
              <a:pPr algn="ctr" defTabSz="711200">
                <a:lnSpc>
                  <a:spcPct val="90000"/>
                </a:lnSpc>
                <a:spcBef>
                  <a:spcPct val="0"/>
                </a:spcBef>
                <a:spcAft>
                  <a:spcPct val="35000"/>
                </a:spcAft>
              </a:pPr>
              <a:r>
                <a:rPr lang="ru-RU" b="1" dirty="0" smtClean="0">
                  <a:solidFill>
                    <a:prstClr val="white"/>
                  </a:solidFill>
                  <a:effectLst>
                    <a:outerShdw blurRad="38100" dist="38100" dir="2700000" algn="tl">
                      <a:srgbClr val="000000">
                        <a:alpha val="43137"/>
                      </a:srgbClr>
                    </a:outerShdw>
                  </a:effectLst>
                </a:rPr>
                <a:t>Администрации </a:t>
              </a:r>
              <a:r>
                <a:rPr lang="ru-RU" b="1" dirty="0" err="1" smtClean="0">
                  <a:solidFill>
                    <a:prstClr val="white"/>
                  </a:solidFill>
                  <a:effectLst>
                    <a:outerShdw blurRad="38100" dist="38100" dir="2700000" algn="tl">
                      <a:srgbClr val="000000">
                        <a:alpha val="43137"/>
                      </a:srgbClr>
                    </a:outerShdw>
                  </a:effectLst>
                </a:rPr>
                <a:t>Зеленчукского</a:t>
              </a:r>
              <a:r>
                <a:rPr lang="ru-RU" b="1" dirty="0" smtClean="0">
                  <a:solidFill>
                    <a:prstClr val="white"/>
                  </a:solidFill>
                  <a:effectLst>
                    <a:outerShdw blurRad="38100" dist="38100" dir="2700000" algn="tl">
                      <a:srgbClr val="000000">
                        <a:alpha val="43137"/>
                      </a:srgbClr>
                    </a:outerShdw>
                  </a:effectLst>
                </a:rPr>
                <a:t> муниципального района</a:t>
              </a:r>
              <a:endParaRPr lang="ru-RU" b="1" dirty="0">
                <a:solidFill>
                  <a:prstClr val="white"/>
                </a:solidFill>
                <a:effectLst>
                  <a:outerShdw blurRad="38100" dist="38100" dir="2700000" algn="tl">
                    <a:srgbClr val="000000">
                      <a:alpha val="43137"/>
                    </a:srgbClr>
                  </a:outerShdw>
                </a:effectLst>
              </a:endParaRPr>
            </a:p>
          </p:txBody>
        </p:sp>
      </p:grpSp>
      <p:grpSp>
        <p:nvGrpSpPr>
          <p:cNvPr id="21" name="Группа 20"/>
          <p:cNvGrpSpPr/>
          <p:nvPr/>
        </p:nvGrpSpPr>
        <p:grpSpPr>
          <a:xfrm>
            <a:off x="971600" y="5501345"/>
            <a:ext cx="7344816" cy="951991"/>
            <a:chOff x="0" y="3371850"/>
            <a:chExt cx="7215237" cy="951991"/>
          </a:xfrm>
          <a:scene3d>
            <a:camera prst="orthographicFront">
              <a:rot lat="0" lon="0" rev="0"/>
            </a:camera>
            <a:lightRig rig="soft" dir="t">
              <a:rot lat="0" lon="0" rev="0"/>
            </a:lightRig>
          </a:scene3d>
        </p:grpSpPr>
        <p:sp>
          <p:nvSpPr>
            <p:cNvPr id="22" name="Прямоугольник 21"/>
            <p:cNvSpPr/>
            <p:nvPr/>
          </p:nvSpPr>
          <p:spPr>
            <a:xfrm>
              <a:off x="0" y="3371850"/>
              <a:ext cx="7215237" cy="951991"/>
            </a:xfrm>
            <a:prstGeom prst="rect">
              <a:avLst/>
            </a:prstGeom>
            <a:ln/>
          </p:spPr>
          <p:style>
            <a:lnRef idx="1">
              <a:schemeClr val="accent4"/>
            </a:lnRef>
            <a:fillRef idx="2">
              <a:schemeClr val="accent4"/>
            </a:fillRef>
            <a:effectRef idx="1">
              <a:schemeClr val="accent4"/>
            </a:effectRef>
            <a:fontRef idx="minor">
              <a:schemeClr val="dk1"/>
            </a:fontRef>
          </p:style>
        </p:sp>
        <p:sp>
          <p:nvSpPr>
            <p:cNvPr id="23" name="Прямоугольник 22"/>
            <p:cNvSpPr/>
            <p:nvPr/>
          </p:nvSpPr>
          <p:spPr>
            <a:xfrm>
              <a:off x="0" y="3371850"/>
              <a:ext cx="7215237" cy="951991"/>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559983" tIns="395732" rIns="559983" bIns="135128" numCol="1" spcCol="1270" anchor="t" anchorCtr="0">
              <a:noAutofit/>
            </a:bodyPr>
            <a:lstStyle/>
            <a:p>
              <a:pPr marL="171450" lvl="1" indent="-171450" defTabSz="844550">
                <a:spcBef>
                  <a:spcPct val="0"/>
                </a:spcBef>
                <a:spcAft>
                  <a:spcPct val="15000"/>
                </a:spcAft>
                <a:buFontTx/>
                <a:buChar char="••"/>
              </a:pPr>
              <a:r>
                <a:rPr lang="ru-RU" sz="1900" dirty="0" smtClean="0">
                  <a:solidFill>
                    <a:prstClr val="black">
                      <a:hueOff val="0"/>
                      <a:satOff val="0"/>
                      <a:lumOff val="0"/>
                      <a:alphaOff val="0"/>
                    </a:prstClr>
                  </a:solidFill>
                </a:rPr>
                <a:t> понедельник-пятница: </a:t>
              </a:r>
              <a:r>
                <a:rPr lang="ru-RU" sz="1600" dirty="0" smtClean="0">
                  <a:solidFill>
                    <a:prstClr val="black">
                      <a:hueOff val="0"/>
                      <a:satOff val="0"/>
                      <a:lumOff val="0"/>
                      <a:alphaOff val="0"/>
                    </a:prstClr>
                  </a:solidFill>
                  <a:effectLst>
                    <a:outerShdw blurRad="38100" dist="38100" dir="2700000" algn="tl">
                      <a:srgbClr val="000000">
                        <a:alpha val="43137"/>
                      </a:srgbClr>
                    </a:outerShdw>
                  </a:effectLst>
                </a:rPr>
                <a:t>с 8.00 до 16.30,  перерыв с 12.00 до 13.00</a:t>
              </a:r>
              <a:endParaRPr lang="ru-RU" sz="1600" dirty="0">
                <a:solidFill>
                  <a:prstClr val="black">
                    <a:hueOff val="0"/>
                    <a:satOff val="0"/>
                    <a:lumOff val="0"/>
                    <a:alphaOff val="0"/>
                  </a:prstClr>
                </a:solidFill>
                <a:effectLst>
                  <a:outerShdw blurRad="38100" dist="38100" dir="2700000" algn="tl">
                    <a:srgbClr val="000000">
                      <a:alpha val="43137"/>
                    </a:srgbClr>
                  </a:outerShdw>
                </a:effectLst>
              </a:endParaRPr>
            </a:p>
          </p:txBody>
        </p:sp>
      </p:grpSp>
      <p:sp>
        <p:nvSpPr>
          <p:cNvPr id="26" name="Скругленный прямоугольник 4"/>
          <p:cNvSpPr/>
          <p:nvPr/>
        </p:nvSpPr>
        <p:spPr>
          <a:xfrm>
            <a:off x="2210689" y="5132168"/>
            <a:ext cx="4760433" cy="308500"/>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90903" tIns="0" rIns="190903" bIns="0" numCol="1" spcCol="1270" anchor="ctr" anchorCtr="0">
            <a:noAutofit/>
          </a:bodyPr>
          <a:lstStyle/>
          <a:p>
            <a:pPr algn="ctr" defTabSz="711200">
              <a:lnSpc>
                <a:spcPct val="90000"/>
              </a:lnSpc>
              <a:spcBef>
                <a:spcPct val="0"/>
              </a:spcBef>
              <a:spcAft>
                <a:spcPct val="35000"/>
              </a:spcAft>
            </a:pPr>
            <a:endPar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7" name="Группа 26"/>
          <p:cNvGrpSpPr/>
          <p:nvPr/>
        </p:nvGrpSpPr>
        <p:grpSpPr>
          <a:xfrm>
            <a:off x="2150923" y="5136515"/>
            <a:ext cx="4777122" cy="341878"/>
            <a:chOff x="1055524" y="3110452"/>
            <a:chExt cx="4777122" cy="341878"/>
          </a:xfrm>
          <a:scene3d>
            <a:camera prst="orthographicFront"/>
            <a:lightRig rig="threePt" dir="t">
              <a:rot lat="0" lon="0" rev="7500000"/>
            </a:lightRig>
          </a:scene3d>
        </p:grpSpPr>
        <p:sp>
          <p:nvSpPr>
            <p:cNvPr id="28" name="Скругленный прямоугольник 27"/>
            <p:cNvSpPr/>
            <p:nvPr/>
          </p:nvSpPr>
          <p:spPr>
            <a:xfrm>
              <a:off x="1055524" y="3110452"/>
              <a:ext cx="4777122" cy="341878"/>
            </a:xfrm>
            <a:prstGeom prst="roundRect">
              <a:avLst/>
            </a:prstGeom>
          </p:spPr>
          <p:style>
            <a:lnRef idx="0">
              <a:schemeClr val="accent3"/>
            </a:lnRef>
            <a:fillRef idx="3">
              <a:schemeClr val="accent3"/>
            </a:fillRef>
            <a:effectRef idx="3">
              <a:schemeClr val="accent3"/>
            </a:effectRef>
            <a:fontRef idx="minor">
              <a:schemeClr val="lt1"/>
            </a:fontRef>
          </p:style>
        </p:sp>
        <p:sp>
          <p:nvSpPr>
            <p:cNvPr id="29" name="Скругленный прямоугольник 4"/>
            <p:cNvSpPr/>
            <p:nvPr/>
          </p:nvSpPr>
          <p:spPr>
            <a:xfrm>
              <a:off x="1055524" y="3127141"/>
              <a:ext cx="4760433" cy="308500"/>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90903" tIns="0" rIns="190903" bIns="0" numCol="1" spcCol="1270" anchor="ctr" anchorCtr="0">
              <a:noAutofit/>
            </a:bodyPr>
            <a:lstStyle/>
            <a:p>
              <a:pPr algn="ctr" defTabSz="711200">
                <a:lnSpc>
                  <a:spcPct val="90000"/>
                </a:lnSpc>
                <a:spcBef>
                  <a:spcPct val="0"/>
                </a:spcBef>
                <a:spcAft>
                  <a:spcPct val="35000"/>
                </a:spcAft>
              </a:pPr>
              <a:r>
                <a:rPr lang="ru-RU" sz="1600" dirty="0" smtClean="0">
                  <a:solidFill>
                    <a:prstClr val="white"/>
                  </a:solidFill>
                </a:rPr>
                <a:t>Часы работы:</a:t>
              </a:r>
              <a:endParaRPr lang="ru-RU" sz="1600" dirty="0">
                <a:solidFill>
                  <a:prstClr val="white"/>
                </a:solidFill>
              </a:endParaRPr>
            </a:p>
          </p:txBody>
        </p:sp>
      </p:grpSp>
    </p:spTree>
    <p:extLst>
      <p:ext uri="{BB962C8B-B14F-4D97-AF65-F5344CB8AC3E}">
        <p14:creationId xmlns:p14="http://schemas.microsoft.com/office/powerpoint/2010/main" val="33298996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204864"/>
            <a:ext cx="8928992" cy="1143000"/>
          </a:xfrm>
        </p:spPr>
        <p:txBody>
          <a:bodyPr>
            <a:normAutofit/>
          </a:bodyPr>
          <a:lstStyle/>
          <a:p>
            <a:r>
              <a:rPr lang="ru-RU" sz="6000" b="1" dirty="0" smtClean="0">
                <a:solidFill>
                  <a:schemeClr val="accent2">
                    <a:lumMod val="50000"/>
                  </a:schemeClr>
                </a:solidFill>
                <a:effectLst>
                  <a:outerShdw blurRad="38100" dist="38100" dir="2700000" algn="tl">
                    <a:srgbClr val="000000">
                      <a:alpha val="43137"/>
                    </a:srgbClr>
                  </a:outerShdw>
                </a:effectLst>
              </a:rPr>
              <a:t>СПАСИБО ЗА ВНИМАНИЕ !</a:t>
            </a:r>
            <a:endParaRPr lang="ru-RU" sz="6000"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2876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2"/>
          <p:cNvPicPr/>
          <p:nvPr/>
        </p:nvPicPr>
        <p:blipFill>
          <a:blip r:embed="rId2">
            <a:extLst>
              <a:ext uri="{28A0092B-C50C-407E-A947-70E740481C1C}">
                <a14:useLocalDpi xmlns:a14="http://schemas.microsoft.com/office/drawing/2010/main" val="0"/>
              </a:ext>
            </a:extLst>
          </a:blip>
          <a:srcRect/>
          <a:stretch>
            <a:fillRect/>
          </a:stretch>
        </p:blipFill>
        <p:spPr bwMode="auto">
          <a:xfrm>
            <a:off x="6427820" y="1410643"/>
            <a:ext cx="2680684" cy="1946349"/>
          </a:xfrm>
          <a:prstGeom prst="rect">
            <a:avLst/>
          </a:prstGeom>
          <a:noFill/>
          <a:ln>
            <a:noFill/>
          </a:ln>
          <a:extLst/>
        </p:spPr>
      </p:pic>
      <p:sp>
        <p:nvSpPr>
          <p:cNvPr id="24577" name="Заголовок 1"/>
          <p:cNvSpPr>
            <a:spLocks noGrp="1"/>
          </p:cNvSpPr>
          <p:nvPr>
            <p:ph type="title"/>
          </p:nvPr>
        </p:nvSpPr>
        <p:spPr>
          <a:xfrm>
            <a:off x="457200" y="274638"/>
            <a:ext cx="8229600" cy="706090"/>
          </a:xfrm>
        </p:spPr>
        <p:txBody>
          <a:bodyPr>
            <a:normAutofit/>
          </a:bodyPr>
          <a:lstStyle/>
          <a:p>
            <a:pPr eaLnBrk="1" hangingPunct="1"/>
            <a:r>
              <a:rPr lang="ru-RU" sz="2800" b="1" dirty="0" smtClean="0">
                <a:solidFill>
                  <a:schemeClr val="tx2">
                    <a:lumMod val="50000"/>
                  </a:schemeClr>
                </a:solidFill>
                <a:effectLst>
                  <a:outerShdw blurRad="38100" dist="38100" dir="2700000" algn="tl">
                    <a:srgbClr val="000000">
                      <a:alpha val="43137"/>
                    </a:srgbClr>
                  </a:outerShdw>
                </a:effectLst>
                <a:cs typeface="Arial" pitchFamily="34" charset="0"/>
              </a:rPr>
              <a:t>Этапы формирования и исполнения бюджета</a:t>
            </a:r>
          </a:p>
        </p:txBody>
      </p:sp>
      <p:sp>
        <p:nvSpPr>
          <p:cNvPr id="5" name="Полилиния 4"/>
          <p:cNvSpPr/>
          <p:nvPr/>
        </p:nvSpPr>
        <p:spPr>
          <a:xfrm>
            <a:off x="457032" y="1192486"/>
            <a:ext cx="5483120" cy="868362"/>
          </a:xfrm>
          <a:custGeom>
            <a:avLst/>
            <a:gdLst>
              <a:gd name="connsiteX0" fmla="*/ 0 w 5821846"/>
              <a:gd name="connsiteY0" fmla="*/ 86842 h 868416"/>
              <a:gd name="connsiteX1" fmla="*/ 86842 w 5821846"/>
              <a:gd name="connsiteY1" fmla="*/ 0 h 868416"/>
              <a:gd name="connsiteX2" fmla="*/ 5735004 w 5821846"/>
              <a:gd name="connsiteY2" fmla="*/ 0 h 868416"/>
              <a:gd name="connsiteX3" fmla="*/ 5821846 w 5821846"/>
              <a:gd name="connsiteY3" fmla="*/ 86842 h 868416"/>
              <a:gd name="connsiteX4" fmla="*/ 5821846 w 5821846"/>
              <a:gd name="connsiteY4" fmla="*/ 781574 h 868416"/>
              <a:gd name="connsiteX5" fmla="*/ 5735004 w 5821846"/>
              <a:gd name="connsiteY5" fmla="*/ 868416 h 868416"/>
              <a:gd name="connsiteX6" fmla="*/ 86842 w 5821846"/>
              <a:gd name="connsiteY6" fmla="*/ 868416 h 868416"/>
              <a:gd name="connsiteX7" fmla="*/ 0 w 5821846"/>
              <a:gd name="connsiteY7" fmla="*/ 781574 h 868416"/>
              <a:gd name="connsiteX8" fmla="*/ 0 w 5821846"/>
              <a:gd name="connsiteY8" fmla="*/ 86842 h 86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1846" h="868416">
                <a:moveTo>
                  <a:pt x="0" y="86842"/>
                </a:moveTo>
                <a:cubicBezTo>
                  <a:pt x="0" y="38880"/>
                  <a:pt x="38880" y="0"/>
                  <a:pt x="86842" y="0"/>
                </a:cubicBezTo>
                <a:lnTo>
                  <a:pt x="5735004" y="0"/>
                </a:lnTo>
                <a:cubicBezTo>
                  <a:pt x="5782966" y="0"/>
                  <a:pt x="5821846" y="38880"/>
                  <a:pt x="5821846" y="86842"/>
                </a:cubicBezTo>
                <a:lnTo>
                  <a:pt x="5821846" y="781574"/>
                </a:lnTo>
                <a:cubicBezTo>
                  <a:pt x="5821846" y="829536"/>
                  <a:pt x="5782966" y="868416"/>
                  <a:pt x="5735004" y="868416"/>
                </a:cubicBezTo>
                <a:lnTo>
                  <a:pt x="86842" y="868416"/>
                </a:lnTo>
                <a:cubicBezTo>
                  <a:pt x="38880" y="868416"/>
                  <a:pt x="0" y="829536"/>
                  <a:pt x="0" y="781574"/>
                </a:cubicBezTo>
                <a:lnTo>
                  <a:pt x="0" y="86842"/>
                </a:lnTo>
                <a:close/>
              </a:path>
            </a:pathLst>
          </a:custGeom>
          <a:ln>
            <a:solidFill>
              <a:srgbClr val="00B050"/>
            </a:solidFill>
          </a:ln>
        </p:spPr>
        <p:style>
          <a:lnRef idx="1">
            <a:schemeClr val="accent3"/>
          </a:lnRef>
          <a:fillRef idx="2">
            <a:schemeClr val="accent3"/>
          </a:fillRef>
          <a:effectRef idx="1">
            <a:schemeClr val="accent3"/>
          </a:effectRef>
          <a:fontRef idx="minor">
            <a:schemeClr val="dk1"/>
          </a:fontRef>
        </p:style>
        <p:txBody>
          <a:bodyPr lIns="101635" tIns="101635" rIns="1100854" bIns="101635" spcCol="1270" anchor="ctr"/>
          <a:lstStyle/>
          <a:p>
            <a:pPr algn="ctr" defTabSz="889000" fontAlgn="auto">
              <a:lnSpc>
                <a:spcPct val="90000"/>
              </a:lnSpc>
              <a:spcAft>
                <a:spcPct val="35000"/>
              </a:spcAft>
              <a:defRPr/>
            </a:pPr>
            <a:r>
              <a:rPr lang="ru-RU" sz="2000" dirty="0">
                <a:solidFill>
                  <a:schemeClr val="tx1"/>
                </a:solidFill>
                <a:effectLst>
                  <a:outerShdw blurRad="38100" dist="38100" dir="2700000" algn="tl">
                    <a:srgbClr val="000000">
                      <a:alpha val="43137"/>
                    </a:srgbClr>
                  </a:outerShdw>
                </a:effectLst>
              </a:rPr>
              <a:t>Составление проекта бюджета</a:t>
            </a:r>
          </a:p>
          <a:p>
            <a:pPr algn="ctr" defTabSz="889000" fontAlgn="auto">
              <a:lnSpc>
                <a:spcPct val="90000"/>
              </a:lnSpc>
              <a:spcAft>
                <a:spcPct val="35000"/>
              </a:spcAft>
              <a:defRPr/>
            </a:pPr>
            <a:r>
              <a:rPr lang="ru-RU" sz="2000" dirty="0">
                <a:solidFill>
                  <a:schemeClr val="tx1"/>
                </a:solidFill>
              </a:rPr>
              <a:t>(июль – 15 ноября)</a:t>
            </a:r>
          </a:p>
        </p:txBody>
      </p:sp>
      <p:sp>
        <p:nvSpPr>
          <p:cNvPr id="7" name="Полилиния 6"/>
          <p:cNvSpPr/>
          <p:nvPr/>
        </p:nvSpPr>
        <p:spPr>
          <a:xfrm>
            <a:off x="1115616" y="2284289"/>
            <a:ext cx="5387975" cy="1144711"/>
          </a:xfrm>
          <a:custGeom>
            <a:avLst/>
            <a:gdLst>
              <a:gd name="connsiteX0" fmla="*/ 0 w 5821846"/>
              <a:gd name="connsiteY0" fmla="*/ 86842 h 868416"/>
              <a:gd name="connsiteX1" fmla="*/ 86842 w 5821846"/>
              <a:gd name="connsiteY1" fmla="*/ 0 h 868416"/>
              <a:gd name="connsiteX2" fmla="*/ 5735004 w 5821846"/>
              <a:gd name="connsiteY2" fmla="*/ 0 h 868416"/>
              <a:gd name="connsiteX3" fmla="*/ 5821846 w 5821846"/>
              <a:gd name="connsiteY3" fmla="*/ 86842 h 868416"/>
              <a:gd name="connsiteX4" fmla="*/ 5821846 w 5821846"/>
              <a:gd name="connsiteY4" fmla="*/ 781574 h 868416"/>
              <a:gd name="connsiteX5" fmla="*/ 5735004 w 5821846"/>
              <a:gd name="connsiteY5" fmla="*/ 868416 h 868416"/>
              <a:gd name="connsiteX6" fmla="*/ 86842 w 5821846"/>
              <a:gd name="connsiteY6" fmla="*/ 868416 h 868416"/>
              <a:gd name="connsiteX7" fmla="*/ 0 w 5821846"/>
              <a:gd name="connsiteY7" fmla="*/ 781574 h 868416"/>
              <a:gd name="connsiteX8" fmla="*/ 0 w 5821846"/>
              <a:gd name="connsiteY8" fmla="*/ 86842 h 86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1846" h="868416">
                <a:moveTo>
                  <a:pt x="0" y="86842"/>
                </a:moveTo>
                <a:cubicBezTo>
                  <a:pt x="0" y="38880"/>
                  <a:pt x="38880" y="0"/>
                  <a:pt x="86842" y="0"/>
                </a:cubicBezTo>
                <a:lnTo>
                  <a:pt x="5735004" y="0"/>
                </a:lnTo>
                <a:cubicBezTo>
                  <a:pt x="5782966" y="0"/>
                  <a:pt x="5821846" y="38880"/>
                  <a:pt x="5821846" y="86842"/>
                </a:cubicBezTo>
                <a:lnTo>
                  <a:pt x="5821846" y="781574"/>
                </a:lnTo>
                <a:cubicBezTo>
                  <a:pt x="5821846" y="829536"/>
                  <a:pt x="5782966" y="868416"/>
                  <a:pt x="5735004" y="868416"/>
                </a:cubicBezTo>
                <a:lnTo>
                  <a:pt x="86842" y="868416"/>
                </a:lnTo>
                <a:cubicBezTo>
                  <a:pt x="38880" y="868416"/>
                  <a:pt x="0" y="829536"/>
                  <a:pt x="0" y="781574"/>
                </a:cubicBezTo>
                <a:lnTo>
                  <a:pt x="0" y="86842"/>
                </a:lnTo>
                <a:close/>
              </a:path>
            </a:pathLst>
          </a:custGeom>
          <a:ln>
            <a:solidFill>
              <a:srgbClr val="00B050"/>
            </a:solidFill>
          </a:ln>
        </p:spPr>
        <p:style>
          <a:lnRef idx="1">
            <a:schemeClr val="accent3"/>
          </a:lnRef>
          <a:fillRef idx="2">
            <a:schemeClr val="accent3"/>
          </a:fillRef>
          <a:effectRef idx="1">
            <a:schemeClr val="accent3"/>
          </a:effectRef>
          <a:fontRef idx="minor">
            <a:schemeClr val="dk1"/>
          </a:fontRef>
        </p:style>
        <p:txBody>
          <a:bodyPr lIns="101635" tIns="101635" rIns="1100854" bIns="101635" spcCol="1270" anchor="ctr"/>
          <a:lstStyle/>
          <a:p>
            <a:pPr algn="ctr" defTabSz="889000" fontAlgn="auto">
              <a:lnSpc>
                <a:spcPct val="90000"/>
              </a:lnSpc>
              <a:spcAft>
                <a:spcPct val="35000"/>
              </a:spcAft>
              <a:defRPr/>
            </a:pPr>
            <a:r>
              <a:rPr lang="ru-RU" sz="2000" dirty="0" smtClean="0">
                <a:solidFill>
                  <a:schemeClr val="tx1"/>
                </a:solidFill>
                <a:effectLst>
                  <a:outerShdw blurRad="38100" dist="38100" dir="2700000" algn="tl">
                    <a:srgbClr val="000000">
                      <a:alpha val="43137"/>
                    </a:srgbClr>
                  </a:outerShdw>
                </a:effectLst>
              </a:rPr>
              <a:t>Рассмотрение, проведение публичных слушаний </a:t>
            </a:r>
            <a:r>
              <a:rPr lang="ru-RU" sz="2000" dirty="0">
                <a:solidFill>
                  <a:schemeClr val="tx1"/>
                </a:solidFill>
                <a:effectLst>
                  <a:outerShdw blurRad="38100" dist="38100" dir="2700000" algn="tl">
                    <a:srgbClr val="000000">
                      <a:alpha val="43137"/>
                    </a:srgbClr>
                  </a:outerShdw>
                </a:effectLst>
              </a:rPr>
              <a:t>и утверждение </a:t>
            </a:r>
            <a:r>
              <a:rPr lang="ru-RU" sz="2000" dirty="0" smtClean="0">
                <a:solidFill>
                  <a:schemeClr val="tx1"/>
                </a:solidFill>
                <a:effectLst>
                  <a:outerShdw blurRad="38100" dist="38100" dir="2700000" algn="tl">
                    <a:srgbClr val="000000">
                      <a:alpha val="43137"/>
                    </a:srgbClr>
                  </a:outerShdw>
                </a:effectLst>
              </a:rPr>
              <a:t>проекта бюджета </a:t>
            </a:r>
          </a:p>
          <a:p>
            <a:pPr algn="ctr" defTabSz="889000" fontAlgn="auto">
              <a:lnSpc>
                <a:spcPct val="90000"/>
              </a:lnSpc>
              <a:spcAft>
                <a:spcPct val="35000"/>
              </a:spcAft>
              <a:defRPr/>
            </a:pPr>
            <a:r>
              <a:rPr lang="ru-RU" sz="2000" dirty="0" smtClean="0">
                <a:solidFill>
                  <a:schemeClr val="tx1"/>
                </a:solidFill>
              </a:rPr>
              <a:t>(</a:t>
            </a:r>
            <a:r>
              <a:rPr lang="ru-RU" sz="2000" dirty="0">
                <a:solidFill>
                  <a:schemeClr val="tx1"/>
                </a:solidFill>
              </a:rPr>
              <a:t>15 ноября – </a:t>
            </a:r>
            <a:r>
              <a:rPr lang="ru-RU" sz="2000" dirty="0" smtClean="0">
                <a:solidFill>
                  <a:schemeClr val="tx1"/>
                </a:solidFill>
              </a:rPr>
              <a:t>30 </a:t>
            </a:r>
            <a:r>
              <a:rPr lang="ru-RU" sz="2000" dirty="0">
                <a:solidFill>
                  <a:schemeClr val="tx1"/>
                </a:solidFill>
              </a:rPr>
              <a:t>декабря)</a:t>
            </a:r>
          </a:p>
        </p:txBody>
      </p:sp>
      <p:sp>
        <p:nvSpPr>
          <p:cNvPr id="9" name="Полилиния 8"/>
          <p:cNvSpPr/>
          <p:nvPr/>
        </p:nvSpPr>
        <p:spPr>
          <a:xfrm>
            <a:off x="1619672" y="3640758"/>
            <a:ext cx="5821362" cy="868362"/>
          </a:xfrm>
          <a:custGeom>
            <a:avLst/>
            <a:gdLst>
              <a:gd name="connsiteX0" fmla="*/ 0 w 5821846"/>
              <a:gd name="connsiteY0" fmla="*/ 86842 h 868416"/>
              <a:gd name="connsiteX1" fmla="*/ 86842 w 5821846"/>
              <a:gd name="connsiteY1" fmla="*/ 0 h 868416"/>
              <a:gd name="connsiteX2" fmla="*/ 5735004 w 5821846"/>
              <a:gd name="connsiteY2" fmla="*/ 0 h 868416"/>
              <a:gd name="connsiteX3" fmla="*/ 5821846 w 5821846"/>
              <a:gd name="connsiteY3" fmla="*/ 86842 h 868416"/>
              <a:gd name="connsiteX4" fmla="*/ 5821846 w 5821846"/>
              <a:gd name="connsiteY4" fmla="*/ 781574 h 868416"/>
              <a:gd name="connsiteX5" fmla="*/ 5735004 w 5821846"/>
              <a:gd name="connsiteY5" fmla="*/ 868416 h 868416"/>
              <a:gd name="connsiteX6" fmla="*/ 86842 w 5821846"/>
              <a:gd name="connsiteY6" fmla="*/ 868416 h 868416"/>
              <a:gd name="connsiteX7" fmla="*/ 0 w 5821846"/>
              <a:gd name="connsiteY7" fmla="*/ 781574 h 868416"/>
              <a:gd name="connsiteX8" fmla="*/ 0 w 5821846"/>
              <a:gd name="connsiteY8" fmla="*/ 86842 h 86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1846" h="868416">
                <a:moveTo>
                  <a:pt x="0" y="86842"/>
                </a:moveTo>
                <a:cubicBezTo>
                  <a:pt x="0" y="38880"/>
                  <a:pt x="38880" y="0"/>
                  <a:pt x="86842" y="0"/>
                </a:cubicBezTo>
                <a:lnTo>
                  <a:pt x="5735004" y="0"/>
                </a:lnTo>
                <a:cubicBezTo>
                  <a:pt x="5782966" y="0"/>
                  <a:pt x="5821846" y="38880"/>
                  <a:pt x="5821846" y="86842"/>
                </a:cubicBezTo>
                <a:lnTo>
                  <a:pt x="5821846" y="781574"/>
                </a:lnTo>
                <a:cubicBezTo>
                  <a:pt x="5821846" y="829536"/>
                  <a:pt x="5782966" y="868416"/>
                  <a:pt x="5735004" y="868416"/>
                </a:cubicBezTo>
                <a:lnTo>
                  <a:pt x="86842" y="868416"/>
                </a:lnTo>
                <a:cubicBezTo>
                  <a:pt x="38880" y="868416"/>
                  <a:pt x="0" y="829536"/>
                  <a:pt x="0" y="781574"/>
                </a:cubicBezTo>
                <a:lnTo>
                  <a:pt x="0" y="86842"/>
                </a:lnTo>
                <a:close/>
              </a:path>
            </a:pathLst>
          </a:custGeom>
          <a:ln>
            <a:solidFill>
              <a:srgbClr val="00B050"/>
            </a:solidFill>
          </a:ln>
        </p:spPr>
        <p:style>
          <a:lnRef idx="1">
            <a:schemeClr val="accent3"/>
          </a:lnRef>
          <a:fillRef idx="2">
            <a:schemeClr val="accent3"/>
          </a:fillRef>
          <a:effectRef idx="1">
            <a:schemeClr val="accent3"/>
          </a:effectRef>
          <a:fontRef idx="minor">
            <a:schemeClr val="dk1"/>
          </a:fontRef>
        </p:style>
        <p:txBody>
          <a:bodyPr lIns="101635" tIns="101635" rIns="1100854" bIns="101635" spcCol="1270" anchor="ctr"/>
          <a:lstStyle/>
          <a:p>
            <a:pPr algn="ctr" defTabSz="889000" fontAlgn="auto">
              <a:lnSpc>
                <a:spcPct val="90000"/>
              </a:lnSpc>
              <a:spcAft>
                <a:spcPct val="35000"/>
              </a:spcAft>
              <a:defRPr/>
            </a:pPr>
            <a:r>
              <a:rPr lang="ru-RU" sz="2000" dirty="0">
                <a:solidFill>
                  <a:schemeClr val="tx1"/>
                </a:solidFill>
                <a:effectLst>
                  <a:outerShdw blurRad="38100" dist="38100" dir="2700000" algn="tl">
                    <a:srgbClr val="000000">
                      <a:alpha val="43137"/>
                    </a:srgbClr>
                  </a:outerShdw>
                </a:effectLst>
              </a:rPr>
              <a:t>Исполнение бюджета</a:t>
            </a:r>
          </a:p>
          <a:p>
            <a:pPr algn="ctr" defTabSz="889000" fontAlgn="auto">
              <a:lnSpc>
                <a:spcPct val="90000"/>
              </a:lnSpc>
              <a:spcAft>
                <a:spcPct val="35000"/>
              </a:spcAft>
              <a:defRPr/>
            </a:pPr>
            <a:r>
              <a:rPr lang="ru-RU" sz="2000" dirty="0">
                <a:solidFill>
                  <a:schemeClr val="tx1"/>
                </a:solidFill>
              </a:rPr>
              <a:t>(1 января – 31 декабря)</a:t>
            </a:r>
          </a:p>
        </p:txBody>
      </p:sp>
      <p:sp>
        <p:nvSpPr>
          <p:cNvPr id="11" name="Полилиния 10"/>
          <p:cNvSpPr/>
          <p:nvPr/>
        </p:nvSpPr>
        <p:spPr>
          <a:xfrm>
            <a:off x="2356110" y="4653136"/>
            <a:ext cx="6037783" cy="868363"/>
          </a:xfrm>
          <a:custGeom>
            <a:avLst/>
            <a:gdLst>
              <a:gd name="connsiteX0" fmla="*/ 0 w 5821846"/>
              <a:gd name="connsiteY0" fmla="*/ 86842 h 868416"/>
              <a:gd name="connsiteX1" fmla="*/ 86842 w 5821846"/>
              <a:gd name="connsiteY1" fmla="*/ 0 h 868416"/>
              <a:gd name="connsiteX2" fmla="*/ 5735004 w 5821846"/>
              <a:gd name="connsiteY2" fmla="*/ 0 h 868416"/>
              <a:gd name="connsiteX3" fmla="*/ 5821846 w 5821846"/>
              <a:gd name="connsiteY3" fmla="*/ 86842 h 868416"/>
              <a:gd name="connsiteX4" fmla="*/ 5821846 w 5821846"/>
              <a:gd name="connsiteY4" fmla="*/ 781574 h 868416"/>
              <a:gd name="connsiteX5" fmla="*/ 5735004 w 5821846"/>
              <a:gd name="connsiteY5" fmla="*/ 868416 h 868416"/>
              <a:gd name="connsiteX6" fmla="*/ 86842 w 5821846"/>
              <a:gd name="connsiteY6" fmla="*/ 868416 h 868416"/>
              <a:gd name="connsiteX7" fmla="*/ 0 w 5821846"/>
              <a:gd name="connsiteY7" fmla="*/ 781574 h 868416"/>
              <a:gd name="connsiteX8" fmla="*/ 0 w 5821846"/>
              <a:gd name="connsiteY8" fmla="*/ 86842 h 86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1846" h="868416">
                <a:moveTo>
                  <a:pt x="0" y="86842"/>
                </a:moveTo>
                <a:cubicBezTo>
                  <a:pt x="0" y="38880"/>
                  <a:pt x="38880" y="0"/>
                  <a:pt x="86842" y="0"/>
                </a:cubicBezTo>
                <a:lnTo>
                  <a:pt x="5735004" y="0"/>
                </a:lnTo>
                <a:cubicBezTo>
                  <a:pt x="5782966" y="0"/>
                  <a:pt x="5821846" y="38880"/>
                  <a:pt x="5821846" y="86842"/>
                </a:cubicBezTo>
                <a:lnTo>
                  <a:pt x="5821846" y="781574"/>
                </a:lnTo>
                <a:cubicBezTo>
                  <a:pt x="5821846" y="829536"/>
                  <a:pt x="5782966" y="868416"/>
                  <a:pt x="5735004" y="868416"/>
                </a:cubicBezTo>
                <a:lnTo>
                  <a:pt x="86842" y="868416"/>
                </a:lnTo>
                <a:cubicBezTo>
                  <a:pt x="38880" y="868416"/>
                  <a:pt x="0" y="829536"/>
                  <a:pt x="0" y="781574"/>
                </a:cubicBezTo>
                <a:lnTo>
                  <a:pt x="0" y="86842"/>
                </a:lnTo>
                <a:close/>
              </a:path>
            </a:pathLst>
          </a:custGeom>
          <a:ln>
            <a:solidFill>
              <a:srgbClr val="00B050"/>
            </a:solidFill>
          </a:ln>
        </p:spPr>
        <p:style>
          <a:lnRef idx="1">
            <a:schemeClr val="accent3"/>
          </a:lnRef>
          <a:fillRef idx="2">
            <a:schemeClr val="accent3"/>
          </a:fillRef>
          <a:effectRef idx="1">
            <a:schemeClr val="accent3"/>
          </a:effectRef>
          <a:fontRef idx="minor">
            <a:schemeClr val="dk1"/>
          </a:fontRef>
        </p:style>
        <p:txBody>
          <a:bodyPr lIns="101635" tIns="101635" rIns="1100854" bIns="101635" spcCol="1270" anchor="ctr"/>
          <a:lstStyle/>
          <a:p>
            <a:pPr algn="ctr" defTabSz="889000" fontAlgn="auto">
              <a:lnSpc>
                <a:spcPct val="90000"/>
              </a:lnSpc>
              <a:spcAft>
                <a:spcPct val="35000"/>
              </a:spcAft>
              <a:defRPr/>
            </a:pPr>
            <a:r>
              <a:rPr lang="ru-RU" sz="2000" dirty="0">
                <a:solidFill>
                  <a:schemeClr val="tx1"/>
                </a:solidFill>
                <a:effectLst>
                  <a:outerShdw blurRad="38100" dist="38100" dir="2700000" algn="tl">
                    <a:srgbClr val="000000">
                      <a:alpha val="43137"/>
                    </a:srgbClr>
                  </a:outerShdw>
                </a:effectLst>
              </a:rPr>
              <a:t>Контроль за исполнением</a:t>
            </a:r>
          </a:p>
          <a:p>
            <a:pPr algn="ctr" defTabSz="889000" fontAlgn="auto">
              <a:lnSpc>
                <a:spcPct val="90000"/>
              </a:lnSpc>
              <a:spcAft>
                <a:spcPct val="35000"/>
              </a:spcAft>
              <a:defRPr/>
            </a:pPr>
            <a:r>
              <a:rPr lang="ru-RU" sz="2000" dirty="0">
                <a:solidFill>
                  <a:schemeClr val="tx1"/>
                </a:solidFill>
              </a:rPr>
              <a:t>(1 января – 31 декабря)</a:t>
            </a:r>
          </a:p>
        </p:txBody>
      </p:sp>
      <p:sp>
        <p:nvSpPr>
          <p:cNvPr id="13" name="Полилиния 12"/>
          <p:cNvSpPr/>
          <p:nvPr/>
        </p:nvSpPr>
        <p:spPr>
          <a:xfrm>
            <a:off x="2837496" y="5661248"/>
            <a:ext cx="6110610" cy="868362"/>
          </a:xfrm>
          <a:custGeom>
            <a:avLst/>
            <a:gdLst>
              <a:gd name="connsiteX0" fmla="*/ 0 w 5821846"/>
              <a:gd name="connsiteY0" fmla="*/ 86842 h 868416"/>
              <a:gd name="connsiteX1" fmla="*/ 86842 w 5821846"/>
              <a:gd name="connsiteY1" fmla="*/ 0 h 868416"/>
              <a:gd name="connsiteX2" fmla="*/ 5735004 w 5821846"/>
              <a:gd name="connsiteY2" fmla="*/ 0 h 868416"/>
              <a:gd name="connsiteX3" fmla="*/ 5821846 w 5821846"/>
              <a:gd name="connsiteY3" fmla="*/ 86842 h 868416"/>
              <a:gd name="connsiteX4" fmla="*/ 5821846 w 5821846"/>
              <a:gd name="connsiteY4" fmla="*/ 781574 h 868416"/>
              <a:gd name="connsiteX5" fmla="*/ 5735004 w 5821846"/>
              <a:gd name="connsiteY5" fmla="*/ 868416 h 868416"/>
              <a:gd name="connsiteX6" fmla="*/ 86842 w 5821846"/>
              <a:gd name="connsiteY6" fmla="*/ 868416 h 868416"/>
              <a:gd name="connsiteX7" fmla="*/ 0 w 5821846"/>
              <a:gd name="connsiteY7" fmla="*/ 781574 h 868416"/>
              <a:gd name="connsiteX8" fmla="*/ 0 w 5821846"/>
              <a:gd name="connsiteY8" fmla="*/ 86842 h 86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1846" h="868416">
                <a:moveTo>
                  <a:pt x="0" y="86842"/>
                </a:moveTo>
                <a:cubicBezTo>
                  <a:pt x="0" y="38880"/>
                  <a:pt x="38880" y="0"/>
                  <a:pt x="86842" y="0"/>
                </a:cubicBezTo>
                <a:lnTo>
                  <a:pt x="5735004" y="0"/>
                </a:lnTo>
                <a:cubicBezTo>
                  <a:pt x="5782966" y="0"/>
                  <a:pt x="5821846" y="38880"/>
                  <a:pt x="5821846" y="86842"/>
                </a:cubicBezTo>
                <a:lnTo>
                  <a:pt x="5821846" y="781574"/>
                </a:lnTo>
                <a:cubicBezTo>
                  <a:pt x="5821846" y="829536"/>
                  <a:pt x="5782966" y="868416"/>
                  <a:pt x="5735004" y="868416"/>
                </a:cubicBezTo>
                <a:lnTo>
                  <a:pt x="86842" y="868416"/>
                </a:lnTo>
                <a:cubicBezTo>
                  <a:pt x="38880" y="868416"/>
                  <a:pt x="0" y="829536"/>
                  <a:pt x="0" y="781574"/>
                </a:cubicBezTo>
                <a:lnTo>
                  <a:pt x="0" y="86842"/>
                </a:lnTo>
                <a:close/>
              </a:path>
            </a:pathLst>
          </a:custGeom>
          <a:ln>
            <a:solidFill>
              <a:srgbClr val="00B050"/>
            </a:solidFill>
          </a:ln>
        </p:spPr>
        <p:style>
          <a:lnRef idx="1">
            <a:schemeClr val="accent3"/>
          </a:lnRef>
          <a:fillRef idx="2">
            <a:schemeClr val="accent3"/>
          </a:fillRef>
          <a:effectRef idx="1">
            <a:schemeClr val="accent3"/>
          </a:effectRef>
          <a:fontRef idx="minor">
            <a:schemeClr val="dk1"/>
          </a:fontRef>
        </p:style>
        <p:txBody>
          <a:bodyPr lIns="101635" tIns="101635" rIns="1089458" bIns="101635" anchor="ctr"/>
          <a:lstStyle/>
          <a:p>
            <a:pPr algn="ctr" defTabSz="889000">
              <a:lnSpc>
                <a:spcPct val="90000"/>
              </a:lnSpc>
              <a:spcAft>
                <a:spcPct val="35000"/>
              </a:spcAft>
              <a:defRPr/>
            </a:pPr>
            <a:r>
              <a:rPr lang="ru-RU" sz="2000" dirty="0">
                <a:solidFill>
                  <a:schemeClr val="tx1"/>
                </a:solidFill>
                <a:effectLst>
                  <a:outerShdw blurRad="38100" dist="38100" dir="2700000" algn="tl">
                    <a:srgbClr val="000000">
                      <a:alpha val="43137"/>
                    </a:srgbClr>
                  </a:outerShdw>
                </a:effectLst>
                <a:cs typeface="Arial" pitchFamily="34" charset="0"/>
              </a:rPr>
              <a:t>Рассмотрение и </a:t>
            </a:r>
            <a:r>
              <a:rPr lang="ru-RU" sz="2000" dirty="0" smtClean="0">
                <a:solidFill>
                  <a:schemeClr val="tx1"/>
                </a:solidFill>
                <a:effectLst>
                  <a:outerShdw blurRad="38100" dist="38100" dir="2700000" algn="tl">
                    <a:srgbClr val="000000">
                      <a:alpha val="43137"/>
                    </a:srgbClr>
                  </a:outerShdw>
                </a:effectLst>
                <a:cs typeface="Arial" pitchFamily="34" charset="0"/>
              </a:rPr>
              <a:t>утверждение                           годового отчета </a:t>
            </a:r>
          </a:p>
          <a:p>
            <a:pPr algn="ctr" defTabSz="889000">
              <a:lnSpc>
                <a:spcPct val="90000"/>
              </a:lnSpc>
              <a:spcAft>
                <a:spcPct val="35000"/>
              </a:spcAft>
              <a:defRPr/>
            </a:pPr>
            <a:r>
              <a:rPr lang="ru-RU" sz="1400" dirty="0" smtClean="0">
                <a:solidFill>
                  <a:schemeClr val="tx1"/>
                </a:solidFill>
                <a:cs typeface="Arial" charset="0"/>
              </a:rPr>
              <a:t>(</a:t>
            </a:r>
            <a:r>
              <a:rPr lang="ru-RU" sz="1400" dirty="0">
                <a:solidFill>
                  <a:schemeClr val="tx1"/>
                </a:solidFill>
                <a:latin typeface="Arial" charset="0"/>
                <a:cs typeface="Arial" charset="0"/>
              </a:rPr>
              <a:t>передается администрацией в Совет </a:t>
            </a:r>
            <a:r>
              <a:rPr lang="ru-RU" sz="1400" dirty="0" smtClean="0">
                <a:solidFill>
                  <a:schemeClr val="tx1"/>
                </a:solidFill>
                <a:latin typeface="Arial" charset="0"/>
                <a:cs typeface="Arial" charset="0"/>
              </a:rPr>
              <a:t>не </a:t>
            </a:r>
            <a:r>
              <a:rPr lang="ru-RU" sz="1400" dirty="0">
                <a:solidFill>
                  <a:schemeClr val="tx1"/>
                </a:solidFill>
                <a:latin typeface="Arial" charset="0"/>
                <a:cs typeface="Arial" charset="0"/>
              </a:rPr>
              <a:t>позднее 1 мая</a:t>
            </a:r>
            <a:r>
              <a:rPr lang="ru-RU" sz="1400" dirty="0">
                <a:solidFill>
                  <a:schemeClr val="tx1"/>
                </a:solidFill>
                <a:cs typeface="Arial" charset="0"/>
              </a:rPr>
              <a:t>)</a:t>
            </a:r>
          </a:p>
        </p:txBody>
      </p:sp>
      <p:sp>
        <p:nvSpPr>
          <p:cNvPr id="14" name="Полилиния 13"/>
          <p:cNvSpPr/>
          <p:nvPr/>
        </p:nvSpPr>
        <p:spPr>
          <a:xfrm>
            <a:off x="7536830" y="5085184"/>
            <a:ext cx="563562" cy="720080"/>
          </a:xfrm>
          <a:custGeom>
            <a:avLst/>
            <a:gdLst>
              <a:gd name="connsiteX0" fmla="*/ 0 w 564470"/>
              <a:gd name="connsiteY0" fmla="*/ 310459 h 564470"/>
              <a:gd name="connsiteX1" fmla="*/ 127006 w 564470"/>
              <a:gd name="connsiteY1" fmla="*/ 310459 h 564470"/>
              <a:gd name="connsiteX2" fmla="*/ 127006 w 564470"/>
              <a:gd name="connsiteY2" fmla="*/ 0 h 564470"/>
              <a:gd name="connsiteX3" fmla="*/ 437464 w 564470"/>
              <a:gd name="connsiteY3" fmla="*/ 0 h 564470"/>
              <a:gd name="connsiteX4" fmla="*/ 437464 w 564470"/>
              <a:gd name="connsiteY4" fmla="*/ 310459 h 564470"/>
              <a:gd name="connsiteX5" fmla="*/ 564470 w 564470"/>
              <a:gd name="connsiteY5" fmla="*/ 310459 h 564470"/>
              <a:gd name="connsiteX6" fmla="*/ 282235 w 564470"/>
              <a:gd name="connsiteY6" fmla="*/ 564470 h 564470"/>
              <a:gd name="connsiteX7" fmla="*/ 0 w 564470"/>
              <a:gd name="connsiteY7" fmla="*/ 310459 h 564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470" h="564470">
                <a:moveTo>
                  <a:pt x="0" y="310459"/>
                </a:moveTo>
                <a:lnTo>
                  <a:pt x="127006" y="310459"/>
                </a:lnTo>
                <a:lnTo>
                  <a:pt x="127006" y="0"/>
                </a:lnTo>
                <a:lnTo>
                  <a:pt x="437464" y="0"/>
                </a:lnTo>
                <a:lnTo>
                  <a:pt x="437464" y="310459"/>
                </a:lnTo>
                <a:lnTo>
                  <a:pt x="564470" y="310459"/>
                </a:lnTo>
                <a:lnTo>
                  <a:pt x="282235" y="564470"/>
                </a:lnTo>
                <a:lnTo>
                  <a:pt x="0" y="310459"/>
                </a:lnTo>
                <a:close/>
              </a:path>
            </a:pathLst>
          </a:custGeom>
          <a:solidFill>
            <a:schemeClr val="accent6">
              <a:lumMod val="20000"/>
              <a:lumOff val="80000"/>
              <a:alpha val="90000"/>
            </a:schemeClr>
          </a:solidFill>
          <a:ln>
            <a:solidFill>
              <a:schemeClr val="accent3">
                <a:lumMod val="75000"/>
                <a:alpha val="90000"/>
              </a:schemeClr>
            </a:solidFill>
          </a:ln>
        </p:spPr>
        <p:style>
          <a:lnRef idx="2">
            <a:schemeClr val="accent3">
              <a:alpha val="90000"/>
              <a:tint val="55000"/>
              <a:hueOff val="0"/>
              <a:satOff val="0"/>
              <a:lumOff val="0"/>
              <a:alphaOff val="0"/>
            </a:schemeClr>
          </a:lnRef>
          <a:fillRef idx="1">
            <a:schemeClr val="accent3">
              <a:alpha val="90000"/>
              <a:tint val="55000"/>
              <a:hueOff val="0"/>
              <a:satOff val="0"/>
              <a:lumOff val="0"/>
              <a:alphaOff val="0"/>
            </a:schemeClr>
          </a:fillRef>
          <a:effectRef idx="0">
            <a:schemeClr val="accent3">
              <a:alpha val="90000"/>
              <a:tint val="55000"/>
              <a:hueOff val="0"/>
              <a:satOff val="0"/>
              <a:lumOff val="0"/>
              <a:alphaOff val="0"/>
            </a:schemeClr>
          </a:effectRef>
          <a:fontRef idx="minor">
            <a:schemeClr val="dk1">
              <a:hueOff val="0"/>
              <a:satOff val="0"/>
              <a:lumOff val="0"/>
              <a:alphaOff val="0"/>
            </a:schemeClr>
          </a:fontRef>
        </p:style>
        <p:txBody>
          <a:bodyPr lIns="160026" tIns="33020" rIns="160025" bIns="172726" spcCol="1270" anchor="ctr"/>
          <a:lstStyle/>
          <a:p>
            <a:pPr algn="ctr" defTabSz="1155700" fontAlgn="auto">
              <a:lnSpc>
                <a:spcPct val="90000"/>
              </a:lnSpc>
              <a:spcAft>
                <a:spcPct val="35000"/>
              </a:spcAft>
              <a:defRPr/>
            </a:pPr>
            <a:endParaRPr lang="ru-RU" sz="2600"/>
          </a:p>
        </p:txBody>
      </p:sp>
      <p:sp>
        <p:nvSpPr>
          <p:cNvPr id="15" name="Полилиния 14"/>
          <p:cNvSpPr/>
          <p:nvPr/>
        </p:nvSpPr>
        <p:spPr>
          <a:xfrm>
            <a:off x="6738143" y="3919754"/>
            <a:ext cx="563562" cy="691548"/>
          </a:xfrm>
          <a:custGeom>
            <a:avLst/>
            <a:gdLst>
              <a:gd name="connsiteX0" fmla="*/ 0 w 564470"/>
              <a:gd name="connsiteY0" fmla="*/ 310459 h 564470"/>
              <a:gd name="connsiteX1" fmla="*/ 127006 w 564470"/>
              <a:gd name="connsiteY1" fmla="*/ 310459 h 564470"/>
              <a:gd name="connsiteX2" fmla="*/ 127006 w 564470"/>
              <a:gd name="connsiteY2" fmla="*/ 0 h 564470"/>
              <a:gd name="connsiteX3" fmla="*/ 437464 w 564470"/>
              <a:gd name="connsiteY3" fmla="*/ 0 h 564470"/>
              <a:gd name="connsiteX4" fmla="*/ 437464 w 564470"/>
              <a:gd name="connsiteY4" fmla="*/ 310459 h 564470"/>
              <a:gd name="connsiteX5" fmla="*/ 564470 w 564470"/>
              <a:gd name="connsiteY5" fmla="*/ 310459 h 564470"/>
              <a:gd name="connsiteX6" fmla="*/ 282235 w 564470"/>
              <a:gd name="connsiteY6" fmla="*/ 564470 h 564470"/>
              <a:gd name="connsiteX7" fmla="*/ 0 w 564470"/>
              <a:gd name="connsiteY7" fmla="*/ 310459 h 564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470" h="564470">
                <a:moveTo>
                  <a:pt x="0" y="310459"/>
                </a:moveTo>
                <a:lnTo>
                  <a:pt x="127006" y="310459"/>
                </a:lnTo>
                <a:lnTo>
                  <a:pt x="127006" y="0"/>
                </a:lnTo>
                <a:lnTo>
                  <a:pt x="437464" y="0"/>
                </a:lnTo>
                <a:lnTo>
                  <a:pt x="437464" y="310459"/>
                </a:lnTo>
                <a:lnTo>
                  <a:pt x="564470" y="310459"/>
                </a:lnTo>
                <a:lnTo>
                  <a:pt x="282235" y="564470"/>
                </a:lnTo>
                <a:lnTo>
                  <a:pt x="0" y="310459"/>
                </a:lnTo>
                <a:close/>
              </a:path>
            </a:pathLst>
          </a:custGeom>
          <a:solidFill>
            <a:schemeClr val="accent6">
              <a:lumMod val="20000"/>
              <a:lumOff val="80000"/>
              <a:alpha val="90000"/>
            </a:schemeClr>
          </a:solidFill>
          <a:ln>
            <a:solidFill>
              <a:schemeClr val="accent3">
                <a:lumMod val="75000"/>
                <a:alpha val="90000"/>
              </a:schemeClr>
            </a:solidFill>
          </a:ln>
        </p:spPr>
        <p:style>
          <a:lnRef idx="2">
            <a:schemeClr val="accent3">
              <a:alpha val="90000"/>
              <a:tint val="55000"/>
              <a:hueOff val="0"/>
              <a:satOff val="0"/>
              <a:lumOff val="0"/>
              <a:alphaOff val="0"/>
            </a:schemeClr>
          </a:lnRef>
          <a:fillRef idx="1">
            <a:schemeClr val="accent3">
              <a:alpha val="90000"/>
              <a:tint val="55000"/>
              <a:hueOff val="0"/>
              <a:satOff val="0"/>
              <a:lumOff val="0"/>
              <a:alphaOff val="0"/>
            </a:schemeClr>
          </a:fillRef>
          <a:effectRef idx="0">
            <a:schemeClr val="accent3">
              <a:alpha val="90000"/>
              <a:tint val="55000"/>
              <a:hueOff val="0"/>
              <a:satOff val="0"/>
              <a:lumOff val="0"/>
              <a:alphaOff val="0"/>
            </a:schemeClr>
          </a:effectRef>
          <a:fontRef idx="minor">
            <a:schemeClr val="dk1">
              <a:hueOff val="0"/>
              <a:satOff val="0"/>
              <a:lumOff val="0"/>
              <a:alphaOff val="0"/>
            </a:schemeClr>
          </a:fontRef>
        </p:style>
        <p:txBody>
          <a:bodyPr lIns="160026" tIns="33020" rIns="160026" bIns="172726" spcCol="1270" anchor="ctr"/>
          <a:lstStyle/>
          <a:p>
            <a:pPr algn="ctr" defTabSz="1155700" fontAlgn="auto">
              <a:lnSpc>
                <a:spcPct val="90000"/>
              </a:lnSpc>
              <a:spcAft>
                <a:spcPct val="35000"/>
              </a:spcAft>
              <a:defRPr/>
            </a:pPr>
            <a:endParaRPr lang="ru-RU" sz="2600"/>
          </a:p>
        </p:txBody>
      </p:sp>
      <p:sp>
        <p:nvSpPr>
          <p:cNvPr id="16" name="Полилиния 15"/>
          <p:cNvSpPr/>
          <p:nvPr/>
        </p:nvSpPr>
        <p:spPr>
          <a:xfrm>
            <a:off x="5892801" y="2996951"/>
            <a:ext cx="563562" cy="684461"/>
          </a:xfrm>
          <a:custGeom>
            <a:avLst/>
            <a:gdLst>
              <a:gd name="connsiteX0" fmla="*/ 0 w 564470"/>
              <a:gd name="connsiteY0" fmla="*/ 310459 h 564470"/>
              <a:gd name="connsiteX1" fmla="*/ 127006 w 564470"/>
              <a:gd name="connsiteY1" fmla="*/ 310459 h 564470"/>
              <a:gd name="connsiteX2" fmla="*/ 127006 w 564470"/>
              <a:gd name="connsiteY2" fmla="*/ 0 h 564470"/>
              <a:gd name="connsiteX3" fmla="*/ 437464 w 564470"/>
              <a:gd name="connsiteY3" fmla="*/ 0 h 564470"/>
              <a:gd name="connsiteX4" fmla="*/ 437464 w 564470"/>
              <a:gd name="connsiteY4" fmla="*/ 310459 h 564470"/>
              <a:gd name="connsiteX5" fmla="*/ 564470 w 564470"/>
              <a:gd name="connsiteY5" fmla="*/ 310459 h 564470"/>
              <a:gd name="connsiteX6" fmla="*/ 282235 w 564470"/>
              <a:gd name="connsiteY6" fmla="*/ 564470 h 564470"/>
              <a:gd name="connsiteX7" fmla="*/ 0 w 564470"/>
              <a:gd name="connsiteY7" fmla="*/ 310459 h 564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470" h="564470">
                <a:moveTo>
                  <a:pt x="0" y="310459"/>
                </a:moveTo>
                <a:lnTo>
                  <a:pt x="127006" y="310459"/>
                </a:lnTo>
                <a:lnTo>
                  <a:pt x="127006" y="0"/>
                </a:lnTo>
                <a:lnTo>
                  <a:pt x="437464" y="0"/>
                </a:lnTo>
                <a:lnTo>
                  <a:pt x="437464" y="310459"/>
                </a:lnTo>
                <a:lnTo>
                  <a:pt x="564470" y="310459"/>
                </a:lnTo>
                <a:lnTo>
                  <a:pt x="282235" y="564470"/>
                </a:lnTo>
                <a:lnTo>
                  <a:pt x="0" y="310459"/>
                </a:lnTo>
                <a:close/>
              </a:path>
            </a:pathLst>
          </a:custGeom>
          <a:solidFill>
            <a:schemeClr val="accent6">
              <a:lumMod val="20000"/>
              <a:lumOff val="80000"/>
              <a:alpha val="90000"/>
            </a:schemeClr>
          </a:solidFill>
          <a:ln>
            <a:solidFill>
              <a:schemeClr val="accent3">
                <a:lumMod val="75000"/>
                <a:alpha val="90000"/>
              </a:schemeClr>
            </a:solidFill>
          </a:ln>
        </p:spPr>
        <p:style>
          <a:lnRef idx="2">
            <a:schemeClr val="accent3">
              <a:alpha val="90000"/>
              <a:tint val="55000"/>
              <a:hueOff val="0"/>
              <a:satOff val="0"/>
              <a:lumOff val="0"/>
              <a:alphaOff val="0"/>
            </a:schemeClr>
          </a:lnRef>
          <a:fillRef idx="1">
            <a:schemeClr val="accent3">
              <a:alpha val="90000"/>
              <a:tint val="55000"/>
              <a:hueOff val="0"/>
              <a:satOff val="0"/>
              <a:lumOff val="0"/>
              <a:alphaOff val="0"/>
            </a:schemeClr>
          </a:fillRef>
          <a:effectRef idx="0">
            <a:schemeClr val="accent3">
              <a:alpha val="90000"/>
              <a:tint val="55000"/>
              <a:hueOff val="0"/>
              <a:satOff val="0"/>
              <a:lumOff val="0"/>
              <a:alphaOff val="0"/>
            </a:schemeClr>
          </a:effectRef>
          <a:fontRef idx="minor">
            <a:schemeClr val="dk1">
              <a:hueOff val="0"/>
              <a:satOff val="0"/>
              <a:lumOff val="0"/>
              <a:alphaOff val="0"/>
            </a:schemeClr>
          </a:fontRef>
        </p:style>
        <p:txBody>
          <a:bodyPr lIns="160026" tIns="33020" rIns="160026" bIns="172725" spcCol="1270" anchor="ctr"/>
          <a:lstStyle/>
          <a:p>
            <a:pPr algn="ctr" defTabSz="1155700" fontAlgn="auto">
              <a:lnSpc>
                <a:spcPct val="90000"/>
              </a:lnSpc>
              <a:spcAft>
                <a:spcPct val="35000"/>
              </a:spcAft>
              <a:defRPr/>
            </a:pPr>
            <a:endParaRPr lang="ru-RU" sz="2600"/>
          </a:p>
        </p:txBody>
      </p:sp>
      <p:sp>
        <p:nvSpPr>
          <p:cNvPr id="17" name="Полилиния 16"/>
          <p:cNvSpPr/>
          <p:nvPr/>
        </p:nvSpPr>
        <p:spPr>
          <a:xfrm>
            <a:off x="5375002" y="1789336"/>
            <a:ext cx="565150" cy="703560"/>
          </a:xfrm>
          <a:custGeom>
            <a:avLst/>
            <a:gdLst>
              <a:gd name="connsiteX0" fmla="*/ 0 w 564470"/>
              <a:gd name="connsiteY0" fmla="*/ 310459 h 564470"/>
              <a:gd name="connsiteX1" fmla="*/ 127006 w 564470"/>
              <a:gd name="connsiteY1" fmla="*/ 310459 h 564470"/>
              <a:gd name="connsiteX2" fmla="*/ 127006 w 564470"/>
              <a:gd name="connsiteY2" fmla="*/ 0 h 564470"/>
              <a:gd name="connsiteX3" fmla="*/ 437464 w 564470"/>
              <a:gd name="connsiteY3" fmla="*/ 0 h 564470"/>
              <a:gd name="connsiteX4" fmla="*/ 437464 w 564470"/>
              <a:gd name="connsiteY4" fmla="*/ 310459 h 564470"/>
              <a:gd name="connsiteX5" fmla="*/ 564470 w 564470"/>
              <a:gd name="connsiteY5" fmla="*/ 310459 h 564470"/>
              <a:gd name="connsiteX6" fmla="*/ 282235 w 564470"/>
              <a:gd name="connsiteY6" fmla="*/ 564470 h 564470"/>
              <a:gd name="connsiteX7" fmla="*/ 0 w 564470"/>
              <a:gd name="connsiteY7" fmla="*/ 310459 h 564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470" h="564470">
                <a:moveTo>
                  <a:pt x="0" y="310459"/>
                </a:moveTo>
                <a:lnTo>
                  <a:pt x="127006" y="310459"/>
                </a:lnTo>
                <a:lnTo>
                  <a:pt x="127006" y="0"/>
                </a:lnTo>
                <a:lnTo>
                  <a:pt x="437464" y="0"/>
                </a:lnTo>
                <a:lnTo>
                  <a:pt x="437464" y="310459"/>
                </a:lnTo>
                <a:lnTo>
                  <a:pt x="564470" y="310459"/>
                </a:lnTo>
                <a:lnTo>
                  <a:pt x="282235" y="564470"/>
                </a:lnTo>
                <a:lnTo>
                  <a:pt x="0" y="310459"/>
                </a:lnTo>
                <a:close/>
              </a:path>
            </a:pathLst>
          </a:custGeom>
          <a:solidFill>
            <a:schemeClr val="accent6">
              <a:lumMod val="20000"/>
              <a:lumOff val="80000"/>
            </a:schemeClr>
          </a:solidFill>
          <a:ln>
            <a:solidFill>
              <a:schemeClr val="accent3">
                <a:lumMod val="75000"/>
              </a:schemeClr>
            </a:solidFill>
          </a:ln>
        </p:spPr>
        <p:style>
          <a:lnRef idx="1">
            <a:schemeClr val="accent6"/>
          </a:lnRef>
          <a:fillRef idx="2">
            <a:schemeClr val="accent6"/>
          </a:fillRef>
          <a:effectRef idx="1">
            <a:schemeClr val="accent6"/>
          </a:effectRef>
          <a:fontRef idx="minor">
            <a:schemeClr val="dk1"/>
          </a:fontRef>
        </p:style>
        <p:txBody>
          <a:bodyPr lIns="160026" tIns="33020" rIns="160026" bIns="172726" spcCol="1270" anchor="ctr"/>
          <a:lstStyle/>
          <a:p>
            <a:pPr algn="ctr" defTabSz="1155700" fontAlgn="auto">
              <a:lnSpc>
                <a:spcPct val="90000"/>
              </a:lnSpc>
              <a:spcAft>
                <a:spcPct val="35000"/>
              </a:spcAft>
              <a:defRPr/>
            </a:pPr>
            <a:endParaRPr lang="ru-RU" sz="2600"/>
          </a:p>
        </p:txBody>
      </p:sp>
      <p:pic>
        <p:nvPicPr>
          <p:cNvPr id="22" name="Рисунок 21" descr="дом из денег.jpg"/>
          <p:cNvPicPr/>
          <p:nvPr/>
        </p:nvPicPr>
        <p:blipFill>
          <a:blip r:embed="rId3"/>
          <a:srcRect/>
          <a:stretch>
            <a:fillRect/>
          </a:stretch>
        </p:blipFill>
        <p:spPr bwMode="auto">
          <a:xfrm>
            <a:off x="107504" y="4240883"/>
            <a:ext cx="2376264" cy="2212453"/>
          </a:xfrm>
          <a:prstGeom prst="rect">
            <a:avLst/>
          </a:prstGeom>
          <a:noFill/>
        </p:spPr>
      </p:pic>
    </p:spTree>
    <p:extLst>
      <p:ext uri="{BB962C8B-B14F-4D97-AF65-F5344CB8AC3E}">
        <p14:creationId xmlns:p14="http://schemas.microsoft.com/office/powerpoint/2010/main" val="286291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Рисунок 26" descr="https://im2-tub-ru.yandex.net/i?id=19c6f6ca21006b1193919eda5c352d0a&amp;n=33&amp;h=190&amp;w=261">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73658" y="1844824"/>
            <a:ext cx="8072705" cy="4752529"/>
          </a:xfrm>
          <a:prstGeom prst="rect">
            <a:avLst/>
          </a:prstGeom>
          <a:noFill/>
          <a:ln>
            <a:noFill/>
          </a:ln>
        </p:spPr>
      </p:pic>
      <p:sp>
        <p:nvSpPr>
          <p:cNvPr id="3" name="TextBox 2"/>
          <p:cNvSpPr txBox="1"/>
          <p:nvPr/>
        </p:nvSpPr>
        <p:spPr>
          <a:xfrm rot="5400000">
            <a:off x="1465684" y="2307815"/>
            <a:ext cx="1071185" cy="3125223"/>
          </a:xfrm>
          <a:prstGeom prst="rect">
            <a:avLst/>
          </a:prstGeom>
          <a:solidFill>
            <a:srgbClr val="CCCCFF"/>
          </a:solidFill>
          <a:ln>
            <a:no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anchor="ct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endParaRPr lang="ru-RU" dirty="0"/>
          </a:p>
        </p:txBody>
      </p:sp>
      <p:sp>
        <p:nvSpPr>
          <p:cNvPr id="5" name="TextBox 4"/>
          <p:cNvSpPr txBox="1"/>
          <p:nvPr/>
        </p:nvSpPr>
        <p:spPr>
          <a:xfrm rot="5400000">
            <a:off x="6033571" y="418266"/>
            <a:ext cx="1072311" cy="3925427"/>
          </a:xfrm>
          <a:prstGeom prst="rect">
            <a:avLst/>
          </a:prstGeom>
          <a:solidFill>
            <a:srgbClr val="CCCCFF"/>
          </a:solidFill>
          <a:ln>
            <a:no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lIns="36000" rIns="36000" anchor="ct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endParaRPr lang="ru-RU" dirty="0"/>
          </a:p>
        </p:txBody>
      </p:sp>
      <p:sp>
        <p:nvSpPr>
          <p:cNvPr id="6" name="TextBox 5"/>
          <p:cNvSpPr txBox="1"/>
          <p:nvPr/>
        </p:nvSpPr>
        <p:spPr>
          <a:xfrm rot="16200000">
            <a:off x="1472444" y="839925"/>
            <a:ext cx="1190804" cy="3200604"/>
          </a:xfrm>
          <a:prstGeom prst="rect">
            <a:avLst/>
          </a:prstGeom>
          <a:solidFill>
            <a:srgbClr val="CCCCFF"/>
          </a:solid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endParaRPr lang="ru-RU" dirty="0"/>
          </a:p>
        </p:txBody>
      </p:sp>
      <p:sp>
        <p:nvSpPr>
          <p:cNvPr id="9" name="TextBox 8"/>
          <p:cNvSpPr txBox="1"/>
          <p:nvPr/>
        </p:nvSpPr>
        <p:spPr>
          <a:xfrm>
            <a:off x="539552" y="1988841"/>
            <a:ext cx="2999236" cy="936103"/>
          </a:xfrm>
          <a:prstGeom prst="rect">
            <a:avLst/>
          </a:prstGeom>
          <a:ln/>
        </p:spPr>
        <p:style>
          <a:lnRef idx="1">
            <a:schemeClr val="accent5"/>
          </a:lnRef>
          <a:fillRef idx="2">
            <a:schemeClr val="accent5"/>
          </a:fillRef>
          <a:effectRef idx="1">
            <a:schemeClr val="accent5"/>
          </a:effectRef>
          <a:fontRef idx="minor">
            <a:schemeClr val="dk1"/>
          </a:fontRef>
        </p:style>
        <p:txBody>
          <a:bodyP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stStyle>
          <a:p>
            <a:pPr>
              <a:defRPr/>
            </a:pPr>
            <a:r>
              <a:rPr lang="ru-RU" b="1" dirty="0">
                <a:solidFill>
                  <a:schemeClr val="tx1"/>
                </a:solidFill>
                <a:latin typeface="Arial" pitchFamily="34" charset="0"/>
                <a:cs typeface="Arial" pitchFamily="34" charset="0"/>
              </a:rPr>
              <a:t>Бюджетном </a:t>
            </a:r>
            <a:endParaRPr lang="en-US" b="1" dirty="0" smtClean="0">
              <a:solidFill>
                <a:schemeClr val="tx1"/>
              </a:solidFill>
              <a:latin typeface="Arial" pitchFamily="34" charset="0"/>
              <a:cs typeface="Arial" pitchFamily="34" charset="0"/>
            </a:endParaRPr>
          </a:p>
          <a:p>
            <a:pPr>
              <a:defRPr/>
            </a:pPr>
            <a:r>
              <a:rPr lang="ru-RU" b="1" dirty="0" smtClean="0">
                <a:solidFill>
                  <a:schemeClr val="tx1"/>
                </a:solidFill>
                <a:latin typeface="Arial" pitchFamily="34" charset="0"/>
                <a:cs typeface="Arial" pitchFamily="34" charset="0"/>
              </a:rPr>
              <a:t>послании </a:t>
            </a:r>
            <a:endParaRPr lang="en-US" b="1" dirty="0" smtClean="0">
              <a:solidFill>
                <a:schemeClr val="tx1"/>
              </a:solidFill>
              <a:latin typeface="Arial" pitchFamily="34" charset="0"/>
              <a:cs typeface="Arial" pitchFamily="34" charset="0"/>
            </a:endParaRPr>
          </a:p>
          <a:p>
            <a:pPr>
              <a:defRPr/>
            </a:pPr>
            <a:r>
              <a:rPr lang="ru-RU" b="1" dirty="0" smtClean="0">
                <a:solidFill>
                  <a:schemeClr val="tx1"/>
                </a:solidFill>
                <a:latin typeface="Arial" pitchFamily="34" charset="0"/>
                <a:cs typeface="Arial" pitchFamily="34" charset="0"/>
              </a:rPr>
              <a:t>Президента </a:t>
            </a:r>
            <a:r>
              <a:rPr lang="ru-RU" b="1" dirty="0">
                <a:solidFill>
                  <a:schemeClr val="tx1"/>
                </a:solidFill>
                <a:latin typeface="Arial" pitchFamily="34" charset="0"/>
                <a:cs typeface="Arial" pitchFamily="34" charset="0"/>
              </a:rPr>
              <a:t>Российской </a:t>
            </a:r>
            <a:endParaRPr lang="ru-RU" b="1" dirty="0" smtClean="0">
              <a:solidFill>
                <a:schemeClr val="tx1"/>
              </a:solidFill>
              <a:latin typeface="Arial" pitchFamily="34" charset="0"/>
              <a:cs typeface="Arial" pitchFamily="34" charset="0"/>
            </a:endParaRPr>
          </a:p>
          <a:p>
            <a:pPr>
              <a:defRPr/>
            </a:pPr>
            <a:r>
              <a:rPr lang="ru-RU" b="1" dirty="0" smtClean="0">
                <a:solidFill>
                  <a:schemeClr val="tx1"/>
                </a:solidFill>
                <a:latin typeface="Arial" pitchFamily="34" charset="0"/>
                <a:cs typeface="Arial" pitchFamily="34" charset="0"/>
              </a:rPr>
              <a:t>Федерации</a:t>
            </a:r>
          </a:p>
          <a:p>
            <a:pPr>
              <a:defRPr/>
            </a:pPr>
            <a:endParaRPr lang="ru-RU" b="1" dirty="0"/>
          </a:p>
        </p:txBody>
      </p:sp>
      <p:sp>
        <p:nvSpPr>
          <p:cNvPr id="10" name="TextBox 9"/>
          <p:cNvSpPr txBox="1"/>
          <p:nvPr/>
        </p:nvSpPr>
        <p:spPr>
          <a:xfrm>
            <a:off x="543305" y="3451138"/>
            <a:ext cx="2876567" cy="846094"/>
          </a:xfrm>
          <a:prstGeom prst="rect">
            <a:avLst/>
          </a:prstGeom>
          <a:ln/>
        </p:spPr>
        <p:style>
          <a:lnRef idx="1">
            <a:schemeClr val="accent4"/>
          </a:lnRef>
          <a:fillRef idx="2">
            <a:schemeClr val="accent4"/>
          </a:fillRef>
          <a:effectRef idx="1">
            <a:schemeClr val="accent4"/>
          </a:effectRef>
          <a:fontRef idx="minor">
            <a:schemeClr val="dk1"/>
          </a:fontRef>
        </p:style>
        <p:txBody>
          <a:bodyP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stStyle>
          <a:p>
            <a:pPr>
              <a:defRPr/>
            </a:pPr>
            <a:r>
              <a:rPr lang="ru-RU" b="1" dirty="0" smtClean="0">
                <a:solidFill>
                  <a:schemeClr val="tx1"/>
                </a:solidFill>
                <a:latin typeface="Arial" pitchFamily="34" charset="0"/>
                <a:cs typeface="Arial" pitchFamily="34" charset="0"/>
              </a:rPr>
              <a:t>Основных направлениях </a:t>
            </a:r>
            <a:endParaRPr lang="en-US" b="1" dirty="0" smtClean="0">
              <a:solidFill>
                <a:schemeClr val="tx1"/>
              </a:solidFill>
              <a:latin typeface="Arial" pitchFamily="34" charset="0"/>
              <a:cs typeface="Arial" pitchFamily="34" charset="0"/>
            </a:endParaRPr>
          </a:p>
          <a:p>
            <a:pPr>
              <a:defRPr/>
            </a:pPr>
            <a:r>
              <a:rPr lang="ru-RU" b="1" dirty="0" smtClean="0">
                <a:solidFill>
                  <a:schemeClr val="tx1"/>
                </a:solidFill>
                <a:latin typeface="Arial" pitchFamily="34" charset="0"/>
                <a:cs typeface="Arial" pitchFamily="34" charset="0"/>
              </a:rPr>
              <a:t>бюджетной и налоговой </a:t>
            </a:r>
          </a:p>
          <a:p>
            <a:pPr>
              <a:defRPr/>
            </a:pPr>
            <a:r>
              <a:rPr lang="ru-RU" b="1" dirty="0" smtClean="0">
                <a:solidFill>
                  <a:schemeClr val="tx1"/>
                </a:solidFill>
                <a:latin typeface="Arial" pitchFamily="34" charset="0"/>
                <a:cs typeface="Arial" pitchFamily="34" charset="0"/>
              </a:rPr>
              <a:t>политики района</a:t>
            </a:r>
            <a:endParaRPr lang="ru-RU" b="1" dirty="0">
              <a:solidFill>
                <a:schemeClr val="tx1"/>
              </a:solidFill>
              <a:latin typeface="Arial" pitchFamily="34" charset="0"/>
              <a:cs typeface="Arial" pitchFamily="34" charset="0"/>
            </a:endParaRPr>
          </a:p>
        </p:txBody>
      </p:sp>
      <p:sp>
        <p:nvSpPr>
          <p:cNvPr id="12" name="TextBox 11"/>
          <p:cNvSpPr txBox="1"/>
          <p:nvPr/>
        </p:nvSpPr>
        <p:spPr>
          <a:xfrm flipH="1">
            <a:off x="4716014" y="1988840"/>
            <a:ext cx="3744418" cy="810090"/>
          </a:xfrm>
          <a:prstGeom prst="rect">
            <a:avLst/>
          </a:prstGeom>
          <a:ln/>
        </p:spPr>
        <p:style>
          <a:lnRef idx="1">
            <a:schemeClr val="accent2"/>
          </a:lnRef>
          <a:fillRef idx="2">
            <a:schemeClr val="accent2"/>
          </a:fillRef>
          <a:effectRef idx="1">
            <a:schemeClr val="accent2"/>
          </a:effectRef>
          <a:fontRef idx="minor">
            <a:schemeClr val="dk1"/>
          </a:fontRef>
        </p:style>
        <p:txBody>
          <a:bodyP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stStyle>
          <a:p>
            <a:pPr>
              <a:defRPr/>
            </a:pPr>
            <a:r>
              <a:rPr lang="ru-RU" b="1" dirty="0" smtClean="0">
                <a:solidFill>
                  <a:schemeClr val="tx1"/>
                </a:solidFill>
                <a:latin typeface="Arial" pitchFamily="34" charset="0"/>
                <a:cs typeface="Arial" pitchFamily="34" charset="0"/>
              </a:rPr>
              <a:t>Прогнозе социально- </a:t>
            </a:r>
          </a:p>
          <a:p>
            <a:pPr>
              <a:defRPr/>
            </a:pPr>
            <a:r>
              <a:rPr lang="ru-RU" b="1" dirty="0" smtClean="0">
                <a:solidFill>
                  <a:schemeClr val="tx1"/>
                </a:solidFill>
                <a:latin typeface="Arial" pitchFamily="34" charset="0"/>
                <a:cs typeface="Arial" pitchFamily="34" charset="0"/>
              </a:rPr>
              <a:t>экономического развития </a:t>
            </a:r>
            <a:r>
              <a:rPr lang="ru-RU" b="1" dirty="0" err="1" smtClean="0">
                <a:solidFill>
                  <a:schemeClr val="tx1"/>
                </a:solidFill>
                <a:latin typeface="Arial" pitchFamily="34" charset="0"/>
                <a:cs typeface="Arial" pitchFamily="34" charset="0"/>
              </a:rPr>
              <a:t>Зеленчукского</a:t>
            </a:r>
            <a:r>
              <a:rPr lang="ru-RU" b="1" dirty="0" smtClean="0">
                <a:solidFill>
                  <a:schemeClr val="tx1"/>
                </a:solidFill>
                <a:latin typeface="Arial" pitchFamily="34" charset="0"/>
                <a:cs typeface="Arial" pitchFamily="34" charset="0"/>
              </a:rPr>
              <a:t> муниципального района</a:t>
            </a:r>
            <a:endParaRPr lang="ru-RU" b="1" dirty="0">
              <a:solidFill>
                <a:schemeClr val="tx1"/>
              </a:solidFill>
              <a:latin typeface="Arial" pitchFamily="34" charset="0"/>
              <a:cs typeface="Arial" pitchFamily="34" charset="0"/>
            </a:endParaRPr>
          </a:p>
        </p:txBody>
      </p:sp>
      <p:sp>
        <p:nvSpPr>
          <p:cNvPr id="16" name="TextBox 15"/>
          <p:cNvSpPr txBox="1"/>
          <p:nvPr/>
        </p:nvSpPr>
        <p:spPr>
          <a:xfrm rot="5400000">
            <a:off x="6443403" y="2214796"/>
            <a:ext cx="1167661" cy="3038259"/>
          </a:xfrm>
          <a:prstGeom prst="rect">
            <a:avLst/>
          </a:prstGeom>
          <a:solidFill>
            <a:srgbClr val="CCCCFF"/>
          </a:solidFill>
          <a:ln>
            <a:no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vert="vert270" lIns="36000" rIns="36000" anchor="ct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endParaRPr lang="ru-RU" sz="1800" b="1" dirty="0" smtClean="0">
              <a:solidFill>
                <a:srgbClr val="0000FF"/>
              </a:solidFill>
            </a:endParaRPr>
          </a:p>
          <a:p>
            <a:pPr>
              <a:defRPr/>
            </a:pPr>
            <a:endParaRPr lang="ru-RU" sz="1800" b="1" dirty="0" smtClean="0">
              <a:solidFill>
                <a:srgbClr val="0000FF"/>
              </a:solidFill>
            </a:endParaRPr>
          </a:p>
        </p:txBody>
      </p:sp>
      <p:sp>
        <p:nvSpPr>
          <p:cNvPr id="17" name="TextBox 16"/>
          <p:cNvSpPr txBox="1"/>
          <p:nvPr/>
        </p:nvSpPr>
        <p:spPr>
          <a:xfrm>
            <a:off x="5652120" y="3226074"/>
            <a:ext cx="2797118" cy="981778"/>
          </a:xfrm>
          <a:prstGeom prst="rect">
            <a:avLst/>
          </a:prstGeom>
          <a:ln/>
        </p:spPr>
        <p:style>
          <a:lnRef idx="1">
            <a:schemeClr val="accent6"/>
          </a:lnRef>
          <a:fillRef idx="2">
            <a:schemeClr val="accent6"/>
          </a:fillRef>
          <a:effectRef idx="1">
            <a:schemeClr val="accent6"/>
          </a:effectRef>
          <a:fontRef idx="minor">
            <a:schemeClr val="dk1"/>
          </a:fontRef>
        </p:style>
        <p:txBody>
          <a:bodyP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stStyle>
          <a:p>
            <a:pPr>
              <a:defRPr/>
            </a:pPr>
            <a:r>
              <a:rPr lang="ru-RU" b="1" dirty="0">
                <a:solidFill>
                  <a:schemeClr val="tx1"/>
                </a:solidFill>
                <a:latin typeface="Arial" pitchFamily="34" charset="0"/>
                <a:cs typeface="Arial" pitchFamily="34" charset="0"/>
              </a:rPr>
              <a:t>Муниципальных программах </a:t>
            </a:r>
            <a:r>
              <a:rPr lang="ru-RU" b="1" dirty="0" err="1">
                <a:solidFill>
                  <a:schemeClr val="tx1"/>
                </a:solidFill>
                <a:latin typeface="Arial" pitchFamily="34" charset="0"/>
                <a:cs typeface="Arial" pitchFamily="34" charset="0"/>
              </a:rPr>
              <a:t>Зеленчукского</a:t>
            </a:r>
            <a:r>
              <a:rPr lang="ru-RU" b="1" dirty="0">
                <a:solidFill>
                  <a:schemeClr val="tx1"/>
                </a:solidFill>
                <a:latin typeface="Arial" pitchFamily="34" charset="0"/>
                <a:cs typeface="Arial" pitchFamily="34" charset="0"/>
              </a:rPr>
              <a:t> муниципального </a:t>
            </a:r>
          </a:p>
          <a:p>
            <a:pPr>
              <a:defRPr/>
            </a:pPr>
            <a:r>
              <a:rPr lang="ru-RU" b="1" dirty="0">
                <a:solidFill>
                  <a:schemeClr val="tx1"/>
                </a:solidFill>
                <a:latin typeface="Arial" pitchFamily="34" charset="0"/>
                <a:cs typeface="Arial" pitchFamily="34" charset="0"/>
              </a:rPr>
              <a:t>района</a:t>
            </a:r>
          </a:p>
        </p:txBody>
      </p:sp>
      <p:sp>
        <p:nvSpPr>
          <p:cNvPr id="18" name="TextBox 17"/>
          <p:cNvSpPr txBox="1"/>
          <p:nvPr/>
        </p:nvSpPr>
        <p:spPr>
          <a:xfrm rot="5400000">
            <a:off x="1474146" y="3855110"/>
            <a:ext cx="1161458" cy="3018026"/>
          </a:xfrm>
          <a:prstGeom prst="rect">
            <a:avLst/>
          </a:prstGeom>
          <a:solidFill>
            <a:srgbClr val="CCCCFF"/>
          </a:solidFill>
          <a:ln>
            <a:no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anchor="ct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endParaRPr lang="ru-RU" dirty="0"/>
          </a:p>
        </p:txBody>
      </p:sp>
      <p:sp>
        <p:nvSpPr>
          <p:cNvPr id="19" name="TextBox 18"/>
          <p:cNvSpPr txBox="1"/>
          <p:nvPr/>
        </p:nvSpPr>
        <p:spPr>
          <a:xfrm>
            <a:off x="611006" y="4869160"/>
            <a:ext cx="2876567" cy="1008112"/>
          </a:xfrm>
          <a:prstGeom prst="rect">
            <a:avLst/>
          </a:prstGeom>
          <a:ln/>
        </p:spPr>
        <p:style>
          <a:lnRef idx="1">
            <a:schemeClr val="accent2"/>
          </a:lnRef>
          <a:fillRef idx="2">
            <a:schemeClr val="accent2"/>
          </a:fillRef>
          <a:effectRef idx="1">
            <a:schemeClr val="accent2"/>
          </a:effectRef>
          <a:fontRef idx="minor">
            <a:schemeClr val="dk1"/>
          </a:fontRef>
        </p:style>
        <p:txBody>
          <a:bodyP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stStyle>
          <a:p>
            <a:pPr>
              <a:defRPr/>
            </a:pPr>
            <a:r>
              <a:rPr lang="ru-RU" sz="1200" b="1" dirty="0" smtClean="0">
                <a:solidFill>
                  <a:schemeClr val="tx1"/>
                </a:solidFill>
                <a:latin typeface="Arial" pitchFamily="34" charset="0"/>
                <a:cs typeface="Arial" pitchFamily="34" charset="0"/>
              </a:rPr>
              <a:t>Законом Карачаево-Черкесской Республики и решением Совете </a:t>
            </a:r>
            <a:r>
              <a:rPr lang="ru-RU" sz="1200" b="1" dirty="0" err="1" smtClean="0">
                <a:solidFill>
                  <a:schemeClr val="tx1"/>
                </a:solidFill>
                <a:latin typeface="Arial" pitchFamily="34" charset="0"/>
                <a:cs typeface="Arial" pitchFamily="34" charset="0"/>
              </a:rPr>
              <a:t>Зеленчукского</a:t>
            </a:r>
            <a:r>
              <a:rPr lang="ru-RU" sz="1200" b="1" dirty="0" smtClean="0">
                <a:solidFill>
                  <a:schemeClr val="tx1"/>
                </a:solidFill>
                <a:latin typeface="Arial" pitchFamily="34" charset="0"/>
                <a:cs typeface="Arial" pitchFamily="34" charset="0"/>
              </a:rPr>
              <a:t> муниципального района о бюджетном процессе и межбюджетных отношениях</a:t>
            </a:r>
            <a:endParaRPr lang="ru-RU" sz="1200" b="1" dirty="0">
              <a:solidFill>
                <a:schemeClr val="tx1"/>
              </a:solidFill>
              <a:latin typeface="Arial" pitchFamily="34" charset="0"/>
              <a:cs typeface="Arial" pitchFamily="34" charset="0"/>
            </a:endParaRPr>
          </a:p>
        </p:txBody>
      </p:sp>
      <p:sp>
        <p:nvSpPr>
          <p:cNvPr id="20" name="TextBox 19"/>
          <p:cNvSpPr txBox="1"/>
          <p:nvPr/>
        </p:nvSpPr>
        <p:spPr>
          <a:xfrm rot="5400000">
            <a:off x="6450515" y="3768974"/>
            <a:ext cx="949864" cy="2978702"/>
          </a:xfrm>
          <a:prstGeom prst="rect">
            <a:avLst/>
          </a:prstGeom>
          <a:solidFill>
            <a:srgbClr val="CCCCFF"/>
          </a:solidFill>
          <a:ln>
            <a:no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anchor="ct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endParaRPr lang="ru-RU" dirty="0"/>
          </a:p>
        </p:txBody>
      </p:sp>
      <p:sp>
        <p:nvSpPr>
          <p:cNvPr id="21" name="TextBox 20"/>
          <p:cNvSpPr txBox="1"/>
          <p:nvPr/>
        </p:nvSpPr>
        <p:spPr>
          <a:xfrm>
            <a:off x="5508104" y="4891629"/>
            <a:ext cx="2876567" cy="769619"/>
          </a:xfrm>
          <a:prstGeom prst="rect">
            <a:avLst/>
          </a:prstGeom>
          <a:ln/>
        </p:spPr>
        <p:style>
          <a:lnRef idx="1">
            <a:schemeClr val="accent5"/>
          </a:lnRef>
          <a:fillRef idx="2">
            <a:schemeClr val="accent5"/>
          </a:fillRef>
          <a:effectRef idx="1">
            <a:schemeClr val="accent5"/>
          </a:effectRef>
          <a:fontRef idx="minor">
            <a:schemeClr val="dk1"/>
          </a:fontRef>
        </p:style>
        <p:txBody>
          <a:bodyP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stStyle>
          <a:p>
            <a:pPr>
              <a:defRPr/>
            </a:pPr>
            <a:r>
              <a:rPr lang="ru-RU" b="1" dirty="0" smtClean="0">
                <a:solidFill>
                  <a:schemeClr val="tx1"/>
                </a:solidFill>
                <a:latin typeface="Arial" pitchFamily="34" charset="0"/>
                <a:cs typeface="Arial" pitchFamily="34" charset="0"/>
              </a:rPr>
              <a:t>Требованиями Бюджетного кодекса  Российской Федерации</a:t>
            </a:r>
            <a:endParaRPr lang="ru-RU" b="1" dirty="0">
              <a:solidFill>
                <a:schemeClr val="tx1"/>
              </a:solidFill>
              <a:latin typeface="Arial" pitchFamily="34" charset="0"/>
              <a:cs typeface="Arial" pitchFamily="34" charset="0"/>
            </a:endParaRPr>
          </a:p>
        </p:txBody>
      </p:sp>
      <p:sp>
        <p:nvSpPr>
          <p:cNvPr id="22" name="TextBox 21"/>
          <p:cNvSpPr txBox="1"/>
          <p:nvPr/>
        </p:nvSpPr>
        <p:spPr>
          <a:xfrm>
            <a:off x="971600" y="476672"/>
            <a:ext cx="7185355" cy="792088"/>
          </a:xfrm>
          <a:prstGeom prst="rect">
            <a:avLst/>
          </a:prstGeom>
          <a:solidFill>
            <a:schemeClr val="accent6">
              <a:lumMod val="20000"/>
              <a:lumOff val="80000"/>
            </a:schemeClr>
          </a:solidFill>
          <a:ln>
            <a:noFill/>
          </a:ln>
          <a:effectLst>
            <a:glow rad="228600">
              <a:schemeClr val="accent4">
                <a:satMod val="175000"/>
                <a:alpha val="40000"/>
              </a:schemeClr>
            </a:glow>
          </a:effectLst>
        </p:spPr>
        <p:style>
          <a:lnRef idx="1">
            <a:schemeClr val="accent5"/>
          </a:lnRef>
          <a:fillRef idx="3">
            <a:schemeClr val="accent5"/>
          </a:fillRef>
          <a:effectRef idx="2">
            <a:schemeClr val="accent5"/>
          </a:effectRef>
          <a:fontRef idx="minor">
            <a:schemeClr val="lt1"/>
          </a:fontRef>
        </p:style>
        <p:txBody>
          <a:bodyP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stStyle>
          <a:p>
            <a:pPr>
              <a:defRPr/>
            </a:pPr>
            <a:r>
              <a:rPr lang="ru-RU" sz="2400" b="1" dirty="0" smtClean="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rPr>
              <a:t>Составление </a:t>
            </a:r>
            <a:r>
              <a:rPr lang="ru-RU" sz="2400" b="1"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rPr>
              <a:t>проекта  районного бюджета основывается на:</a:t>
            </a:r>
          </a:p>
        </p:txBody>
      </p:sp>
      <p:sp>
        <p:nvSpPr>
          <p:cNvPr id="23" name="TextBox 22"/>
          <p:cNvSpPr txBox="1"/>
          <p:nvPr/>
        </p:nvSpPr>
        <p:spPr>
          <a:xfrm>
            <a:off x="3487573" y="4406019"/>
            <a:ext cx="3240360" cy="401721"/>
          </a:xfrm>
          <a:prstGeom prst="rect">
            <a:avLst/>
          </a:prstGeom>
          <a:solidFill>
            <a:schemeClr val="accent6">
              <a:lumMod val="20000"/>
              <a:lumOff val="80000"/>
            </a:schemeClr>
          </a:solidFill>
          <a:ln>
            <a:noFill/>
          </a:ln>
          <a:effectLst>
            <a:glow rad="228600">
              <a:schemeClr val="accent4">
                <a:satMod val="175000"/>
                <a:alpha val="40000"/>
              </a:schemeClr>
            </a:glow>
          </a:effectLst>
        </p:spPr>
        <p:style>
          <a:lnRef idx="1">
            <a:schemeClr val="accent5"/>
          </a:lnRef>
          <a:fillRef idx="3">
            <a:schemeClr val="accent5"/>
          </a:fillRef>
          <a:effectRef idx="2">
            <a:schemeClr val="accent5"/>
          </a:effectRef>
          <a:fontRef idx="minor">
            <a:schemeClr val="lt1"/>
          </a:fontRef>
        </p:style>
        <p:txBody>
          <a:bodyP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stStyle>
          <a:p>
            <a:pPr>
              <a:defRPr/>
            </a:pPr>
            <a:r>
              <a:rPr lang="ru-RU" sz="2200" b="1" dirty="0" smtClean="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rPr>
              <a:t>руководствуются:</a:t>
            </a:r>
          </a:p>
          <a:p>
            <a:pPr>
              <a:defRPr/>
            </a:pPr>
            <a:endParaRPr lang="ru-RU" sz="2400" b="1"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TextBox 23"/>
          <p:cNvSpPr txBox="1"/>
          <p:nvPr/>
        </p:nvSpPr>
        <p:spPr>
          <a:xfrm rot="5400000">
            <a:off x="4812619" y="4628541"/>
            <a:ext cx="936103" cy="3289550"/>
          </a:xfrm>
          <a:prstGeom prst="rect">
            <a:avLst/>
          </a:prstGeom>
          <a:solidFill>
            <a:srgbClr val="CCCCFF"/>
          </a:solidFill>
          <a:ln>
            <a:no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anchor="ct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endParaRPr lang="ru-RU" dirty="0"/>
          </a:p>
        </p:txBody>
      </p:sp>
      <p:sp>
        <p:nvSpPr>
          <p:cNvPr id="25" name="TextBox 24"/>
          <p:cNvSpPr txBox="1"/>
          <p:nvPr/>
        </p:nvSpPr>
        <p:spPr>
          <a:xfrm>
            <a:off x="3743462" y="5877272"/>
            <a:ext cx="3060786" cy="792088"/>
          </a:xfrm>
          <a:prstGeom prst="rect">
            <a:avLst/>
          </a:prstGeom>
          <a:ln/>
        </p:spPr>
        <p:style>
          <a:lnRef idx="1">
            <a:schemeClr val="accent4"/>
          </a:lnRef>
          <a:fillRef idx="2">
            <a:schemeClr val="accent4"/>
          </a:fillRef>
          <a:effectRef idx="1">
            <a:schemeClr val="accent4"/>
          </a:effectRef>
          <a:fontRef idx="minor">
            <a:schemeClr val="dk1"/>
          </a:fontRef>
        </p:style>
        <p:txBody>
          <a:bodyP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stStyle>
          <a:p>
            <a:pPr>
              <a:defRPr/>
            </a:pPr>
            <a:r>
              <a:rPr lang="ru-RU" b="1" dirty="0" smtClean="0">
                <a:solidFill>
                  <a:schemeClr val="tx1"/>
                </a:solidFill>
                <a:latin typeface="Arial" pitchFamily="34" charset="0"/>
                <a:cs typeface="Arial" pitchFamily="34" charset="0"/>
              </a:rPr>
              <a:t>Бюджетной классификацией  и иными нормативными документами </a:t>
            </a:r>
            <a:endParaRPr lang="ru-RU" b="1" dirty="0">
              <a:solidFill>
                <a:schemeClr val="tx1"/>
              </a:solidFill>
              <a:latin typeface="Arial" pitchFamily="34" charset="0"/>
              <a:cs typeface="Arial" pitchFamily="34" charset="0"/>
            </a:endParaRPr>
          </a:p>
        </p:txBody>
      </p:sp>
    </p:spTree>
    <p:controls>
      <mc:AlternateContent xmlns:mc="http://schemas.openxmlformats.org/markup-compatibility/2006">
        <mc:Choice xmlns:v="urn:schemas-microsoft-com:vml" Requires="v">
          <p:control spid="6169" name="SapphireHiddenControl" r:id="rId2" imgW="6095880" imgH="4067280"/>
        </mc:Choice>
        <mc:Fallback>
          <p:control name="SapphireHiddenControl" r:id="rId2" imgW="6095880" imgH="4067280">
            <p:pic>
              <p:nvPicPr>
                <p:cNvPr id="2" name="SapphireHiddenControl" hidden="1"/>
                <p:cNvPicPr preferRelativeResize="0">
                  <a:picLocks noChangeArrowheads="1" noChangeShapeType="1"/>
                </p:cNvPicPr>
                <p:nvPr/>
              </p:nvPicPr>
              <p:blipFill>
                <a:blip r:embed="rId6"/>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200965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11560" y="1412776"/>
            <a:ext cx="8064896" cy="525658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3117756998"/>
              </p:ext>
            </p:extLst>
          </p:nvPr>
        </p:nvGraphicFramePr>
        <p:xfrm>
          <a:off x="683568" y="1484784"/>
          <a:ext cx="7920881" cy="5179668"/>
        </p:xfrm>
        <a:graphic>
          <a:graphicData uri="http://schemas.openxmlformats.org/drawingml/2006/table">
            <a:tbl>
              <a:tblPr firstRow="1" firstCol="1" bandRow="1"/>
              <a:tblGrid>
                <a:gridCol w="324417"/>
                <a:gridCol w="5523710"/>
                <a:gridCol w="2072754"/>
              </a:tblGrid>
              <a:tr h="511863">
                <a:tc>
                  <a:txBody>
                    <a:bodyPr/>
                    <a:lstStyle/>
                    <a:p>
                      <a:pPr>
                        <a:lnSpc>
                          <a:spcPct val="115000"/>
                        </a:lnSpc>
                        <a:spcAft>
                          <a:spcPts val="0"/>
                        </a:spcAft>
                      </a:pPr>
                      <a:r>
                        <a:rPr lang="ru-RU" sz="1000" dirty="0">
                          <a:effectLst/>
                          <a:latin typeface="+mj-lt"/>
                          <a:ea typeface="Calibri"/>
                          <a:cs typeface="Times New Roman"/>
                        </a:rPr>
                        <a:t> </a:t>
                      </a: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mj-lt"/>
                          <a:ea typeface="Arial Unicode MS"/>
                          <a:cs typeface="Times New Roman"/>
                        </a:rPr>
                        <a:t>Наименование</a:t>
                      </a:r>
                      <a:endParaRPr lang="ru-RU" sz="1000" dirty="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000" dirty="0">
                          <a:effectLst/>
                          <a:latin typeface="+mj-lt"/>
                          <a:ea typeface="Arial Unicode MS"/>
                          <a:cs typeface="Times New Roman"/>
                        </a:rPr>
                        <a:t>Номер статьи Решения Совета ЗМР о бюджете, либо приложения к решению</a:t>
                      </a:r>
                      <a:endParaRPr lang="ru-RU" sz="1000" dirty="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40027">
                <a:tc>
                  <a:txBody>
                    <a:bodyPr/>
                    <a:lstStyle/>
                    <a:p>
                      <a:pPr>
                        <a:lnSpc>
                          <a:spcPct val="115000"/>
                        </a:lnSpc>
                        <a:spcAft>
                          <a:spcPts val="0"/>
                        </a:spcAft>
                      </a:pPr>
                      <a:r>
                        <a:rPr lang="ru-RU" sz="1000" dirty="0">
                          <a:effectLst/>
                          <a:latin typeface="+mj-lt"/>
                          <a:ea typeface="Calibri"/>
                          <a:cs typeface="Times New Roman"/>
                        </a:rPr>
                        <a:t> </a:t>
                      </a: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dirty="0">
                          <a:effectLst/>
                          <a:latin typeface="+mj-lt"/>
                          <a:ea typeface="Arial Unicode MS"/>
                          <a:cs typeface="Times New Roman"/>
                        </a:rPr>
                        <a:t>О</a:t>
                      </a:r>
                      <a:r>
                        <a:rPr lang="ru-RU" sz="1000" dirty="0" smtClean="0">
                          <a:effectLst/>
                          <a:latin typeface="+mj-lt"/>
                          <a:ea typeface="Arial Unicode MS"/>
                          <a:cs typeface="Times New Roman"/>
                        </a:rPr>
                        <a:t>сновные </a:t>
                      </a:r>
                      <a:r>
                        <a:rPr lang="ru-RU" sz="1000" dirty="0">
                          <a:effectLst/>
                          <a:latin typeface="+mj-lt"/>
                          <a:ea typeface="Arial Unicode MS"/>
                          <a:cs typeface="Times New Roman"/>
                        </a:rPr>
                        <a:t>характеристики проекта бюджета </a:t>
                      </a:r>
                      <a:r>
                        <a:rPr lang="ru-RU" sz="1000" dirty="0" err="1">
                          <a:effectLst/>
                          <a:latin typeface="+mj-lt"/>
                          <a:ea typeface="Arial Unicode MS"/>
                          <a:cs typeface="Times New Roman"/>
                        </a:rPr>
                        <a:t>Зеленчукского</a:t>
                      </a:r>
                      <a:r>
                        <a:rPr lang="ru-RU" sz="1000" dirty="0">
                          <a:effectLst/>
                          <a:latin typeface="+mj-lt"/>
                          <a:ea typeface="Arial Unicode MS"/>
                          <a:cs typeface="Times New Roman"/>
                        </a:rPr>
                        <a:t> муниципального  района на 2017 год</a:t>
                      </a:r>
                      <a:endParaRPr lang="ru-RU" sz="1000" dirty="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dirty="0">
                          <a:effectLst/>
                          <a:latin typeface="+mj-lt"/>
                          <a:ea typeface="Arial Unicode MS"/>
                          <a:cs typeface="Times New Roman"/>
                        </a:rPr>
                        <a:t>статья 1 решения</a:t>
                      </a:r>
                      <a:endParaRPr lang="ru-RU" sz="1000" dirty="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40027">
                <a:tc>
                  <a:txBody>
                    <a:bodyPr/>
                    <a:lstStyle/>
                    <a:p>
                      <a:pPr>
                        <a:lnSpc>
                          <a:spcPct val="115000"/>
                        </a:lnSpc>
                        <a:spcAft>
                          <a:spcPts val="0"/>
                        </a:spcAft>
                      </a:pPr>
                      <a:r>
                        <a:rPr lang="ru-RU" sz="1000">
                          <a:effectLst/>
                          <a:latin typeface="+mj-lt"/>
                          <a:ea typeface="Calibri"/>
                          <a:cs typeface="Times New Roman"/>
                        </a:rPr>
                        <a:t> </a:t>
                      </a: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dirty="0">
                          <a:effectLst/>
                          <a:latin typeface="+mj-lt"/>
                          <a:ea typeface="Arial Unicode MS"/>
                          <a:cs typeface="Times New Roman"/>
                        </a:rPr>
                        <a:t>О</a:t>
                      </a:r>
                      <a:r>
                        <a:rPr lang="ru-RU" sz="1000" dirty="0" smtClean="0">
                          <a:effectLst/>
                          <a:latin typeface="+mj-lt"/>
                          <a:ea typeface="Arial Unicode MS"/>
                          <a:cs typeface="Times New Roman"/>
                        </a:rPr>
                        <a:t>бъем </a:t>
                      </a:r>
                      <a:r>
                        <a:rPr lang="ru-RU" sz="1000" dirty="0">
                          <a:effectLst/>
                          <a:latin typeface="+mj-lt"/>
                          <a:ea typeface="Arial Unicode MS"/>
                          <a:cs typeface="Times New Roman"/>
                        </a:rPr>
                        <a:t>поступлений доходов бюджета </a:t>
                      </a:r>
                      <a:r>
                        <a:rPr lang="ru-RU" sz="1000" dirty="0" smtClean="0">
                          <a:effectLst/>
                          <a:latin typeface="+mj-lt"/>
                          <a:ea typeface="Arial Unicode MS"/>
                          <a:cs typeface="Times New Roman"/>
                        </a:rPr>
                        <a:t> муниципального </a:t>
                      </a:r>
                      <a:r>
                        <a:rPr lang="ru-RU" sz="1000" dirty="0">
                          <a:effectLst/>
                          <a:latin typeface="+mj-lt"/>
                          <a:ea typeface="Arial Unicode MS"/>
                          <a:cs typeface="Times New Roman"/>
                        </a:rPr>
                        <a:t>района по основным источникам в 2017 </a:t>
                      </a:r>
                      <a:r>
                        <a:rPr lang="ru-RU" sz="1000" dirty="0" smtClean="0">
                          <a:effectLst/>
                          <a:latin typeface="+mj-lt"/>
                          <a:ea typeface="Arial Unicode MS"/>
                          <a:cs typeface="Times New Roman"/>
                        </a:rPr>
                        <a:t>г.</a:t>
                      </a:r>
                      <a:endParaRPr lang="ru-RU" sz="1000" dirty="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a:effectLst/>
                          <a:latin typeface="+mj-lt"/>
                          <a:ea typeface="Arial Unicode MS"/>
                          <a:cs typeface="Times New Roman"/>
                        </a:rPr>
                        <a:t>приложение 1 к решению</a:t>
                      </a:r>
                      <a:endParaRPr lang="ru-RU" sz="100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02654">
                <a:tc>
                  <a:txBody>
                    <a:bodyPr/>
                    <a:lstStyle/>
                    <a:p>
                      <a:pPr>
                        <a:lnSpc>
                          <a:spcPct val="115000"/>
                        </a:lnSpc>
                        <a:spcAft>
                          <a:spcPts val="0"/>
                        </a:spcAft>
                      </a:pPr>
                      <a:r>
                        <a:rPr lang="ru-RU" sz="1000">
                          <a:effectLst/>
                          <a:latin typeface="+mj-lt"/>
                          <a:ea typeface="Calibri"/>
                          <a:cs typeface="Times New Roman"/>
                        </a:rPr>
                        <a:t> </a:t>
                      </a: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dirty="0">
                          <a:effectLst/>
                          <a:latin typeface="+mj-lt"/>
                          <a:ea typeface="Arial Unicode MS"/>
                          <a:cs typeface="Times New Roman"/>
                        </a:rPr>
                        <a:t>Н</a:t>
                      </a:r>
                      <a:r>
                        <a:rPr lang="ru-RU" sz="1000" dirty="0" smtClean="0">
                          <a:effectLst/>
                          <a:latin typeface="+mj-lt"/>
                          <a:ea typeface="Arial Unicode MS"/>
                          <a:cs typeface="Times New Roman"/>
                        </a:rPr>
                        <a:t>ормативы </a:t>
                      </a:r>
                      <a:r>
                        <a:rPr lang="ru-RU" sz="1000" dirty="0">
                          <a:effectLst/>
                          <a:latin typeface="+mj-lt"/>
                          <a:ea typeface="Arial Unicode MS"/>
                          <a:cs typeface="Times New Roman"/>
                        </a:rPr>
                        <a:t>отчислений неналоговых доходов в </a:t>
                      </a:r>
                      <a:r>
                        <a:rPr lang="ru-RU" sz="1000" dirty="0" smtClean="0">
                          <a:effectLst/>
                          <a:latin typeface="+mj-lt"/>
                          <a:ea typeface="Arial Unicode MS"/>
                          <a:cs typeface="Times New Roman"/>
                        </a:rPr>
                        <a:t>бюджет муниципального </a:t>
                      </a:r>
                      <a:r>
                        <a:rPr lang="ru-RU" sz="1000" dirty="0">
                          <a:effectLst/>
                          <a:latin typeface="+mj-lt"/>
                          <a:ea typeface="Arial Unicode MS"/>
                          <a:cs typeface="Times New Roman"/>
                        </a:rPr>
                        <a:t>района на 2017 год  </a:t>
                      </a:r>
                      <a:endParaRPr lang="ru-RU" sz="1000" dirty="0">
                        <a:effectLst/>
                        <a:latin typeface="+mj-lt"/>
                        <a:ea typeface="Calibri"/>
                        <a:cs typeface="Times New Roman"/>
                      </a:endParaRPr>
                    </a:p>
                    <a:p>
                      <a:pPr>
                        <a:spcAft>
                          <a:spcPts val="0"/>
                        </a:spcAft>
                      </a:pPr>
                      <a:r>
                        <a:rPr lang="ru-RU" sz="1000" dirty="0">
                          <a:effectLst/>
                          <a:latin typeface="+mj-lt"/>
                          <a:ea typeface="Arial Unicode MS"/>
                          <a:cs typeface="Times New Roman"/>
                        </a:rPr>
                        <a:t> </a:t>
                      </a:r>
                      <a:endParaRPr lang="ru-RU" sz="1000" dirty="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a:effectLst/>
                          <a:latin typeface="+mj-lt"/>
                          <a:ea typeface="Arial Unicode MS"/>
                          <a:cs typeface="Times New Roman"/>
                        </a:rPr>
                        <a:t>статья 3 решения</a:t>
                      </a:r>
                      <a:endParaRPr lang="ru-RU" sz="1000">
                        <a:effectLst/>
                        <a:latin typeface="+mj-lt"/>
                        <a:ea typeface="Calibri"/>
                        <a:cs typeface="Times New Roman"/>
                      </a:endParaRPr>
                    </a:p>
                    <a:p>
                      <a:pPr>
                        <a:spcAft>
                          <a:spcPts val="0"/>
                        </a:spcAft>
                      </a:pPr>
                      <a:r>
                        <a:rPr lang="ru-RU" sz="1000">
                          <a:effectLst/>
                          <a:latin typeface="+mj-lt"/>
                          <a:ea typeface="Arial Unicode MS"/>
                          <a:cs typeface="Times New Roman"/>
                        </a:rPr>
                        <a:t>приложение 2 к решению</a:t>
                      </a:r>
                      <a:endParaRPr lang="ru-RU" sz="100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53981">
                <a:tc>
                  <a:txBody>
                    <a:bodyPr/>
                    <a:lstStyle/>
                    <a:p>
                      <a:pPr>
                        <a:lnSpc>
                          <a:spcPct val="115000"/>
                        </a:lnSpc>
                        <a:spcAft>
                          <a:spcPts val="0"/>
                        </a:spcAft>
                      </a:pPr>
                      <a:r>
                        <a:rPr lang="ru-RU" sz="1000" dirty="0">
                          <a:effectLst/>
                          <a:latin typeface="+mj-lt"/>
                          <a:ea typeface="Calibri"/>
                          <a:cs typeface="Times New Roman"/>
                        </a:rPr>
                        <a:t> </a:t>
                      </a: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dirty="0" smtClean="0">
                          <a:effectLst/>
                          <a:latin typeface="+mj-lt"/>
                          <a:ea typeface="Arial Unicode MS"/>
                          <a:cs typeface="Times New Roman"/>
                        </a:rPr>
                        <a:t>Нормативы </a:t>
                      </a:r>
                      <a:r>
                        <a:rPr lang="ru-RU" sz="1000" dirty="0">
                          <a:effectLst/>
                          <a:latin typeface="+mj-lt"/>
                          <a:ea typeface="Arial Unicode MS"/>
                          <a:cs typeface="Times New Roman"/>
                        </a:rPr>
                        <a:t>отчислений федеральных и региональных налогов и сборов (в части погашения задолженности прошлых лет по отдельным видам налогов, а также в части погашения задолженности и перерасчетов по отмененным налогам и сборам) в бюджет </a:t>
                      </a:r>
                      <a:r>
                        <a:rPr lang="ru-RU" sz="1000" dirty="0" smtClean="0">
                          <a:effectLst/>
                          <a:latin typeface="+mj-lt"/>
                          <a:ea typeface="Arial Unicode MS"/>
                          <a:cs typeface="Times New Roman"/>
                        </a:rPr>
                        <a:t>МР </a:t>
                      </a:r>
                      <a:r>
                        <a:rPr lang="ru-RU" sz="1000" dirty="0">
                          <a:effectLst/>
                          <a:latin typeface="+mj-lt"/>
                          <a:ea typeface="Arial Unicode MS"/>
                          <a:cs typeface="Times New Roman"/>
                        </a:rPr>
                        <a:t>на 2017 год</a:t>
                      </a:r>
                      <a:endParaRPr lang="ru-RU" sz="1000" dirty="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a:effectLst/>
                          <a:latin typeface="+mj-lt"/>
                          <a:ea typeface="Arial Unicode MS"/>
                          <a:cs typeface="Times New Roman"/>
                        </a:rPr>
                        <a:t>статья 4 решения</a:t>
                      </a:r>
                      <a:endParaRPr lang="ru-RU" sz="1000">
                        <a:effectLst/>
                        <a:latin typeface="+mj-lt"/>
                        <a:ea typeface="Calibri"/>
                        <a:cs typeface="Times New Roman"/>
                      </a:endParaRPr>
                    </a:p>
                    <a:p>
                      <a:pPr>
                        <a:spcAft>
                          <a:spcPts val="0"/>
                        </a:spcAft>
                      </a:pPr>
                      <a:r>
                        <a:rPr lang="ru-RU" sz="1000">
                          <a:effectLst/>
                          <a:latin typeface="+mj-lt"/>
                          <a:ea typeface="Arial Unicode MS"/>
                          <a:cs typeface="Times New Roman"/>
                        </a:rPr>
                        <a:t>приложение 3 к решению</a:t>
                      </a:r>
                      <a:endParaRPr lang="ru-RU" sz="100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02654">
                <a:tc>
                  <a:txBody>
                    <a:bodyPr/>
                    <a:lstStyle/>
                    <a:p>
                      <a:pPr>
                        <a:lnSpc>
                          <a:spcPct val="115000"/>
                        </a:lnSpc>
                        <a:spcAft>
                          <a:spcPts val="0"/>
                        </a:spcAft>
                      </a:pPr>
                      <a:r>
                        <a:rPr lang="ru-RU" sz="1000">
                          <a:effectLst/>
                          <a:latin typeface="+mj-lt"/>
                          <a:ea typeface="Calibri"/>
                          <a:cs typeface="Times New Roman"/>
                        </a:rPr>
                        <a:t> </a:t>
                      </a: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dirty="0">
                          <a:effectLst/>
                          <a:latin typeface="+mj-lt"/>
                          <a:ea typeface="Arial Unicode MS"/>
                          <a:cs typeface="Times New Roman"/>
                        </a:rPr>
                        <a:t>П</a:t>
                      </a:r>
                      <a:r>
                        <a:rPr lang="ru-RU" sz="1000" dirty="0" smtClean="0">
                          <a:effectLst/>
                          <a:latin typeface="+mj-lt"/>
                          <a:ea typeface="Arial Unicode MS"/>
                          <a:cs typeface="Times New Roman"/>
                        </a:rPr>
                        <a:t>еречень </a:t>
                      </a:r>
                      <a:r>
                        <a:rPr lang="ru-RU" sz="1000" dirty="0">
                          <a:effectLst/>
                          <a:latin typeface="+mj-lt"/>
                          <a:ea typeface="Arial Unicode MS"/>
                          <a:cs typeface="Times New Roman"/>
                        </a:rPr>
                        <a:t>главных  администраторов доходов  </a:t>
                      </a:r>
                      <a:r>
                        <a:rPr lang="ru-RU" sz="1000" dirty="0" smtClean="0">
                          <a:effectLst/>
                          <a:latin typeface="+mj-lt"/>
                          <a:ea typeface="Arial Unicode MS"/>
                          <a:cs typeface="Times New Roman"/>
                        </a:rPr>
                        <a:t>бюджета муниципального </a:t>
                      </a:r>
                      <a:r>
                        <a:rPr lang="ru-RU" sz="1000" dirty="0">
                          <a:effectLst/>
                          <a:latin typeface="+mj-lt"/>
                          <a:ea typeface="Arial Unicode MS"/>
                          <a:cs typeface="Times New Roman"/>
                        </a:rPr>
                        <a:t>района</a:t>
                      </a:r>
                      <a:endParaRPr lang="ru-RU" sz="1000" dirty="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a:effectLst/>
                          <a:latin typeface="+mj-lt"/>
                          <a:ea typeface="Arial Unicode MS"/>
                          <a:cs typeface="Times New Roman"/>
                        </a:rPr>
                        <a:t>статья 5 решения</a:t>
                      </a:r>
                      <a:endParaRPr lang="ru-RU" sz="1000">
                        <a:effectLst/>
                        <a:latin typeface="+mj-lt"/>
                        <a:ea typeface="Calibri"/>
                        <a:cs typeface="Times New Roman"/>
                      </a:endParaRPr>
                    </a:p>
                    <a:p>
                      <a:pPr>
                        <a:spcAft>
                          <a:spcPts val="0"/>
                        </a:spcAft>
                      </a:pPr>
                      <a:r>
                        <a:rPr lang="ru-RU" sz="1000">
                          <a:effectLst/>
                          <a:latin typeface="+mj-lt"/>
                          <a:ea typeface="Arial Unicode MS"/>
                          <a:cs typeface="Times New Roman"/>
                        </a:rPr>
                        <a:t>приложение 4 к решению</a:t>
                      </a:r>
                      <a:endParaRPr lang="ru-RU" sz="100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02654">
                <a:tc>
                  <a:txBody>
                    <a:bodyPr/>
                    <a:lstStyle/>
                    <a:p>
                      <a:pPr>
                        <a:lnSpc>
                          <a:spcPct val="115000"/>
                        </a:lnSpc>
                        <a:spcAft>
                          <a:spcPts val="0"/>
                        </a:spcAft>
                      </a:pPr>
                      <a:r>
                        <a:rPr lang="ru-RU" sz="1000">
                          <a:effectLst/>
                          <a:latin typeface="+mj-lt"/>
                          <a:ea typeface="Calibri"/>
                          <a:cs typeface="Times New Roman"/>
                        </a:rPr>
                        <a:t> </a:t>
                      </a: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dirty="0">
                          <a:effectLst/>
                          <a:latin typeface="+mj-lt"/>
                          <a:ea typeface="Arial Unicode MS"/>
                          <a:cs typeface="Times New Roman"/>
                        </a:rPr>
                        <a:t>П</a:t>
                      </a:r>
                      <a:r>
                        <a:rPr lang="ru-RU" sz="1000" dirty="0" smtClean="0">
                          <a:effectLst/>
                          <a:latin typeface="+mj-lt"/>
                          <a:ea typeface="Arial Unicode MS"/>
                          <a:cs typeface="Times New Roman"/>
                        </a:rPr>
                        <a:t>еречень </a:t>
                      </a:r>
                      <a:r>
                        <a:rPr lang="ru-RU" sz="1000" dirty="0">
                          <a:effectLst/>
                          <a:latin typeface="+mj-lt"/>
                          <a:ea typeface="Arial Unicode MS"/>
                          <a:cs typeface="Times New Roman"/>
                        </a:rPr>
                        <a:t>главных  администраторов источников финансирования дефицита бюджета </a:t>
                      </a:r>
                      <a:r>
                        <a:rPr lang="ru-RU" sz="1000" dirty="0" err="1">
                          <a:effectLst/>
                          <a:latin typeface="+mj-lt"/>
                          <a:ea typeface="Arial Unicode MS"/>
                          <a:cs typeface="Times New Roman"/>
                        </a:rPr>
                        <a:t>Зеленчукского</a:t>
                      </a:r>
                      <a:r>
                        <a:rPr lang="ru-RU" sz="1000" dirty="0">
                          <a:effectLst/>
                          <a:latin typeface="+mj-lt"/>
                          <a:ea typeface="Arial Unicode MS"/>
                          <a:cs typeface="Times New Roman"/>
                        </a:rPr>
                        <a:t> муниципального района</a:t>
                      </a:r>
                      <a:endParaRPr lang="ru-RU" sz="1000" dirty="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dirty="0">
                          <a:effectLst/>
                          <a:latin typeface="+mj-lt"/>
                          <a:ea typeface="Arial Unicode MS"/>
                          <a:cs typeface="Times New Roman"/>
                        </a:rPr>
                        <a:t>статья 5 решения</a:t>
                      </a:r>
                      <a:endParaRPr lang="ru-RU" sz="1000" dirty="0">
                        <a:effectLst/>
                        <a:latin typeface="+mj-lt"/>
                        <a:ea typeface="Calibri"/>
                        <a:cs typeface="Times New Roman"/>
                      </a:endParaRPr>
                    </a:p>
                    <a:p>
                      <a:pPr>
                        <a:spcAft>
                          <a:spcPts val="0"/>
                        </a:spcAft>
                      </a:pPr>
                      <a:r>
                        <a:rPr lang="ru-RU" sz="1000" dirty="0">
                          <a:effectLst/>
                          <a:latin typeface="+mj-lt"/>
                          <a:ea typeface="Arial Unicode MS"/>
                          <a:cs typeface="Times New Roman"/>
                        </a:rPr>
                        <a:t>приложение 4 к решению</a:t>
                      </a:r>
                      <a:endParaRPr lang="ru-RU" sz="1000" dirty="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02654">
                <a:tc>
                  <a:txBody>
                    <a:bodyPr/>
                    <a:lstStyle/>
                    <a:p>
                      <a:pPr>
                        <a:lnSpc>
                          <a:spcPct val="115000"/>
                        </a:lnSpc>
                        <a:spcAft>
                          <a:spcPts val="0"/>
                        </a:spcAft>
                      </a:pPr>
                      <a:r>
                        <a:rPr lang="ru-RU" sz="1000">
                          <a:effectLst/>
                          <a:latin typeface="+mj-lt"/>
                          <a:ea typeface="Calibri"/>
                          <a:cs typeface="Times New Roman"/>
                        </a:rPr>
                        <a:t> </a:t>
                      </a: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dirty="0">
                          <a:effectLst/>
                          <a:latin typeface="+mj-lt"/>
                          <a:ea typeface="Arial Unicode MS"/>
                          <a:cs typeface="Times New Roman"/>
                        </a:rPr>
                        <a:t>П</a:t>
                      </a:r>
                      <a:r>
                        <a:rPr lang="ru-RU" sz="1000" dirty="0" smtClean="0">
                          <a:effectLst/>
                          <a:latin typeface="+mj-lt"/>
                          <a:ea typeface="Arial Unicode MS"/>
                          <a:cs typeface="Times New Roman"/>
                        </a:rPr>
                        <a:t>еречень </a:t>
                      </a:r>
                      <a:r>
                        <a:rPr lang="ru-RU" sz="1000" dirty="0">
                          <a:effectLst/>
                          <a:latin typeface="+mj-lt"/>
                          <a:ea typeface="Arial Unicode MS"/>
                          <a:cs typeface="Times New Roman"/>
                        </a:rPr>
                        <a:t>главных администраторов источников финансирования дефицита бюджета </a:t>
                      </a:r>
                      <a:r>
                        <a:rPr lang="ru-RU" sz="1000" dirty="0" err="1">
                          <a:effectLst/>
                          <a:latin typeface="+mj-lt"/>
                          <a:ea typeface="Arial Unicode MS"/>
                          <a:cs typeface="Times New Roman"/>
                        </a:rPr>
                        <a:t>Зеленчукского</a:t>
                      </a:r>
                      <a:r>
                        <a:rPr lang="ru-RU" sz="1000" dirty="0">
                          <a:effectLst/>
                          <a:latin typeface="+mj-lt"/>
                          <a:ea typeface="Arial Unicode MS"/>
                          <a:cs typeface="Times New Roman"/>
                        </a:rPr>
                        <a:t> муниципального района</a:t>
                      </a:r>
                      <a:endParaRPr lang="ru-RU" sz="1000" dirty="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a:effectLst/>
                          <a:latin typeface="+mj-lt"/>
                          <a:ea typeface="Arial Unicode MS"/>
                          <a:cs typeface="Times New Roman"/>
                        </a:rPr>
                        <a:t>статья 7 решения</a:t>
                      </a:r>
                      <a:endParaRPr lang="ru-RU" sz="1000">
                        <a:effectLst/>
                        <a:latin typeface="+mj-lt"/>
                        <a:ea typeface="Calibri"/>
                        <a:cs typeface="Times New Roman"/>
                      </a:endParaRPr>
                    </a:p>
                    <a:p>
                      <a:pPr>
                        <a:spcAft>
                          <a:spcPts val="0"/>
                        </a:spcAft>
                      </a:pPr>
                      <a:r>
                        <a:rPr lang="ru-RU" sz="1000">
                          <a:effectLst/>
                          <a:latin typeface="+mj-lt"/>
                          <a:ea typeface="Arial Unicode MS"/>
                          <a:cs typeface="Times New Roman"/>
                        </a:rPr>
                        <a:t>приложение 5 к решению</a:t>
                      </a:r>
                      <a:endParaRPr lang="ru-RU" sz="100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40027">
                <a:tc>
                  <a:txBody>
                    <a:bodyPr/>
                    <a:lstStyle/>
                    <a:p>
                      <a:pPr>
                        <a:lnSpc>
                          <a:spcPct val="115000"/>
                        </a:lnSpc>
                        <a:spcAft>
                          <a:spcPts val="0"/>
                        </a:spcAft>
                      </a:pPr>
                      <a:r>
                        <a:rPr lang="ru-RU" sz="1000">
                          <a:effectLst/>
                          <a:latin typeface="+mj-lt"/>
                          <a:ea typeface="Calibri"/>
                          <a:cs typeface="Times New Roman"/>
                        </a:rPr>
                        <a:t> </a:t>
                      </a: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dirty="0">
                          <a:effectLst/>
                          <a:latin typeface="+mj-lt"/>
                          <a:ea typeface="Arial Unicode MS"/>
                          <a:cs typeface="Times New Roman"/>
                        </a:rPr>
                        <a:t>О</a:t>
                      </a:r>
                      <a:r>
                        <a:rPr lang="ru-RU" sz="1000" dirty="0" smtClean="0">
                          <a:effectLst/>
                          <a:latin typeface="+mj-lt"/>
                          <a:ea typeface="Arial Unicode MS"/>
                          <a:cs typeface="Times New Roman"/>
                        </a:rPr>
                        <a:t>бъем </a:t>
                      </a:r>
                      <a:r>
                        <a:rPr lang="ru-RU" sz="1000" dirty="0">
                          <a:effectLst/>
                          <a:latin typeface="+mj-lt"/>
                          <a:ea typeface="Arial Unicode MS"/>
                          <a:cs typeface="Times New Roman"/>
                        </a:rPr>
                        <a:t>бюджетных ассигнований бюджета </a:t>
                      </a:r>
                      <a:r>
                        <a:rPr lang="ru-RU" sz="1000" dirty="0" smtClean="0">
                          <a:effectLst/>
                          <a:latin typeface="+mj-lt"/>
                          <a:ea typeface="Arial Unicode MS"/>
                          <a:cs typeface="Times New Roman"/>
                        </a:rPr>
                        <a:t>муниципального </a:t>
                      </a:r>
                      <a:r>
                        <a:rPr lang="ru-RU" sz="1000" dirty="0">
                          <a:effectLst/>
                          <a:latin typeface="+mj-lt"/>
                          <a:ea typeface="Arial Unicode MS"/>
                          <a:cs typeface="Times New Roman"/>
                        </a:rPr>
                        <a:t>района на 2017 год</a:t>
                      </a:r>
                      <a:endParaRPr lang="ru-RU" sz="1000" dirty="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dirty="0" smtClean="0">
                          <a:effectLst/>
                          <a:latin typeface="+mj-lt"/>
                          <a:ea typeface="Arial Unicode MS"/>
                          <a:cs typeface="Times New Roman"/>
                        </a:rPr>
                        <a:t>статья </a:t>
                      </a:r>
                      <a:r>
                        <a:rPr lang="ru-RU" sz="1000" dirty="0">
                          <a:effectLst/>
                          <a:latin typeface="+mj-lt"/>
                          <a:ea typeface="Arial Unicode MS"/>
                          <a:cs typeface="Times New Roman"/>
                        </a:rPr>
                        <a:t>10 </a:t>
                      </a:r>
                      <a:r>
                        <a:rPr lang="ru-RU" sz="1000" dirty="0" smtClean="0">
                          <a:effectLst/>
                          <a:latin typeface="+mj-lt"/>
                          <a:ea typeface="Arial Unicode MS"/>
                          <a:cs typeface="Times New Roman"/>
                        </a:rPr>
                        <a:t>решения, приложение 6 </a:t>
                      </a:r>
                      <a:endParaRPr lang="ru-RU" sz="1000" dirty="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53981">
                <a:tc>
                  <a:txBody>
                    <a:bodyPr/>
                    <a:lstStyle/>
                    <a:p>
                      <a:pPr>
                        <a:lnSpc>
                          <a:spcPct val="115000"/>
                        </a:lnSpc>
                        <a:spcAft>
                          <a:spcPts val="0"/>
                        </a:spcAft>
                      </a:pPr>
                      <a:r>
                        <a:rPr lang="ru-RU" sz="1000" dirty="0">
                          <a:effectLst/>
                          <a:latin typeface="+mj-lt"/>
                          <a:ea typeface="Calibri"/>
                          <a:cs typeface="Times New Roman"/>
                        </a:rPr>
                        <a:t> </a:t>
                      </a: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dirty="0" smtClean="0">
                          <a:effectLst/>
                          <a:latin typeface="+mj-lt"/>
                          <a:ea typeface="Arial Unicode MS"/>
                          <a:cs typeface="Times New Roman"/>
                        </a:rPr>
                        <a:t>Ведомственная </a:t>
                      </a:r>
                      <a:r>
                        <a:rPr lang="ru-RU" sz="1000" dirty="0">
                          <a:effectLst/>
                          <a:latin typeface="+mj-lt"/>
                          <a:ea typeface="Arial Unicode MS"/>
                          <a:cs typeface="Times New Roman"/>
                        </a:rPr>
                        <a:t>структура расходов на очередной финансовый год - распределение бюджетных ассигнований по главным распорядителям бюджетных средств, целевым статьям (</a:t>
                      </a:r>
                      <a:r>
                        <a:rPr lang="ru-RU" sz="1000" dirty="0" err="1" smtClean="0">
                          <a:effectLst/>
                          <a:latin typeface="+mj-lt"/>
                          <a:ea typeface="Arial Unicode MS"/>
                          <a:cs typeface="Times New Roman"/>
                        </a:rPr>
                        <a:t>муниципаль-ным</a:t>
                      </a:r>
                      <a:r>
                        <a:rPr lang="ru-RU" sz="1000" dirty="0" smtClean="0">
                          <a:effectLst/>
                          <a:latin typeface="+mj-lt"/>
                          <a:ea typeface="Arial Unicode MS"/>
                          <a:cs typeface="Times New Roman"/>
                        </a:rPr>
                        <a:t> </a:t>
                      </a:r>
                      <a:r>
                        <a:rPr lang="ru-RU" sz="1000" dirty="0">
                          <a:effectLst/>
                          <a:latin typeface="+mj-lt"/>
                          <a:ea typeface="Arial Unicode MS"/>
                          <a:cs typeface="Times New Roman"/>
                        </a:rPr>
                        <a:t>программам и непрограммным направлениям деятельности), группам видов расходов</a:t>
                      </a:r>
                      <a:endParaRPr lang="ru-RU" sz="1000" dirty="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dirty="0">
                          <a:effectLst/>
                          <a:latin typeface="+mj-lt"/>
                          <a:ea typeface="Arial Unicode MS"/>
                          <a:cs typeface="Times New Roman"/>
                        </a:rPr>
                        <a:t>статья 11 </a:t>
                      </a:r>
                      <a:r>
                        <a:rPr lang="ru-RU" sz="1000" dirty="0" smtClean="0">
                          <a:effectLst/>
                          <a:latin typeface="+mj-lt"/>
                          <a:ea typeface="Arial Unicode MS"/>
                          <a:cs typeface="Times New Roman"/>
                        </a:rPr>
                        <a:t>решения приложение </a:t>
                      </a:r>
                      <a:r>
                        <a:rPr lang="ru-RU" sz="1000" dirty="0">
                          <a:effectLst/>
                          <a:latin typeface="+mj-lt"/>
                          <a:ea typeface="Arial Unicode MS"/>
                          <a:cs typeface="Times New Roman"/>
                        </a:rPr>
                        <a:t>7 </a:t>
                      </a:r>
                      <a:endParaRPr lang="ru-RU" sz="1000" dirty="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60042">
                <a:tc>
                  <a:txBody>
                    <a:bodyPr/>
                    <a:lstStyle/>
                    <a:p>
                      <a:pPr>
                        <a:lnSpc>
                          <a:spcPct val="115000"/>
                        </a:lnSpc>
                        <a:spcAft>
                          <a:spcPts val="0"/>
                        </a:spcAft>
                      </a:pPr>
                      <a:r>
                        <a:rPr lang="ru-RU" sz="1000">
                          <a:effectLst/>
                          <a:latin typeface="+mj-lt"/>
                          <a:ea typeface="Calibri"/>
                          <a:cs typeface="Times New Roman"/>
                        </a:rPr>
                        <a:t> </a:t>
                      </a: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dirty="0">
                          <a:effectLst/>
                          <a:latin typeface="+mj-lt"/>
                          <a:ea typeface="Arial Unicode MS"/>
                          <a:cs typeface="Times New Roman"/>
                        </a:rPr>
                        <a:t>Распределение средств казенным учреждениям </a:t>
                      </a:r>
                      <a:r>
                        <a:rPr lang="ru-RU" sz="1000" dirty="0" err="1">
                          <a:effectLst/>
                          <a:latin typeface="+mj-lt"/>
                          <a:ea typeface="Arial Unicode MS"/>
                          <a:cs typeface="Times New Roman"/>
                        </a:rPr>
                        <a:t>Зеленчукского</a:t>
                      </a:r>
                      <a:r>
                        <a:rPr lang="ru-RU" sz="1000" dirty="0">
                          <a:effectLst/>
                          <a:latin typeface="+mj-lt"/>
                          <a:ea typeface="Arial Unicode MS"/>
                          <a:cs typeface="Times New Roman"/>
                        </a:rPr>
                        <a:t> муниципального района на 2017 год на выполнение переданных и собственных полномочий</a:t>
                      </a:r>
                      <a:endParaRPr lang="ru-RU" sz="1000" dirty="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dirty="0">
                          <a:effectLst/>
                          <a:latin typeface="+mj-lt"/>
                          <a:ea typeface="Arial Unicode MS"/>
                          <a:cs typeface="Times New Roman"/>
                        </a:rPr>
                        <a:t>статья 11.1 решения</a:t>
                      </a:r>
                      <a:endParaRPr lang="ru-RU" sz="1000" dirty="0">
                        <a:effectLst/>
                        <a:latin typeface="+mj-lt"/>
                        <a:ea typeface="Calibri"/>
                        <a:cs typeface="Times New Roman"/>
                      </a:endParaRPr>
                    </a:p>
                    <a:p>
                      <a:pPr>
                        <a:spcAft>
                          <a:spcPts val="0"/>
                        </a:spcAft>
                      </a:pPr>
                      <a:r>
                        <a:rPr lang="ru-RU" sz="1000" dirty="0">
                          <a:effectLst/>
                          <a:latin typeface="+mj-lt"/>
                          <a:ea typeface="Arial Unicode MS"/>
                          <a:cs typeface="Times New Roman"/>
                        </a:rPr>
                        <a:t>приложение 7 (в таб.1) к решению</a:t>
                      </a:r>
                      <a:endParaRPr lang="ru-RU" sz="1000" dirty="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60042">
                <a:tc>
                  <a:txBody>
                    <a:bodyPr/>
                    <a:lstStyle/>
                    <a:p>
                      <a:pPr>
                        <a:lnSpc>
                          <a:spcPct val="115000"/>
                        </a:lnSpc>
                        <a:spcAft>
                          <a:spcPts val="0"/>
                        </a:spcAft>
                      </a:pPr>
                      <a:r>
                        <a:rPr lang="ru-RU" sz="1000">
                          <a:effectLst/>
                          <a:latin typeface="+mj-lt"/>
                          <a:ea typeface="Calibri"/>
                          <a:cs typeface="Times New Roman"/>
                        </a:rPr>
                        <a:t> </a:t>
                      </a: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dirty="0">
                          <a:effectLst/>
                          <a:latin typeface="+mj-lt"/>
                          <a:ea typeface="Arial Unicode MS"/>
                          <a:cs typeface="Times New Roman"/>
                        </a:rPr>
                        <a:t>Распределение субсидии бюджетным учреждениям на финансовое обеспечение муниципального задания на оказание муниципальных услуг (выполнение работ) и на иные цели </a:t>
                      </a:r>
                      <a:endParaRPr lang="ru-RU" sz="1000" dirty="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dirty="0">
                          <a:effectLst/>
                          <a:latin typeface="+mj-lt"/>
                          <a:ea typeface="Arial Unicode MS"/>
                          <a:cs typeface="Times New Roman"/>
                        </a:rPr>
                        <a:t>статья 11.2 - 11.4 решения</a:t>
                      </a:r>
                      <a:endParaRPr lang="ru-RU" sz="1000" dirty="0">
                        <a:effectLst/>
                        <a:latin typeface="+mj-lt"/>
                        <a:ea typeface="Calibri"/>
                        <a:cs typeface="Times New Roman"/>
                      </a:endParaRPr>
                    </a:p>
                    <a:p>
                      <a:pPr>
                        <a:spcAft>
                          <a:spcPts val="0"/>
                        </a:spcAft>
                      </a:pPr>
                      <a:r>
                        <a:rPr lang="ru-RU" sz="1000" dirty="0">
                          <a:effectLst/>
                          <a:latin typeface="+mj-lt"/>
                          <a:ea typeface="Arial Unicode MS"/>
                          <a:cs typeface="Times New Roman"/>
                        </a:rPr>
                        <a:t>приложение 7 (в таб.1-4</a:t>
                      </a:r>
                      <a:r>
                        <a:rPr lang="ru-RU" sz="1000" dirty="0" smtClean="0">
                          <a:effectLst/>
                          <a:latin typeface="+mj-lt"/>
                          <a:ea typeface="Arial Unicode MS"/>
                          <a:cs typeface="Times New Roman"/>
                        </a:rPr>
                        <a:t>)</a:t>
                      </a:r>
                      <a:endParaRPr lang="ru-RU" sz="1000" dirty="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40027">
                <a:tc>
                  <a:txBody>
                    <a:bodyPr/>
                    <a:lstStyle/>
                    <a:p>
                      <a:pPr>
                        <a:lnSpc>
                          <a:spcPct val="115000"/>
                        </a:lnSpc>
                        <a:spcAft>
                          <a:spcPts val="0"/>
                        </a:spcAft>
                      </a:pPr>
                      <a:r>
                        <a:rPr lang="ru-RU" sz="1000">
                          <a:effectLst/>
                          <a:latin typeface="+mj-lt"/>
                          <a:ea typeface="Calibri"/>
                          <a:cs typeface="Times New Roman"/>
                        </a:rPr>
                        <a:t> </a:t>
                      </a: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dirty="0" smtClean="0">
                          <a:effectLst/>
                          <a:latin typeface="+mj-lt"/>
                          <a:ea typeface="Arial Unicode MS"/>
                          <a:cs typeface="Times New Roman"/>
                        </a:rPr>
                        <a:t>Районный </a:t>
                      </a:r>
                      <a:r>
                        <a:rPr lang="ru-RU" sz="1000" dirty="0">
                          <a:effectLst/>
                          <a:latin typeface="+mj-lt"/>
                          <a:ea typeface="Arial Unicode MS"/>
                          <a:cs typeface="Times New Roman"/>
                        </a:rPr>
                        <a:t>фонд финансовой поддержки сельских поселений </a:t>
                      </a:r>
                      <a:r>
                        <a:rPr lang="ru-RU" sz="1000" dirty="0" smtClean="0">
                          <a:effectLst/>
                          <a:latin typeface="+mj-lt"/>
                          <a:ea typeface="Arial Unicode MS"/>
                          <a:cs typeface="Times New Roman"/>
                        </a:rPr>
                        <a:t> муниципального </a:t>
                      </a:r>
                      <a:r>
                        <a:rPr lang="ru-RU" sz="1000" dirty="0">
                          <a:effectLst/>
                          <a:latin typeface="+mj-lt"/>
                          <a:ea typeface="Arial Unicode MS"/>
                          <a:cs typeface="Times New Roman"/>
                        </a:rPr>
                        <a:t>района на 2017 год</a:t>
                      </a:r>
                      <a:endParaRPr lang="ru-RU" sz="1000" dirty="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dirty="0">
                          <a:effectLst/>
                          <a:latin typeface="+mj-lt"/>
                          <a:ea typeface="Arial Unicode MS"/>
                          <a:cs typeface="Times New Roman"/>
                        </a:rPr>
                        <a:t>статья 18 </a:t>
                      </a:r>
                      <a:r>
                        <a:rPr lang="ru-RU" sz="1000" dirty="0" smtClean="0">
                          <a:effectLst/>
                          <a:latin typeface="+mj-lt"/>
                          <a:ea typeface="Arial Unicode MS"/>
                          <a:cs typeface="Times New Roman"/>
                        </a:rPr>
                        <a:t>решения ,приложение 8 </a:t>
                      </a:r>
                      <a:endParaRPr lang="ru-RU" sz="1000" dirty="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40027">
                <a:tc>
                  <a:txBody>
                    <a:bodyPr/>
                    <a:lstStyle/>
                    <a:p>
                      <a:pPr>
                        <a:lnSpc>
                          <a:spcPct val="115000"/>
                        </a:lnSpc>
                        <a:spcAft>
                          <a:spcPts val="0"/>
                        </a:spcAft>
                      </a:pPr>
                      <a:r>
                        <a:rPr lang="ru-RU" sz="1000">
                          <a:effectLst/>
                          <a:latin typeface="+mj-lt"/>
                          <a:ea typeface="Calibri"/>
                          <a:cs typeface="Times New Roman"/>
                        </a:rPr>
                        <a:t> </a:t>
                      </a: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dirty="0">
                          <a:effectLst/>
                          <a:latin typeface="+mj-lt"/>
                          <a:ea typeface="Arial Unicode MS"/>
                          <a:cs typeface="Times New Roman"/>
                        </a:rPr>
                        <a:t>Распределение дотации бюджетам поселений на выравнивание бюджетной обеспеченности</a:t>
                      </a:r>
                      <a:endParaRPr lang="ru-RU" sz="1000" dirty="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dirty="0">
                          <a:effectLst/>
                          <a:latin typeface="+mj-lt"/>
                          <a:ea typeface="Arial Unicode MS"/>
                          <a:cs typeface="Times New Roman"/>
                        </a:rPr>
                        <a:t>приложение 9 к решению</a:t>
                      </a:r>
                      <a:endParaRPr lang="ru-RU" sz="1000" dirty="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40027">
                <a:tc>
                  <a:txBody>
                    <a:bodyPr/>
                    <a:lstStyle/>
                    <a:p>
                      <a:pPr>
                        <a:lnSpc>
                          <a:spcPct val="115000"/>
                        </a:lnSpc>
                        <a:spcAft>
                          <a:spcPts val="0"/>
                        </a:spcAft>
                      </a:pPr>
                      <a:r>
                        <a:rPr lang="ru-RU" sz="1000">
                          <a:effectLst/>
                          <a:latin typeface="+mj-lt"/>
                          <a:ea typeface="Calibri"/>
                          <a:cs typeface="Times New Roman"/>
                        </a:rPr>
                        <a:t> </a:t>
                      </a: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dirty="0">
                          <a:effectLst/>
                          <a:latin typeface="+mj-lt"/>
                          <a:ea typeface="Arial Unicode MS"/>
                          <a:cs typeface="Times New Roman"/>
                        </a:rPr>
                        <a:t>Перечень муниципальных программ и подпрограмм </a:t>
                      </a:r>
                      <a:r>
                        <a:rPr lang="ru-RU" sz="1000" dirty="0" smtClean="0">
                          <a:effectLst/>
                          <a:latin typeface="+mj-lt"/>
                          <a:ea typeface="Arial Unicode MS"/>
                          <a:cs typeface="Times New Roman"/>
                        </a:rPr>
                        <a:t> муниципального </a:t>
                      </a:r>
                      <a:r>
                        <a:rPr lang="ru-RU" sz="1000" dirty="0">
                          <a:effectLst/>
                          <a:latin typeface="+mj-lt"/>
                          <a:ea typeface="Arial Unicode MS"/>
                          <a:cs typeface="Times New Roman"/>
                        </a:rPr>
                        <a:t>района на 2017 год</a:t>
                      </a:r>
                      <a:endParaRPr lang="ru-RU" sz="1000" dirty="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dirty="0">
                          <a:effectLst/>
                          <a:latin typeface="+mj-lt"/>
                          <a:ea typeface="Arial Unicode MS"/>
                          <a:cs typeface="Times New Roman"/>
                        </a:rPr>
                        <a:t>приложение 10 к решению</a:t>
                      </a:r>
                      <a:endParaRPr lang="ru-RU" sz="1000" dirty="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60042">
                <a:tc>
                  <a:txBody>
                    <a:bodyPr/>
                    <a:lstStyle/>
                    <a:p>
                      <a:pPr>
                        <a:lnSpc>
                          <a:spcPct val="115000"/>
                        </a:lnSpc>
                        <a:spcAft>
                          <a:spcPts val="0"/>
                        </a:spcAft>
                      </a:pPr>
                      <a:r>
                        <a:rPr lang="ru-RU" sz="1000" dirty="0">
                          <a:effectLst/>
                          <a:latin typeface="+mj-lt"/>
                          <a:ea typeface="Calibri"/>
                          <a:cs typeface="Times New Roman"/>
                        </a:rPr>
                        <a:t> </a:t>
                      </a: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dirty="0">
                          <a:effectLst/>
                          <a:latin typeface="+mj-lt"/>
                          <a:ea typeface="Arial Unicode MS"/>
                          <a:cs typeface="Times New Roman"/>
                        </a:rPr>
                        <a:t>Перечень главных распорядителей, </a:t>
                      </a:r>
                      <a:r>
                        <a:rPr lang="ru-RU" sz="1000" dirty="0" smtClean="0">
                          <a:effectLst/>
                          <a:latin typeface="+mj-lt"/>
                          <a:ea typeface="Arial Unicode MS"/>
                          <a:cs typeface="Times New Roman"/>
                        </a:rPr>
                        <a:t>распорядителей и </a:t>
                      </a:r>
                      <a:r>
                        <a:rPr lang="ru-RU" sz="1000" dirty="0">
                          <a:effectLst/>
                          <a:latin typeface="+mj-lt"/>
                          <a:ea typeface="Arial Unicode MS"/>
                          <a:cs typeface="Times New Roman"/>
                        </a:rPr>
                        <a:t>прямых получателей средств бюджета </a:t>
                      </a:r>
                      <a:endParaRPr lang="ru-RU" sz="1000" dirty="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000" dirty="0">
                          <a:effectLst/>
                          <a:latin typeface="+mj-lt"/>
                          <a:ea typeface="Arial Unicode MS"/>
                          <a:cs typeface="Times New Roman"/>
                        </a:rPr>
                        <a:t>приложение 11 к решению</a:t>
                      </a:r>
                      <a:endParaRPr lang="ru-RU" sz="1000" dirty="0">
                        <a:effectLst/>
                        <a:latin typeface="+mj-lt"/>
                        <a:ea typeface="Calibri"/>
                        <a:cs typeface="Times New Roman"/>
                      </a:endParaRPr>
                    </a:p>
                  </a:txBody>
                  <a:tcPr marL="53824" marR="53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2" name="Заголовок 1"/>
          <p:cNvSpPr>
            <a:spLocks noGrp="1"/>
          </p:cNvSpPr>
          <p:nvPr>
            <p:ph type="title"/>
          </p:nvPr>
        </p:nvSpPr>
        <p:spPr>
          <a:xfrm>
            <a:off x="611560" y="116632"/>
            <a:ext cx="8208912" cy="504056"/>
          </a:xfrm>
        </p:spPr>
        <p:txBody>
          <a:bodyPr>
            <a:noAutofit/>
          </a:bodyPr>
          <a:lstStyle/>
          <a:p>
            <a:r>
              <a:rPr lang="ru-RU" sz="2800" b="1" dirty="0" smtClean="0">
                <a:solidFill>
                  <a:schemeClr val="tx2">
                    <a:lumMod val="50000"/>
                  </a:schemeClr>
                </a:solidFill>
                <a:effectLst>
                  <a:outerShdw blurRad="38100" dist="38100" dir="2700000" algn="tl">
                    <a:srgbClr val="000000">
                      <a:alpha val="43137"/>
                    </a:srgbClr>
                  </a:outerShdw>
                </a:effectLst>
                <a:cs typeface="Arial" pitchFamily="34" charset="0"/>
              </a:rPr>
              <a:t>Содержание и </a:t>
            </a:r>
            <a:r>
              <a:rPr lang="ru-RU" sz="2800" b="1" dirty="0">
                <a:solidFill>
                  <a:schemeClr val="tx2">
                    <a:lumMod val="50000"/>
                  </a:schemeClr>
                </a:solidFill>
                <a:effectLst>
                  <a:outerShdw blurRad="38100" dist="38100" dir="2700000" algn="tl">
                    <a:srgbClr val="000000">
                      <a:alpha val="43137"/>
                    </a:srgbClr>
                  </a:outerShdw>
                </a:effectLst>
                <a:cs typeface="Arial" pitchFamily="34" charset="0"/>
              </a:rPr>
              <a:t>ф</a:t>
            </a:r>
            <a:r>
              <a:rPr lang="ru-RU" sz="2800" b="1" dirty="0" smtClean="0">
                <a:solidFill>
                  <a:schemeClr val="tx2">
                    <a:lumMod val="50000"/>
                  </a:schemeClr>
                </a:solidFill>
                <a:effectLst>
                  <a:outerShdw blurRad="38100" dist="38100" dir="2700000" algn="tl">
                    <a:srgbClr val="000000">
                      <a:alpha val="43137"/>
                    </a:srgbClr>
                  </a:outerShdw>
                </a:effectLst>
                <a:cs typeface="Arial" pitchFamily="34" charset="0"/>
              </a:rPr>
              <a:t>орма проекта решения о бюджете </a:t>
            </a:r>
            <a:endParaRPr lang="ru-RU" sz="2800" b="1" dirty="0">
              <a:solidFill>
                <a:schemeClr val="tx2">
                  <a:lumMod val="50000"/>
                </a:schemeClr>
              </a:solidFill>
              <a:effectLst>
                <a:outerShdw blurRad="38100" dist="38100" dir="2700000" algn="tl">
                  <a:srgbClr val="000000">
                    <a:alpha val="43137"/>
                  </a:srgbClr>
                </a:outerShdw>
              </a:effectLst>
              <a:cs typeface="Arial" pitchFamily="34" charset="0"/>
            </a:endParaRPr>
          </a:p>
        </p:txBody>
      </p:sp>
      <p:sp>
        <p:nvSpPr>
          <p:cNvPr id="8" name="Объект 2"/>
          <p:cNvSpPr>
            <a:spLocks noGrp="1"/>
          </p:cNvSpPr>
          <p:nvPr>
            <p:ph idx="1"/>
          </p:nvPr>
        </p:nvSpPr>
        <p:spPr>
          <a:xfrm>
            <a:off x="683568" y="692696"/>
            <a:ext cx="7920880" cy="720080"/>
          </a:xfrm>
        </p:spPr>
        <p:txBody>
          <a:bodyPr>
            <a:normAutofit fontScale="25000" lnSpcReduction="20000"/>
          </a:bodyPr>
          <a:lstStyle/>
          <a:p>
            <a:pPr marL="0" indent="0" algn="ctr">
              <a:buNone/>
            </a:pPr>
            <a:r>
              <a:rPr lang="ru-RU" sz="4800" dirty="0" smtClean="0"/>
              <a:t>Бюджетным кодексом Российской Федерации установлены требования к форме и содержанию проекта решения о бюджете (статья 184). Порядок </a:t>
            </a:r>
            <a:r>
              <a:rPr lang="ru-RU" sz="4800" dirty="0"/>
              <a:t>и сроки составления проектов местных бюджетов устанавливаются местными администрациями с соблюдением требований, устанавливаемых настоящим Кодексом и муниципальными правовыми актами представительных органов муниципальных </a:t>
            </a:r>
            <a:r>
              <a:rPr lang="ru-RU" sz="4800" dirty="0" smtClean="0"/>
              <a:t>образований (статья 184,3 БК РФ)</a:t>
            </a:r>
            <a:endParaRPr lang="ru-RU" sz="4800" dirty="0"/>
          </a:p>
          <a:p>
            <a:pPr marL="0" indent="0">
              <a:buNone/>
            </a:pPr>
            <a:endParaRPr lang="ru-RU" sz="1000" dirty="0" smtClean="0"/>
          </a:p>
          <a:p>
            <a:endParaRPr lang="ru-RU" sz="1200" dirty="0"/>
          </a:p>
          <a:p>
            <a:endParaRPr lang="ru-RU" sz="1000" dirty="0" smtClean="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smtClean="0"/>
          </a:p>
          <a:p>
            <a:r>
              <a:rPr lang="ru-RU" sz="1400" dirty="0" smtClean="0"/>
              <a:t>Р</a:t>
            </a:r>
          </a:p>
          <a:p>
            <a:endParaRPr lang="ru-RU" sz="1400" dirty="0"/>
          </a:p>
          <a:p>
            <a:endParaRPr lang="ru-RU" sz="1400" dirty="0" smtClean="0"/>
          </a:p>
          <a:p>
            <a:endParaRPr lang="ru-RU" sz="1400" dirty="0"/>
          </a:p>
          <a:p>
            <a:endParaRPr lang="ru-RU" sz="1400" dirty="0" smtClean="0"/>
          </a:p>
        </p:txBody>
      </p:sp>
    </p:spTree>
    <p:extLst>
      <p:ext uri="{BB962C8B-B14F-4D97-AF65-F5344CB8AC3E}">
        <p14:creationId xmlns:p14="http://schemas.microsoft.com/office/powerpoint/2010/main" val="1601589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2803</TotalTime>
  <Words>7999</Words>
  <Application>Microsoft Office PowerPoint</Application>
  <PresentationFormat>Экран (4:3)</PresentationFormat>
  <Paragraphs>1145</Paragraphs>
  <Slides>62</Slides>
  <Notes>5</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62</vt:i4>
      </vt:variant>
    </vt:vector>
  </HeadingPairs>
  <TitlesOfParts>
    <vt:vector size="72" baseType="lpstr">
      <vt:lpstr>Arial Unicode MS</vt:lpstr>
      <vt:lpstr>Arial</vt:lpstr>
      <vt:lpstr>Arial Black</vt:lpstr>
      <vt:lpstr>Calibri</vt:lpstr>
      <vt:lpstr>Cambria</vt:lpstr>
      <vt:lpstr>Tahoma</vt:lpstr>
      <vt:lpstr>Times New Roman</vt:lpstr>
      <vt:lpstr>Trebuchet MS</vt:lpstr>
      <vt:lpstr>Wingdings</vt:lpstr>
      <vt:lpstr>Тема Office</vt:lpstr>
      <vt:lpstr>БЮДЖЕТ для ГРАЖДАН</vt:lpstr>
      <vt:lpstr>Уважаемые жители  Зеленчукского муниципального района!</vt:lpstr>
      <vt:lpstr>Социально-экономическая характеристика Зеленчукского муниципального района</vt:lpstr>
      <vt:lpstr>Основные показатели  социально-экономического развития </vt:lpstr>
      <vt:lpstr>Глоссарий</vt:lpstr>
      <vt:lpstr>Пошаговая схема прохождение проекта  бюджета до его принятия</vt:lpstr>
      <vt:lpstr>Этапы формирования и исполнения бюджета</vt:lpstr>
      <vt:lpstr>Презентация PowerPoint</vt:lpstr>
      <vt:lpstr>Содержание и форма проекта решения о бюджете </vt:lpstr>
      <vt:lpstr>Презентация PowerPoint</vt:lpstr>
      <vt:lpstr>Сеть муниципальных учреждений</vt:lpstr>
      <vt:lpstr>Основные характеристики районного бюджета</vt:lpstr>
      <vt:lpstr>Приоритеты бюджета</vt:lpstr>
      <vt:lpstr>Презентация PowerPoint</vt:lpstr>
      <vt:lpstr>Особенности планирования доходов бюджета</vt:lpstr>
      <vt:lpstr>Презентация PowerPoint</vt:lpstr>
      <vt:lpstr>Структура налоговых доходов бюджета  (в тыс. руб.)</vt:lpstr>
      <vt:lpstr>Структура неналоговых доходов бюджета  (в тыс. руб.)</vt:lpstr>
      <vt:lpstr>Налоговые доходы</vt:lpstr>
      <vt:lpstr>Прогноз налога на имущество </vt:lpstr>
      <vt:lpstr>Прогноз единого налога на вмененный доход для отдельных видов деятельности  </vt:lpstr>
      <vt:lpstr>Акцизы - прогноз</vt:lpstr>
      <vt:lpstr> Неналоговые доходы   </vt:lpstr>
      <vt:lpstr>Безвозмездные поступления</vt:lpstr>
      <vt:lpstr>Презентация PowerPoint</vt:lpstr>
      <vt:lpstr>Презентация PowerPoint</vt:lpstr>
      <vt:lpstr>Презентация PowerPoint</vt:lpstr>
      <vt:lpstr>Структура районного бюджета  по «программному» принципу планирования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Общегосударственные вопросы  </vt:lpstr>
      <vt:lpstr> Национальная безопасность  и правоохранительная деятельность </vt:lpstr>
      <vt:lpstr> Расходы на образование </vt:lpstr>
      <vt:lpstr> Расходы на культуру </vt:lpstr>
      <vt:lpstr>Расходы на физическую  культуру и спорт</vt:lpstr>
      <vt:lpstr>Расходы на здравоохранение</vt:lpstr>
      <vt:lpstr>Расходы на социальную политику</vt:lpstr>
      <vt:lpstr>Безвозмездные поступления</vt:lpstr>
      <vt:lpstr>Муниципальный долг</vt:lpstr>
      <vt:lpstr>Что делается  (или необходимо сделать) для увеличения доходов в бюджет?  </vt:lpstr>
      <vt:lpstr>Наши контакты:</vt:lpstr>
      <vt:lpstr>СПАСИБО ЗА ВНИМАНИЕ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Отдел И</dc:creator>
  <cp:lastModifiedBy>Отдел И</cp:lastModifiedBy>
  <cp:revision>385</cp:revision>
  <dcterms:modified xsi:type="dcterms:W3CDTF">2016-11-29T10:18:53Z</dcterms:modified>
</cp:coreProperties>
</file>